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sldIdLst>
    <p:sldId id="1060" r:id="rId2"/>
    <p:sldId id="353" r:id="rId3"/>
    <p:sldId id="1457" r:id="rId4"/>
    <p:sldId id="1391" r:id="rId5"/>
    <p:sldId id="1251" r:id="rId6"/>
    <p:sldId id="1256" r:id="rId7"/>
    <p:sldId id="1257" r:id="rId8"/>
    <p:sldId id="1258" r:id="rId9"/>
    <p:sldId id="1259" r:id="rId10"/>
    <p:sldId id="1250" r:id="rId11"/>
    <p:sldId id="271" r:id="rId12"/>
    <p:sldId id="269" r:id="rId13"/>
    <p:sldId id="1460" r:id="rId14"/>
    <p:sldId id="1263" r:id="rId15"/>
    <p:sldId id="1332" r:id="rId16"/>
    <p:sldId id="1273" r:id="rId17"/>
    <p:sldId id="1353" r:id="rId18"/>
    <p:sldId id="1470" r:id="rId19"/>
    <p:sldId id="1063" r:id="rId20"/>
    <p:sldId id="1325" r:id="rId21"/>
    <p:sldId id="1062" r:id="rId22"/>
    <p:sldId id="1047" r:id="rId23"/>
    <p:sldId id="1048" r:id="rId24"/>
    <p:sldId id="1471" r:id="rId25"/>
    <p:sldId id="1466" r:id="rId26"/>
    <p:sldId id="1467" r:id="rId27"/>
    <p:sldId id="1465" r:id="rId28"/>
    <p:sldId id="263" r:id="rId29"/>
    <p:sldId id="264" r:id="rId30"/>
    <p:sldId id="265" r:id="rId31"/>
    <p:sldId id="1054" r:id="rId32"/>
    <p:sldId id="1050" r:id="rId33"/>
    <p:sldId id="1064" r:id="rId34"/>
    <p:sldId id="1049" r:id="rId35"/>
    <p:sldId id="1052" r:id="rId36"/>
    <p:sldId id="1053" r:id="rId37"/>
    <p:sldId id="1046" r:id="rId38"/>
    <p:sldId id="1056" r:id="rId39"/>
    <p:sldId id="1057" r:id="rId40"/>
    <p:sldId id="1058" r:id="rId41"/>
    <p:sldId id="1059" r:id="rId42"/>
    <p:sldId id="1055" r:id="rId43"/>
    <p:sldId id="1261" r:id="rId44"/>
    <p:sldId id="1277" r:id="rId45"/>
    <p:sldId id="1339" r:id="rId46"/>
    <p:sldId id="1340" r:id="rId47"/>
    <p:sldId id="1396" r:id="rId48"/>
    <p:sldId id="1156" r:id="rId49"/>
    <p:sldId id="1041" r:id="rId50"/>
    <p:sldId id="1042" r:id="rId51"/>
    <p:sldId id="1043" r:id="rId52"/>
    <p:sldId id="1044" r:id="rId53"/>
    <p:sldId id="1362" r:id="rId54"/>
    <p:sldId id="1397" r:id="rId55"/>
    <p:sldId id="1355" r:id="rId56"/>
    <p:sldId id="1358" r:id="rId57"/>
    <p:sldId id="1356" r:id="rId58"/>
    <p:sldId id="1422" r:id="rId59"/>
    <p:sldId id="1357" r:id="rId60"/>
    <p:sldId id="1411" r:id="rId61"/>
    <p:sldId id="988" r:id="rId62"/>
    <p:sldId id="1359" r:id="rId63"/>
    <p:sldId id="1352" r:id="rId64"/>
    <p:sldId id="1360" r:id="rId65"/>
    <p:sldId id="966" r:id="rId66"/>
    <p:sldId id="967" r:id="rId67"/>
    <p:sldId id="266" r:id="rId68"/>
    <p:sldId id="1461" r:id="rId69"/>
    <p:sldId id="913" r:id="rId70"/>
    <p:sldId id="1462" r:id="rId71"/>
    <p:sldId id="1399" r:id="rId72"/>
    <p:sldId id="1029" r:id="rId73"/>
    <p:sldId id="1412" r:id="rId74"/>
    <p:sldId id="1416" r:id="rId75"/>
    <p:sldId id="984" r:id="rId76"/>
    <p:sldId id="985" r:id="rId77"/>
    <p:sldId id="1458" r:id="rId78"/>
    <p:sldId id="1455" r:id="rId79"/>
    <p:sldId id="258" r:id="rId80"/>
    <p:sldId id="1454" r:id="rId81"/>
    <p:sldId id="987" r:id="rId82"/>
    <p:sldId id="1424" r:id="rId83"/>
    <p:sldId id="1423" r:id="rId84"/>
    <p:sldId id="1463" r:id="rId85"/>
    <p:sldId id="1459" r:id="rId86"/>
    <p:sldId id="355" r:id="rId87"/>
    <p:sldId id="487" r:id="rId88"/>
    <p:sldId id="1485" r:id="rId89"/>
    <p:sldId id="1473" r:id="rId90"/>
    <p:sldId id="1474" r:id="rId91"/>
    <p:sldId id="1475" r:id="rId92"/>
    <p:sldId id="1476" r:id="rId93"/>
    <p:sldId id="1477" r:id="rId94"/>
    <p:sldId id="1478" r:id="rId95"/>
    <p:sldId id="1479" r:id="rId96"/>
    <p:sldId id="1481" r:id="rId97"/>
    <p:sldId id="1482" r:id="rId98"/>
    <p:sldId id="1480" r:id="rId99"/>
    <p:sldId id="1483" r:id="rId100"/>
    <p:sldId id="1484" r:id="rId101"/>
    <p:sldId id="347" r:id="rId102"/>
    <p:sldId id="348" r:id="rId103"/>
    <p:sldId id="343" r:id="rId104"/>
    <p:sldId id="350" r:id="rId105"/>
    <p:sldId id="356" r:id="rId106"/>
    <p:sldId id="1472" r:id="rId107"/>
    <p:sldId id="283" r:id="rId108"/>
    <p:sldId id="486" r:id="rId109"/>
    <p:sldId id="488" r:id="rId110"/>
    <p:sldId id="1035" r:id="rId111"/>
    <p:sldId id="1033" r:id="rId112"/>
    <p:sldId id="1034" r:id="rId113"/>
    <p:sldId id="1464"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2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78" d="100"/>
          <a:sy n="78" d="100"/>
        </p:scale>
        <p:origin x="88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117" Type="http://schemas.openxmlformats.org/officeDocument/2006/relationships/viewProps" Target="viewProps.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112" Type="http://schemas.openxmlformats.org/officeDocument/2006/relationships/slide" Target="slides/slide111.xml" /><Relationship Id="rId16" Type="http://schemas.openxmlformats.org/officeDocument/2006/relationships/slide" Target="slides/slide15.xml" /><Relationship Id="rId107" Type="http://schemas.openxmlformats.org/officeDocument/2006/relationships/slide" Target="slides/slide106.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slide" Target="slides/slide78.xml" /><Relationship Id="rId87" Type="http://schemas.openxmlformats.org/officeDocument/2006/relationships/slide" Target="slides/slide86.xml" /><Relationship Id="rId102" Type="http://schemas.openxmlformats.org/officeDocument/2006/relationships/slide" Target="slides/slide101.xml" /><Relationship Id="rId110" Type="http://schemas.openxmlformats.org/officeDocument/2006/relationships/slide" Target="slides/slide109.xml" /><Relationship Id="rId115" Type="http://schemas.openxmlformats.org/officeDocument/2006/relationships/notesMaster" Target="notesMasters/notesMaster1.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slide" Target="slides/slide81.xml" /><Relationship Id="rId90" Type="http://schemas.openxmlformats.org/officeDocument/2006/relationships/slide" Target="slides/slide89.xml" /><Relationship Id="rId95" Type="http://schemas.openxmlformats.org/officeDocument/2006/relationships/slide" Target="slides/slide94.xml"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13" Type="http://schemas.openxmlformats.org/officeDocument/2006/relationships/slide" Target="slides/slide112.xml" /><Relationship Id="rId118" Type="http://schemas.openxmlformats.org/officeDocument/2006/relationships/theme" Target="theme/theme1.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93" Type="http://schemas.openxmlformats.org/officeDocument/2006/relationships/slide" Target="slides/slide92.xml" /><Relationship Id="rId98" Type="http://schemas.openxmlformats.org/officeDocument/2006/relationships/slide" Target="slides/slide97.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slide" Target="slides/slide102.xml" /><Relationship Id="rId108" Type="http://schemas.openxmlformats.org/officeDocument/2006/relationships/slide" Target="slides/slide107.xml" /><Relationship Id="rId116" Type="http://schemas.openxmlformats.org/officeDocument/2006/relationships/presProps" Target="presProps.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slide" Target="slides/slide95.xml" /><Relationship Id="rId111" Type="http://schemas.openxmlformats.org/officeDocument/2006/relationships/slide" Target="slides/slide110.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slide" Target="slides/slide105.xml" /><Relationship Id="rId114" Type="http://schemas.openxmlformats.org/officeDocument/2006/relationships/slide" Target="slides/slide113.xml" /><Relationship Id="rId119" Type="http://schemas.openxmlformats.org/officeDocument/2006/relationships/tableStyles" Target="tableStyles.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2" Type="http://schemas.openxmlformats.org/officeDocument/2006/relationships/slide" Target="slides/slide1.xml" /><Relationship Id="rId29" Type="http://schemas.openxmlformats.org/officeDocument/2006/relationships/slide" Target="slides/slide28.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EA7238-5E7C-43FC-A0A9-67A4441EE7D0}"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3B83D2E9-D3E6-4B67-958A-1263C17571C8}">
      <dgm:prSet/>
      <dgm:spPr/>
      <dgm:t>
        <a:bodyPr/>
        <a:lstStyle/>
        <a:p>
          <a:r>
            <a:rPr lang="en-US" b="1"/>
            <a:t>Right to Inspect Documents:</a:t>
          </a:r>
          <a:endParaRPr lang="en-US"/>
        </a:p>
      </dgm:t>
    </dgm:pt>
    <dgm:pt modelId="{69DBCC36-B683-430C-A66D-55590057144C}" type="parTrans" cxnId="{D8218DB2-B9CD-48FA-BB54-1C76170F0D89}">
      <dgm:prSet/>
      <dgm:spPr/>
      <dgm:t>
        <a:bodyPr/>
        <a:lstStyle/>
        <a:p>
          <a:endParaRPr lang="en-US"/>
        </a:p>
      </dgm:t>
    </dgm:pt>
    <dgm:pt modelId="{7084BD78-2989-4165-A8E6-17F07E9998D3}" type="sibTrans" cxnId="{D8218DB2-B9CD-48FA-BB54-1C76170F0D89}">
      <dgm:prSet/>
      <dgm:spPr/>
      <dgm:t>
        <a:bodyPr/>
        <a:lstStyle/>
        <a:p>
          <a:endParaRPr lang="en-US"/>
        </a:p>
      </dgm:t>
    </dgm:pt>
    <dgm:pt modelId="{CA042BE3-4ED7-45DD-950F-11E7ADC649DC}">
      <dgm:prSet custT="1"/>
      <dgm:spPr>
        <a:solidFill>
          <a:schemeClr val="tx2">
            <a:alpha val="90000"/>
          </a:schemeClr>
        </a:solidFill>
      </dgm:spPr>
      <dgm:t>
        <a:bodyPr/>
        <a:lstStyle/>
        <a:p>
          <a:pPr algn="just"/>
          <a:r>
            <a:rPr lang="en-US" sz="2400" b="1" dirty="0">
              <a:solidFill>
                <a:schemeClr val="bg1"/>
              </a:solidFill>
            </a:rPr>
            <a:t>Members have the right to inspect books, registers, and documents of the society free of charge. </a:t>
          </a:r>
          <a:endParaRPr lang="en-US" sz="2400" dirty="0">
            <a:solidFill>
              <a:schemeClr val="bg1"/>
            </a:solidFill>
          </a:endParaRPr>
        </a:p>
      </dgm:t>
    </dgm:pt>
    <dgm:pt modelId="{AE0838CB-32D1-4174-AF7D-09161891FBC6}" type="parTrans" cxnId="{8256DB1F-4AE1-4367-93E2-99CC23D81D1B}">
      <dgm:prSet/>
      <dgm:spPr/>
      <dgm:t>
        <a:bodyPr/>
        <a:lstStyle/>
        <a:p>
          <a:endParaRPr lang="en-US"/>
        </a:p>
      </dgm:t>
    </dgm:pt>
    <dgm:pt modelId="{79A55334-83FB-46BD-A622-6912AD710B8E}" type="sibTrans" cxnId="{8256DB1F-4AE1-4367-93E2-99CC23D81D1B}">
      <dgm:prSet/>
      <dgm:spPr/>
      <dgm:t>
        <a:bodyPr/>
        <a:lstStyle/>
        <a:p>
          <a:endParaRPr lang="en-US"/>
        </a:p>
      </dgm:t>
    </dgm:pt>
    <dgm:pt modelId="{EBD99B82-408E-496D-965C-A4E7510FEE03}">
      <dgm:prSet/>
      <dgm:spPr/>
      <dgm:t>
        <a:bodyPr/>
        <a:lstStyle/>
        <a:p>
          <a:r>
            <a:rPr lang="en-US" b="1"/>
            <a:t>Right to Obtain Copies:</a:t>
          </a:r>
          <a:endParaRPr lang="en-US"/>
        </a:p>
      </dgm:t>
    </dgm:pt>
    <dgm:pt modelId="{76E830FC-56DD-4425-B776-1AE7CA964382}" type="parTrans" cxnId="{D5A65A36-6BAD-4C08-B7EC-468F118F5371}">
      <dgm:prSet/>
      <dgm:spPr/>
      <dgm:t>
        <a:bodyPr/>
        <a:lstStyle/>
        <a:p>
          <a:endParaRPr lang="en-US"/>
        </a:p>
      </dgm:t>
    </dgm:pt>
    <dgm:pt modelId="{CBBEFA32-3B34-4B12-9DD3-B012ACD0451A}" type="sibTrans" cxnId="{D5A65A36-6BAD-4C08-B7EC-468F118F5371}">
      <dgm:prSet/>
      <dgm:spPr/>
      <dgm:t>
        <a:bodyPr/>
        <a:lstStyle/>
        <a:p>
          <a:endParaRPr lang="en-US"/>
        </a:p>
      </dgm:t>
    </dgm:pt>
    <dgm:pt modelId="{ECF07775-F8FC-4D2C-A5EE-71D9B106F359}">
      <dgm:prSet/>
      <dgm:spPr>
        <a:solidFill>
          <a:schemeClr val="tx2">
            <a:alpha val="90000"/>
          </a:schemeClr>
        </a:solidFill>
      </dgm:spPr>
      <dgm:t>
        <a:bodyPr/>
        <a:lstStyle/>
        <a:p>
          <a:pPr algn="just"/>
          <a:r>
            <a:rPr lang="en-US" b="1" dirty="0">
              <a:solidFill>
                <a:schemeClr val="bg1"/>
              </a:solidFill>
            </a:rPr>
            <a:t>Members can obtain copies of these documents upon payment of a prescribed fee, as per </a:t>
          </a:r>
          <a:r>
            <a:rPr lang="en-US" b="1" i="1" u="sng" dirty="0">
              <a:solidFill>
                <a:schemeClr val="accent2"/>
              </a:solidFill>
            </a:rPr>
            <a:t>Section 32(2) &amp; section 154B(8)(2)</a:t>
          </a:r>
          <a:r>
            <a:rPr lang="en-US" b="1" dirty="0">
              <a:solidFill>
                <a:schemeClr val="bg1"/>
              </a:solidFill>
            </a:rPr>
            <a:t>, </a:t>
          </a:r>
          <a:endParaRPr lang="en-US" i="1" u="sng" dirty="0">
            <a:solidFill>
              <a:schemeClr val="accent2"/>
            </a:solidFill>
          </a:endParaRPr>
        </a:p>
      </dgm:t>
    </dgm:pt>
    <dgm:pt modelId="{6C9D89A8-0B3A-4F81-B541-E936FBA37D2B}" type="parTrans" cxnId="{F36E180A-9D8A-4BBF-90D5-68F537FC3705}">
      <dgm:prSet/>
      <dgm:spPr/>
      <dgm:t>
        <a:bodyPr/>
        <a:lstStyle/>
        <a:p>
          <a:endParaRPr lang="en-US"/>
        </a:p>
      </dgm:t>
    </dgm:pt>
    <dgm:pt modelId="{8228D8FF-0371-4EEE-B02F-C498CD179BD8}" type="sibTrans" cxnId="{F36E180A-9D8A-4BBF-90D5-68F537FC3705}">
      <dgm:prSet/>
      <dgm:spPr/>
      <dgm:t>
        <a:bodyPr/>
        <a:lstStyle/>
        <a:p>
          <a:endParaRPr lang="en-US"/>
        </a:p>
      </dgm:t>
    </dgm:pt>
    <dgm:pt modelId="{03AD8FB2-7376-4284-B9D5-1461228BF359}">
      <dgm:prSet custT="1"/>
      <dgm:spPr>
        <a:solidFill>
          <a:schemeClr val="tx2">
            <a:alpha val="90000"/>
          </a:schemeClr>
        </a:solidFill>
      </dgm:spPr>
      <dgm:t>
        <a:bodyPr/>
        <a:lstStyle/>
        <a:p>
          <a:pPr algn="just"/>
          <a:r>
            <a:rPr lang="en-US" sz="2400" b="1" dirty="0">
              <a:solidFill>
                <a:schemeClr val="bg1"/>
              </a:solidFill>
            </a:rPr>
            <a:t>This is stipulated in </a:t>
          </a:r>
          <a:r>
            <a:rPr lang="en-US" sz="2400" b="1" i="1" u="sng" dirty="0">
              <a:solidFill>
                <a:schemeClr val="accent2"/>
              </a:solidFill>
            </a:rPr>
            <a:t>Section 32(1) of the Act &amp; section 154B(8)(1)</a:t>
          </a:r>
          <a:r>
            <a:rPr lang="en-US" sz="2400" b="1" dirty="0">
              <a:solidFill>
                <a:schemeClr val="bg1"/>
              </a:solidFill>
            </a:rPr>
            <a:t>, which ensures transparency in the operations of the cooperative society.</a:t>
          </a:r>
          <a:endParaRPr lang="en-US" sz="2400" dirty="0">
            <a:solidFill>
              <a:schemeClr val="bg1"/>
            </a:solidFill>
          </a:endParaRPr>
        </a:p>
      </dgm:t>
    </dgm:pt>
    <dgm:pt modelId="{B0D724CD-031A-43D8-BDE9-4FEE66B4117D}" type="parTrans" cxnId="{1E277C41-C9AC-48CA-B960-FF9476BA7790}">
      <dgm:prSet/>
      <dgm:spPr/>
      <dgm:t>
        <a:bodyPr/>
        <a:lstStyle/>
        <a:p>
          <a:endParaRPr lang="en-US"/>
        </a:p>
      </dgm:t>
    </dgm:pt>
    <dgm:pt modelId="{887469B1-251D-4435-8F98-CC687B2BFF1B}" type="sibTrans" cxnId="{1E277C41-C9AC-48CA-B960-FF9476BA7790}">
      <dgm:prSet/>
      <dgm:spPr/>
      <dgm:t>
        <a:bodyPr/>
        <a:lstStyle/>
        <a:p>
          <a:endParaRPr lang="en-US"/>
        </a:p>
      </dgm:t>
    </dgm:pt>
    <dgm:pt modelId="{F977C880-098B-4817-BA3D-F2672C358D7E}">
      <dgm:prSet/>
      <dgm:spPr>
        <a:solidFill>
          <a:schemeClr val="tx2">
            <a:alpha val="90000"/>
          </a:schemeClr>
        </a:solidFill>
      </dgm:spPr>
      <dgm:t>
        <a:bodyPr/>
        <a:lstStyle/>
        <a:p>
          <a:pPr algn="just"/>
          <a:r>
            <a:rPr lang="en-US" b="1" dirty="0">
              <a:solidFill>
                <a:schemeClr val="bg1"/>
              </a:solidFill>
            </a:rPr>
            <a:t>This right allows members to access important information about the society's functioning and financial status.</a:t>
          </a:r>
          <a:endParaRPr lang="en-US" dirty="0">
            <a:solidFill>
              <a:schemeClr val="bg1"/>
            </a:solidFill>
          </a:endParaRPr>
        </a:p>
      </dgm:t>
    </dgm:pt>
    <dgm:pt modelId="{D4EB80BA-26FF-4545-B997-7FEBCBB93A33}" type="parTrans" cxnId="{E8BF1E9E-04DB-462A-8450-80F75E812F33}">
      <dgm:prSet/>
      <dgm:spPr/>
      <dgm:t>
        <a:bodyPr/>
        <a:lstStyle/>
        <a:p>
          <a:endParaRPr lang="en-US"/>
        </a:p>
      </dgm:t>
    </dgm:pt>
    <dgm:pt modelId="{88000802-7D64-405F-883E-0333BE9CF909}" type="sibTrans" cxnId="{E8BF1E9E-04DB-462A-8450-80F75E812F33}">
      <dgm:prSet/>
      <dgm:spPr/>
      <dgm:t>
        <a:bodyPr/>
        <a:lstStyle/>
        <a:p>
          <a:endParaRPr lang="en-US"/>
        </a:p>
      </dgm:t>
    </dgm:pt>
    <dgm:pt modelId="{F8BF98DB-C6E3-41F7-9DE8-7D467772F422}" type="pres">
      <dgm:prSet presAssocID="{82EA7238-5E7C-43FC-A0A9-67A4441EE7D0}" presName="Name0" presStyleCnt="0">
        <dgm:presLayoutVars>
          <dgm:dir/>
          <dgm:animLvl val="lvl"/>
          <dgm:resizeHandles val="exact"/>
        </dgm:presLayoutVars>
      </dgm:prSet>
      <dgm:spPr/>
    </dgm:pt>
    <dgm:pt modelId="{98DB5D11-2D88-4765-A965-55781F3E0293}" type="pres">
      <dgm:prSet presAssocID="{3B83D2E9-D3E6-4B67-958A-1263C17571C8}" presName="linNode" presStyleCnt="0"/>
      <dgm:spPr/>
    </dgm:pt>
    <dgm:pt modelId="{8F2815DF-C921-43D8-AA86-81672E1409B9}" type="pres">
      <dgm:prSet presAssocID="{3B83D2E9-D3E6-4B67-958A-1263C17571C8}" presName="parentText" presStyleLbl="node1" presStyleIdx="0" presStyleCnt="2" custScaleX="86354">
        <dgm:presLayoutVars>
          <dgm:chMax val="1"/>
          <dgm:bulletEnabled val="1"/>
        </dgm:presLayoutVars>
      </dgm:prSet>
      <dgm:spPr/>
    </dgm:pt>
    <dgm:pt modelId="{94856924-0B25-4773-B032-4156B6C6C5F0}" type="pres">
      <dgm:prSet presAssocID="{3B83D2E9-D3E6-4B67-958A-1263C17571C8}" presName="descendantText" presStyleLbl="alignAccFollowNode1" presStyleIdx="0" presStyleCnt="2" custScaleX="119843" custScaleY="102777">
        <dgm:presLayoutVars>
          <dgm:bulletEnabled val="1"/>
        </dgm:presLayoutVars>
      </dgm:prSet>
      <dgm:spPr/>
    </dgm:pt>
    <dgm:pt modelId="{5D9292F1-F3D9-47B4-B6D6-3FE5D5EE1AE8}" type="pres">
      <dgm:prSet presAssocID="{7084BD78-2989-4165-A8E6-17F07E9998D3}" presName="sp" presStyleCnt="0"/>
      <dgm:spPr/>
    </dgm:pt>
    <dgm:pt modelId="{1ED7888E-8835-4BF9-AA8F-F3ADBB53DBB0}" type="pres">
      <dgm:prSet presAssocID="{EBD99B82-408E-496D-965C-A4E7510FEE03}" presName="linNode" presStyleCnt="0"/>
      <dgm:spPr/>
    </dgm:pt>
    <dgm:pt modelId="{ABB6CD1B-5E13-43A1-A09D-5F1E6C93212D}" type="pres">
      <dgm:prSet presAssocID="{EBD99B82-408E-496D-965C-A4E7510FEE03}" presName="parentText" presStyleLbl="node1" presStyleIdx="1" presStyleCnt="2" custScaleX="92587">
        <dgm:presLayoutVars>
          <dgm:chMax val="1"/>
          <dgm:bulletEnabled val="1"/>
        </dgm:presLayoutVars>
      </dgm:prSet>
      <dgm:spPr/>
    </dgm:pt>
    <dgm:pt modelId="{F44739AA-7650-4867-A6B8-1B1D3E4A25E7}" type="pres">
      <dgm:prSet presAssocID="{EBD99B82-408E-496D-965C-A4E7510FEE03}" presName="descendantText" presStyleLbl="alignAccFollowNode1" presStyleIdx="1" presStyleCnt="2" custScaleX="126851" custScaleY="115540">
        <dgm:presLayoutVars>
          <dgm:bulletEnabled val="1"/>
        </dgm:presLayoutVars>
      </dgm:prSet>
      <dgm:spPr/>
    </dgm:pt>
  </dgm:ptLst>
  <dgm:cxnLst>
    <dgm:cxn modelId="{89F55700-49F5-45C0-AF67-1D9F9752A614}" type="presOf" srcId="{EBD99B82-408E-496D-965C-A4E7510FEE03}" destId="{ABB6CD1B-5E13-43A1-A09D-5F1E6C93212D}" srcOrd="0" destOrd="0" presId="urn:microsoft.com/office/officeart/2005/8/layout/vList5"/>
    <dgm:cxn modelId="{F36E180A-9D8A-4BBF-90D5-68F537FC3705}" srcId="{EBD99B82-408E-496D-965C-A4E7510FEE03}" destId="{ECF07775-F8FC-4D2C-A5EE-71D9B106F359}" srcOrd="0" destOrd="0" parTransId="{6C9D89A8-0B3A-4F81-B541-E936FBA37D2B}" sibTransId="{8228D8FF-0371-4EEE-B02F-C498CD179BD8}"/>
    <dgm:cxn modelId="{960A8D1C-C980-452B-B0D2-B745129E557E}" type="presOf" srcId="{03AD8FB2-7376-4284-B9D5-1461228BF359}" destId="{94856924-0B25-4773-B032-4156B6C6C5F0}" srcOrd="0" destOrd="1" presId="urn:microsoft.com/office/officeart/2005/8/layout/vList5"/>
    <dgm:cxn modelId="{8256DB1F-4AE1-4367-93E2-99CC23D81D1B}" srcId="{3B83D2E9-D3E6-4B67-958A-1263C17571C8}" destId="{CA042BE3-4ED7-45DD-950F-11E7ADC649DC}" srcOrd="0" destOrd="0" parTransId="{AE0838CB-32D1-4174-AF7D-09161891FBC6}" sibTransId="{79A55334-83FB-46BD-A622-6912AD710B8E}"/>
    <dgm:cxn modelId="{68A3C42E-491F-4F46-BED9-0F955DC8AF98}" type="presOf" srcId="{F977C880-098B-4817-BA3D-F2672C358D7E}" destId="{F44739AA-7650-4867-A6B8-1B1D3E4A25E7}" srcOrd="0" destOrd="1" presId="urn:microsoft.com/office/officeart/2005/8/layout/vList5"/>
    <dgm:cxn modelId="{D5A65A36-6BAD-4C08-B7EC-468F118F5371}" srcId="{82EA7238-5E7C-43FC-A0A9-67A4441EE7D0}" destId="{EBD99B82-408E-496D-965C-A4E7510FEE03}" srcOrd="1" destOrd="0" parTransId="{76E830FC-56DD-4425-B776-1AE7CA964382}" sibTransId="{CBBEFA32-3B34-4B12-9DD3-B012ACD0451A}"/>
    <dgm:cxn modelId="{39BC363C-E483-4056-9B0B-3B05F5D3CFE8}" type="presOf" srcId="{3B83D2E9-D3E6-4B67-958A-1263C17571C8}" destId="{8F2815DF-C921-43D8-AA86-81672E1409B9}" srcOrd="0" destOrd="0" presId="urn:microsoft.com/office/officeart/2005/8/layout/vList5"/>
    <dgm:cxn modelId="{C448A83D-C4DD-4474-BD45-3CCE3544CC2A}" type="presOf" srcId="{ECF07775-F8FC-4D2C-A5EE-71D9B106F359}" destId="{F44739AA-7650-4867-A6B8-1B1D3E4A25E7}" srcOrd="0" destOrd="0" presId="urn:microsoft.com/office/officeart/2005/8/layout/vList5"/>
    <dgm:cxn modelId="{1E277C41-C9AC-48CA-B960-FF9476BA7790}" srcId="{3B83D2E9-D3E6-4B67-958A-1263C17571C8}" destId="{03AD8FB2-7376-4284-B9D5-1461228BF359}" srcOrd="1" destOrd="0" parTransId="{B0D724CD-031A-43D8-BDE9-4FEE66B4117D}" sibTransId="{887469B1-251D-4435-8F98-CC687B2BFF1B}"/>
    <dgm:cxn modelId="{131BB850-995F-4544-B3BD-09D99EE94BF7}" type="presOf" srcId="{82EA7238-5E7C-43FC-A0A9-67A4441EE7D0}" destId="{F8BF98DB-C6E3-41F7-9DE8-7D467772F422}" srcOrd="0" destOrd="0" presId="urn:microsoft.com/office/officeart/2005/8/layout/vList5"/>
    <dgm:cxn modelId="{E8BF1E9E-04DB-462A-8450-80F75E812F33}" srcId="{EBD99B82-408E-496D-965C-A4E7510FEE03}" destId="{F977C880-098B-4817-BA3D-F2672C358D7E}" srcOrd="1" destOrd="0" parTransId="{D4EB80BA-26FF-4545-B997-7FEBCBB93A33}" sibTransId="{88000802-7D64-405F-883E-0333BE9CF909}"/>
    <dgm:cxn modelId="{D8218DB2-B9CD-48FA-BB54-1C76170F0D89}" srcId="{82EA7238-5E7C-43FC-A0A9-67A4441EE7D0}" destId="{3B83D2E9-D3E6-4B67-958A-1263C17571C8}" srcOrd="0" destOrd="0" parTransId="{69DBCC36-B683-430C-A66D-55590057144C}" sibTransId="{7084BD78-2989-4165-A8E6-17F07E9998D3}"/>
    <dgm:cxn modelId="{9B10AFBD-254E-4150-81D8-7ED9073BE273}" type="presOf" srcId="{CA042BE3-4ED7-45DD-950F-11E7ADC649DC}" destId="{94856924-0B25-4773-B032-4156B6C6C5F0}" srcOrd="0" destOrd="0" presId="urn:microsoft.com/office/officeart/2005/8/layout/vList5"/>
    <dgm:cxn modelId="{AD5768A1-1E99-42CF-A0E3-0B83C59059D3}" type="presParOf" srcId="{F8BF98DB-C6E3-41F7-9DE8-7D467772F422}" destId="{98DB5D11-2D88-4765-A965-55781F3E0293}" srcOrd="0" destOrd="0" presId="urn:microsoft.com/office/officeart/2005/8/layout/vList5"/>
    <dgm:cxn modelId="{B167924C-A907-4429-9ACF-CD6663BC1DCB}" type="presParOf" srcId="{98DB5D11-2D88-4765-A965-55781F3E0293}" destId="{8F2815DF-C921-43D8-AA86-81672E1409B9}" srcOrd="0" destOrd="0" presId="urn:microsoft.com/office/officeart/2005/8/layout/vList5"/>
    <dgm:cxn modelId="{9E899CE0-FC01-4FA9-B3E7-6C8794DAB277}" type="presParOf" srcId="{98DB5D11-2D88-4765-A965-55781F3E0293}" destId="{94856924-0B25-4773-B032-4156B6C6C5F0}" srcOrd="1" destOrd="0" presId="urn:microsoft.com/office/officeart/2005/8/layout/vList5"/>
    <dgm:cxn modelId="{F5C8EC91-1D66-4716-88A5-EF8A6B83FEC7}" type="presParOf" srcId="{F8BF98DB-C6E3-41F7-9DE8-7D467772F422}" destId="{5D9292F1-F3D9-47B4-B6D6-3FE5D5EE1AE8}" srcOrd="1" destOrd="0" presId="urn:microsoft.com/office/officeart/2005/8/layout/vList5"/>
    <dgm:cxn modelId="{BB4DEBB4-32BD-4EB7-9EB5-2A812B0D1154}" type="presParOf" srcId="{F8BF98DB-C6E3-41F7-9DE8-7D467772F422}" destId="{1ED7888E-8835-4BF9-AA8F-F3ADBB53DBB0}" srcOrd="2" destOrd="0" presId="urn:microsoft.com/office/officeart/2005/8/layout/vList5"/>
    <dgm:cxn modelId="{2E9A9D6E-A8C7-41AA-BCF8-D2027C3B6A8C}" type="presParOf" srcId="{1ED7888E-8835-4BF9-AA8F-F3ADBB53DBB0}" destId="{ABB6CD1B-5E13-43A1-A09D-5F1E6C93212D}" srcOrd="0" destOrd="0" presId="urn:microsoft.com/office/officeart/2005/8/layout/vList5"/>
    <dgm:cxn modelId="{B9DB147F-3092-4E7C-9532-0C90EC077854}" type="presParOf" srcId="{1ED7888E-8835-4BF9-AA8F-F3ADBB53DBB0}" destId="{F44739AA-7650-4867-A6B8-1B1D3E4A25E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EA7238-5E7C-43FC-A0A9-67A4441EE7D0}"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3B83D2E9-D3E6-4B67-958A-1263C17571C8}">
      <dgm:prSet/>
      <dgm:spPr/>
      <dgm:t>
        <a:bodyPr/>
        <a:lstStyle/>
        <a:p>
          <a:r>
            <a:rPr lang="en-US" b="1" dirty="0"/>
            <a:t>Right to Access to Financial Reports:</a:t>
          </a:r>
          <a:endParaRPr lang="en-US" dirty="0"/>
        </a:p>
      </dgm:t>
    </dgm:pt>
    <dgm:pt modelId="{69DBCC36-B683-430C-A66D-55590057144C}" type="parTrans" cxnId="{D8218DB2-B9CD-48FA-BB54-1C76170F0D89}">
      <dgm:prSet/>
      <dgm:spPr/>
      <dgm:t>
        <a:bodyPr/>
        <a:lstStyle/>
        <a:p>
          <a:endParaRPr lang="en-US"/>
        </a:p>
      </dgm:t>
    </dgm:pt>
    <dgm:pt modelId="{7084BD78-2989-4165-A8E6-17F07E9998D3}" type="sibTrans" cxnId="{D8218DB2-B9CD-48FA-BB54-1C76170F0D89}">
      <dgm:prSet/>
      <dgm:spPr/>
      <dgm:t>
        <a:bodyPr/>
        <a:lstStyle/>
        <a:p>
          <a:endParaRPr lang="en-US"/>
        </a:p>
      </dgm:t>
    </dgm:pt>
    <dgm:pt modelId="{CA042BE3-4ED7-45DD-950F-11E7ADC649DC}">
      <dgm:prSet custT="1"/>
      <dgm:spPr>
        <a:solidFill>
          <a:schemeClr val="tx2">
            <a:alpha val="90000"/>
          </a:schemeClr>
        </a:solidFill>
      </dgm:spPr>
      <dgm:t>
        <a:bodyPr/>
        <a:lstStyle/>
        <a:p>
          <a:pPr algn="just"/>
          <a:r>
            <a:rPr lang="en-US" sz="3200" b="1" dirty="0">
              <a:solidFill>
                <a:schemeClr val="bg1"/>
              </a:solidFill>
            </a:rPr>
            <a:t>Members are entitled to receive copies of the society's approved bye-laws and audit reports, which provide insights into the financial health and governance practices of the society</a:t>
          </a:r>
          <a:endParaRPr lang="en-US" sz="3200" dirty="0">
            <a:solidFill>
              <a:schemeClr val="bg1"/>
            </a:solidFill>
          </a:endParaRPr>
        </a:p>
      </dgm:t>
    </dgm:pt>
    <dgm:pt modelId="{AE0838CB-32D1-4174-AF7D-09161891FBC6}" type="parTrans" cxnId="{8256DB1F-4AE1-4367-93E2-99CC23D81D1B}">
      <dgm:prSet/>
      <dgm:spPr/>
      <dgm:t>
        <a:bodyPr/>
        <a:lstStyle/>
        <a:p>
          <a:endParaRPr lang="en-US"/>
        </a:p>
      </dgm:t>
    </dgm:pt>
    <dgm:pt modelId="{79A55334-83FB-46BD-A622-6912AD710B8E}" type="sibTrans" cxnId="{8256DB1F-4AE1-4367-93E2-99CC23D81D1B}">
      <dgm:prSet/>
      <dgm:spPr/>
      <dgm:t>
        <a:bodyPr/>
        <a:lstStyle/>
        <a:p>
          <a:endParaRPr lang="en-US"/>
        </a:p>
      </dgm:t>
    </dgm:pt>
    <dgm:pt modelId="{F8BF98DB-C6E3-41F7-9DE8-7D467772F422}" type="pres">
      <dgm:prSet presAssocID="{82EA7238-5E7C-43FC-A0A9-67A4441EE7D0}" presName="Name0" presStyleCnt="0">
        <dgm:presLayoutVars>
          <dgm:dir/>
          <dgm:animLvl val="lvl"/>
          <dgm:resizeHandles val="exact"/>
        </dgm:presLayoutVars>
      </dgm:prSet>
      <dgm:spPr/>
    </dgm:pt>
    <dgm:pt modelId="{98DB5D11-2D88-4765-A965-55781F3E0293}" type="pres">
      <dgm:prSet presAssocID="{3B83D2E9-D3E6-4B67-958A-1263C17571C8}" presName="linNode" presStyleCnt="0"/>
      <dgm:spPr/>
    </dgm:pt>
    <dgm:pt modelId="{8F2815DF-C921-43D8-AA86-81672E1409B9}" type="pres">
      <dgm:prSet presAssocID="{3B83D2E9-D3E6-4B67-958A-1263C17571C8}" presName="parentText" presStyleLbl="node1" presStyleIdx="0" presStyleCnt="1" custScaleX="86354">
        <dgm:presLayoutVars>
          <dgm:chMax val="1"/>
          <dgm:bulletEnabled val="1"/>
        </dgm:presLayoutVars>
      </dgm:prSet>
      <dgm:spPr/>
    </dgm:pt>
    <dgm:pt modelId="{94856924-0B25-4773-B032-4156B6C6C5F0}" type="pres">
      <dgm:prSet presAssocID="{3B83D2E9-D3E6-4B67-958A-1263C17571C8}" presName="descendantText" presStyleLbl="alignAccFollowNode1" presStyleIdx="0" presStyleCnt="1" custScaleX="119843" custScaleY="102777">
        <dgm:presLayoutVars>
          <dgm:bulletEnabled val="1"/>
        </dgm:presLayoutVars>
      </dgm:prSet>
      <dgm:spPr/>
    </dgm:pt>
  </dgm:ptLst>
  <dgm:cxnLst>
    <dgm:cxn modelId="{8256DB1F-4AE1-4367-93E2-99CC23D81D1B}" srcId="{3B83D2E9-D3E6-4B67-958A-1263C17571C8}" destId="{CA042BE3-4ED7-45DD-950F-11E7ADC649DC}" srcOrd="0" destOrd="0" parTransId="{AE0838CB-32D1-4174-AF7D-09161891FBC6}" sibTransId="{79A55334-83FB-46BD-A622-6912AD710B8E}"/>
    <dgm:cxn modelId="{39BC363C-E483-4056-9B0B-3B05F5D3CFE8}" type="presOf" srcId="{3B83D2E9-D3E6-4B67-958A-1263C17571C8}" destId="{8F2815DF-C921-43D8-AA86-81672E1409B9}" srcOrd="0" destOrd="0" presId="urn:microsoft.com/office/officeart/2005/8/layout/vList5"/>
    <dgm:cxn modelId="{131BB850-995F-4544-B3BD-09D99EE94BF7}" type="presOf" srcId="{82EA7238-5E7C-43FC-A0A9-67A4441EE7D0}" destId="{F8BF98DB-C6E3-41F7-9DE8-7D467772F422}" srcOrd="0" destOrd="0" presId="urn:microsoft.com/office/officeart/2005/8/layout/vList5"/>
    <dgm:cxn modelId="{D8218DB2-B9CD-48FA-BB54-1C76170F0D89}" srcId="{82EA7238-5E7C-43FC-A0A9-67A4441EE7D0}" destId="{3B83D2E9-D3E6-4B67-958A-1263C17571C8}" srcOrd="0" destOrd="0" parTransId="{69DBCC36-B683-430C-A66D-55590057144C}" sibTransId="{7084BD78-2989-4165-A8E6-17F07E9998D3}"/>
    <dgm:cxn modelId="{9B10AFBD-254E-4150-81D8-7ED9073BE273}" type="presOf" srcId="{CA042BE3-4ED7-45DD-950F-11E7ADC649DC}" destId="{94856924-0B25-4773-B032-4156B6C6C5F0}" srcOrd="0" destOrd="0" presId="urn:microsoft.com/office/officeart/2005/8/layout/vList5"/>
    <dgm:cxn modelId="{AD5768A1-1E99-42CF-A0E3-0B83C59059D3}" type="presParOf" srcId="{F8BF98DB-C6E3-41F7-9DE8-7D467772F422}" destId="{98DB5D11-2D88-4765-A965-55781F3E0293}" srcOrd="0" destOrd="0" presId="urn:microsoft.com/office/officeart/2005/8/layout/vList5"/>
    <dgm:cxn modelId="{B167924C-A907-4429-9ACF-CD6663BC1DCB}" type="presParOf" srcId="{98DB5D11-2D88-4765-A965-55781F3E0293}" destId="{8F2815DF-C921-43D8-AA86-81672E1409B9}" srcOrd="0" destOrd="0" presId="urn:microsoft.com/office/officeart/2005/8/layout/vList5"/>
    <dgm:cxn modelId="{9E899CE0-FC01-4FA9-B3E7-6C8794DAB277}" type="presParOf" srcId="{98DB5D11-2D88-4765-A965-55781F3E0293}" destId="{94856924-0B25-4773-B032-4156B6C6C5F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AE7643-0D2D-478A-A2B9-FEBB6A5FA11B}" type="doc">
      <dgm:prSet loTypeId="urn:microsoft.com/office/officeart/2016/7/layout/BasicLinearProcessNumbered" loCatId="process" qsTypeId="urn:microsoft.com/office/officeart/2005/8/quickstyle/simple5" qsCatId="simple" csTypeId="urn:microsoft.com/office/officeart/2005/8/colors/accent3_2" csCatId="accent3" phldr="1"/>
      <dgm:spPr/>
      <dgm:t>
        <a:bodyPr/>
        <a:lstStyle/>
        <a:p>
          <a:endParaRPr lang="en-US"/>
        </a:p>
      </dgm:t>
    </dgm:pt>
    <dgm:pt modelId="{DD29011B-4F29-41E2-A64A-17CD878E1110}">
      <dgm:prSet custT="1"/>
      <dgm:spPr/>
      <dgm:t>
        <a:bodyPr/>
        <a:lstStyle/>
        <a:p>
          <a:pPr algn="l"/>
          <a:r>
            <a:rPr lang="en-IN" sz="2400" b="1" i="0" dirty="0">
              <a:latin typeface="Times New Roman" panose="02020603050405020304" pitchFamily="18" charset="0"/>
              <a:cs typeface="Times New Roman" panose="02020603050405020304" pitchFamily="18" charset="0"/>
            </a:rPr>
            <a:t>Registrar can conduct inquiries into the constitution, working, and financial conditions of a cooperative society. </a:t>
          </a:r>
          <a:endParaRPr lang="en-US" sz="2400" b="1" dirty="0">
            <a:latin typeface="Times New Roman" panose="02020603050405020304" pitchFamily="18" charset="0"/>
            <a:cs typeface="Times New Roman" panose="02020603050405020304" pitchFamily="18" charset="0"/>
          </a:endParaRPr>
        </a:p>
      </dgm:t>
    </dgm:pt>
    <dgm:pt modelId="{F6354970-5BBB-4E6B-B4DE-F5E038D2A3E9}" type="parTrans" cxnId="{E61A3B7B-9912-40D2-87A5-4EB8C1229C73}">
      <dgm:prSet/>
      <dgm:spPr/>
      <dgm:t>
        <a:bodyPr/>
        <a:lstStyle/>
        <a:p>
          <a:endParaRPr lang="en-US"/>
        </a:p>
      </dgm:t>
    </dgm:pt>
    <dgm:pt modelId="{6C1AA853-F0CE-4385-9D3E-984CA809E338}" type="sibTrans" cxnId="{E61A3B7B-9912-40D2-87A5-4EB8C1229C73}">
      <dgm:prSet phldrT="1" phldr="0"/>
      <dgm:spPr/>
      <dgm:t>
        <a:bodyPr/>
        <a:lstStyle/>
        <a:p>
          <a:r>
            <a:rPr lang="en-US"/>
            <a:t>1</a:t>
          </a:r>
        </a:p>
      </dgm:t>
    </dgm:pt>
    <dgm:pt modelId="{FF589100-A27F-4DB3-956D-5640752505F4}">
      <dgm:prSet custT="1"/>
      <dgm:spPr/>
      <dgm:t>
        <a:bodyPr/>
        <a:lstStyle/>
        <a:p>
          <a:r>
            <a:rPr lang="en-IN" sz="2400" b="1" i="0" dirty="0">
              <a:latin typeface="Times New Roman" panose="02020603050405020304" pitchFamily="18" charset="0"/>
              <a:cs typeface="Times New Roman" panose="02020603050405020304" pitchFamily="18" charset="0"/>
            </a:rPr>
            <a:t>During such inquiries, members and past members are obligated to furnish information and produce relevant documents in their possession. </a:t>
          </a:r>
          <a:endParaRPr lang="en-US" sz="2400" b="1" dirty="0">
            <a:latin typeface="Times New Roman" panose="02020603050405020304" pitchFamily="18" charset="0"/>
            <a:cs typeface="Times New Roman" panose="02020603050405020304" pitchFamily="18" charset="0"/>
          </a:endParaRPr>
        </a:p>
      </dgm:t>
    </dgm:pt>
    <dgm:pt modelId="{1692C853-FF18-43D8-B0D2-79F80C4FA1D5}" type="parTrans" cxnId="{BAFF4A2A-93C1-43F8-B569-26480AC3405A}">
      <dgm:prSet/>
      <dgm:spPr/>
      <dgm:t>
        <a:bodyPr/>
        <a:lstStyle/>
        <a:p>
          <a:endParaRPr lang="en-US"/>
        </a:p>
      </dgm:t>
    </dgm:pt>
    <dgm:pt modelId="{485698B7-1891-477A-8077-F630074C9E65}" type="sibTrans" cxnId="{BAFF4A2A-93C1-43F8-B569-26480AC3405A}">
      <dgm:prSet phldrT="2" phldr="0"/>
      <dgm:spPr/>
      <dgm:t>
        <a:bodyPr/>
        <a:lstStyle/>
        <a:p>
          <a:r>
            <a:rPr lang="en-US"/>
            <a:t>2</a:t>
          </a:r>
        </a:p>
      </dgm:t>
    </dgm:pt>
    <dgm:pt modelId="{ED89657E-3233-4018-8F07-340234D35E00}">
      <dgm:prSet/>
      <dgm:spPr/>
      <dgm:t>
        <a:bodyPr/>
        <a:lstStyle/>
        <a:p>
          <a:r>
            <a:rPr lang="en-IN" b="1" i="0" dirty="0">
              <a:latin typeface="Times New Roman" panose="02020603050405020304" pitchFamily="18" charset="0"/>
              <a:cs typeface="Times New Roman" panose="02020603050405020304" pitchFamily="18" charset="0"/>
            </a:rPr>
            <a:t>This implies that members have access to information related to the society's affairs within the scope of such inquiries.</a:t>
          </a:r>
          <a:endParaRPr lang="en-US" b="1" dirty="0">
            <a:latin typeface="Times New Roman" panose="02020603050405020304" pitchFamily="18" charset="0"/>
            <a:cs typeface="Times New Roman" panose="02020603050405020304" pitchFamily="18" charset="0"/>
          </a:endParaRPr>
        </a:p>
      </dgm:t>
    </dgm:pt>
    <dgm:pt modelId="{D3071192-F3E6-4C40-85DC-09C81061B0E3}" type="parTrans" cxnId="{074290EB-A431-4256-840F-CC523FE415AD}">
      <dgm:prSet/>
      <dgm:spPr/>
      <dgm:t>
        <a:bodyPr/>
        <a:lstStyle/>
        <a:p>
          <a:endParaRPr lang="en-US"/>
        </a:p>
      </dgm:t>
    </dgm:pt>
    <dgm:pt modelId="{77875C5B-92ED-48F4-8900-38145EC83960}" type="sibTrans" cxnId="{074290EB-A431-4256-840F-CC523FE415AD}">
      <dgm:prSet phldrT="3" phldr="0"/>
      <dgm:spPr/>
      <dgm:t>
        <a:bodyPr/>
        <a:lstStyle/>
        <a:p>
          <a:r>
            <a:rPr lang="en-US"/>
            <a:t>3</a:t>
          </a:r>
        </a:p>
      </dgm:t>
    </dgm:pt>
    <dgm:pt modelId="{6E28D6D7-32A2-4330-9449-28376EC064CF}" type="pres">
      <dgm:prSet presAssocID="{B1AE7643-0D2D-478A-A2B9-FEBB6A5FA11B}" presName="Name0" presStyleCnt="0">
        <dgm:presLayoutVars>
          <dgm:animLvl val="lvl"/>
          <dgm:resizeHandles val="exact"/>
        </dgm:presLayoutVars>
      </dgm:prSet>
      <dgm:spPr/>
    </dgm:pt>
    <dgm:pt modelId="{DDC0FE99-F005-423B-9E53-769EAA068B41}" type="pres">
      <dgm:prSet presAssocID="{DD29011B-4F29-41E2-A64A-17CD878E1110}" presName="compositeNode" presStyleCnt="0">
        <dgm:presLayoutVars>
          <dgm:bulletEnabled val="1"/>
        </dgm:presLayoutVars>
      </dgm:prSet>
      <dgm:spPr/>
    </dgm:pt>
    <dgm:pt modelId="{0C654DDA-4839-4AAD-A460-883D18E17E0A}" type="pres">
      <dgm:prSet presAssocID="{DD29011B-4F29-41E2-A64A-17CD878E1110}" presName="bgRect" presStyleLbl="bgAccFollowNode1" presStyleIdx="0" presStyleCnt="3" custScaleX="104950" custScaleY="107904" custLinFactNeighborY="-19"/>
      <dgm:spPr/>
    </dgm:pt>
    <dgm:pt modelId="{A54324BC-A944-41FE-AA9D-629544CB40B1}" type="pres">
      <dgm:prSet presAssocID="{6C1AA853-F0CE-4385-9D3E-984CA809E338}" presName="sibTransNodeCircle" presStyleLbl="alignNode1" presStyleIdx="0" presStyleCnt="6">
        <dgm:presLayoutVars>
          <dgm:chMax val="0"/>
          <dgm:bulletEnabled/>
        </dgm:presLayoutVars>
      </dgm:prSet>
      <dgm:spPr/>
    </dgm:pt>
    <dgm:pt modelId="{272468F2-26C4-4ADA-975C-BB06FD7C1E0A}" type="pres">
      <dgm:prSet presAssocID="{DD29011B-4F29-41E2-A64A-17CD878E1110}" presName="bottomLine" presStyleLbl="alignNode1" presStyleIdx="1" presStyleCnt="6" custScaleY="2000000" custLinFactY="102400000" custLinFactNeighborX="2128" custLinFactNeighborY="102438889">
        <dgm:presLayoutVars/>
      </dgm:prSet>
      <dgm:spPr/>
    </dgm:pt>
    <dgm:pt modelId="{59B30718-DA77-4EA4-ADD4-0CBE8ABF8AB3}" type="pres">
      <dgm:prSet presAssocID="{DD29011B-4F29-41E2-A64A-17CD878E1110}" presName="nodeText" presStyleLbl="bgAccFollowNode1" presStyleIdx="0" presStyleCnt="3">
        <dgm:presLayoutVars>
          <dgm:bulletEnabled val="1"/>
        </dgm:presLayoutVars>
      </dgm:prSet>
      <dgm:spPr/>
    </dgm:pt>
    <dgm:pt modelId="{302ADB8F-4981-4B06-B1A0-734E630D7BCA}" type="pres">
      <dgm:prSet presAssocID="{6C1AA853-F0CE-4385-9D3E-984CA809E338}" presName="sibTrans" presStyleCnt="0"/>
      <dgm:spPr/>
    </dgm:pt>
    <dgm:pt modelId="{ACC0E4A7-E21C-4ED2-A223-0B9D988DB0A3}" type="pres">
      <dgm:prSet presAssocID="{FF589100-A27F-4DB3-956D-5640752505F4}" presName="compositeNode" presStyleCnt="0">
        <dgm:presLayoutVars>
          <dgm:bulletEnabled val="1"/>
        </dgm:presLayoutVars>
      </dgm:prSet>
      <dgm:spPr/>
    </dgm:pt>
    <dgm:pt modelId="{E6E09883-AAB2-40B2-8FAD-CC004AA2BC7C}" type="pres">
      <dgm:prSet presAssocID="{FF589100-A27F-4DB3-956D-5640752505F4}" presName="bgRect" presStyleLbl="bgAccFollowNode1" presStyleIdx="1" presStyleCnt="3" custScaleY="114980"/>
      <dgm:spPr/>
    </dgm:pt>
    <dgm:pt modelId="{781F938A-93BD-43E4-BA66-94497E9720AF}" type="pres">
      <dgm:prSet presAssocID="{485698B7-1891-477A-8077-F630074C9E65}" presName="sibTransNodeCircle" presStyleLbl="alignNode1" presStyleIdx="2" presStyleCnt="6">
        <dgm:presLayoutVars>
          <dgm:chMax val="0"/>
          <dgm:bulletEnabled/>
        </dgm:presLayoutVars>
      </dgm:prSet>
      <dgm:spPr/>
    </dgm:pt>
    <dgm:pt modelId="{4E9915EA-AA10-4C70-A3A4-4B9DB7A1C5B2}" type="pres">
      <dgm:prSet presAssocID="{FF589100-A27F-4DB3-956D-5640752505F4}" presName="bottomLine" presStyleLbl="alignNode1" presStyleIdx="3" presStyleCnt="6">
        <dgm:presLayoutVars/>
      </dgm:prSet>
      <dgm:spPr/>
    </dgm:pt>
    <dgm:pt modelId="{CF671AD1-4198-496A-B7D1-59A79350FAD3}" type="pres">
      <dgm:prSet presAssocID="{FF589100-A27F-4DB3-956D-5640752505F4}" presName="nodeText" presStyleLbl="bgAccFollowNode1" presStyleIdx="1" presStyleCnt="3">
        <dgm:presLayoutVars>
          <dgm:bulletEnabled val="1"/>
        </dgm:presLayoutVars>
      </dgm:prSet>
      <dgm:spPr/>
    </dgm:pt>
    <dgm:pt modelId="{E5B5CDD2-654E-43DD-AAAD-AAC2D074550F}" type="pres">
      <dgm:prSet presAssocID="{485698B7-1891-477A-8077-F630074C9E65}" presName="sibTrans" presStyleCnt="0"/>
      <dgm:spPr/>
    </dgm:pt>
    <dgm:pt modelId="{907EA836-7171-4429-AF07-DCD6C278562A}" type="pres">
      <dgm:prSet presAssocID="{ED89657E-3233-4018-8F07-340234D35E00}" presName="compositeNode" presStyleCnt="0">
        <dgm:presLayoutVars>
          <dgm:bulletEnabled val="1"/>
        </dgm:presLayoutVars>
      </dgm:prSet>
      <dgm:spPr/>
    </dgm:pt>
    <dgm:pt modelId="{6B8A61CA-DC9B-4754-A8C5-1411431570F7}" type="pres">
      <dgm:prSet presAssocID="{ED89657E-3233-4018-8F07-340234D35E00}" presName="bgRect" presStyleLbl="bgAccFollowNode1" presStyleIdx="2" presStyleCnt="3" custScaleY="106218"/>
      <dgm:spPr/>
    </dgm:pt>
    <dgm:pt modelId="{8CE54535-2E2E-42DE-9354-02598B312A1F}" type="pres">
      <dgm:prSet presAssocID="{77875C5B-92ED-48F4-8900-38145EC83960}" presName="sibTransNodeCircle" presStyleLbl="alignNode1" presStyleIdx="4" presStyleCnt="6">
        <dgm:presLayoutVars>
          <dgm:chMax val="0"/>
          <dgm:bulletEnabled/>
        </dgm:presLayoutVars>
      </dgm:prSet>
      <dgm:spPr/>
    </dgm:pt>
    <dgm:pt modelId="{D473DD28-F34D-4A63-B9B7-36CCA35D83A6}" type="pres">
      <dgm:prSet presAssocID="{ED89657E-3233-4018-8F07-340234D35E00}" presName="bottomLine" presStyleLbl="alignNode1" presStyleIdx="5" presStyleCnt="6" custFlipVert="0" custScaleX="99719" custScaleY="2000000" custLinFactY="252600000" custLinFactNeighborX="3890" custLinFactNeighborY="252668056">
        <dgm:presLayoutVars/>
      </dgm:prSet>
      <dgm:spPr/>
    </dgm:pt>
    <dgm:pt modelId="{88C2F784-987E-444A-81E4-1C20376D9284}" type="pres">
      <dgm:prSet presAssocID="{ED89657E-3233-4018-8F07-340234D35E00}" presName="nodeText" presStyleLbl="bgAccFollowNode1" presStyleIdx="2" presStyleCnt="3">
        <dgm:presLayoutVars>
          <dgm:bulletEnabled val="1"/>
        </dgm:presLayoutVars>
      </dgm:prSet>
      <dgm:spPr/>
    </dgm:pt>
  </dgm:ptLst>
  <dgm:cxnLst>
    <dgm:cxn modelId="{9954770E-4474-4D8D-BFBA-1CFC6AEFFA9F}" type="presOf" srcId="{FF589100-A27F-4DB3-956D-5640752505F4}" destId="{E6E09883-AAB2-40B2-8FAD-CC004AA2BC7C}" srcOrd="0" destOrd="0" presId="urn:microsoft.com/office/officeart/2016/7/layout/BasicLinearProcessNumbered"/>
    <dgm:cxn modelId="{B703AF1F-BD22-41BE-B4BD-A2C59FB09868}" type="presOf" srcId="{B1AE7643-0D2D-478A-A2B9-FEBB6A5FA11B}" destId="{6E28D6D7-32A2-4330-9449-28376EC064CF}" srcOrd="0" destOrd="0" presId="urn:microsoft.com/office/officeart/2016/7/layout/BasicLinearProcessNumbered"/>
    <dgm:cxn modelId="{BAFF4A2A-93C1-43F8-B569-26480AC3405A}" srcId="{B1AE7643-0D2D-478A-A2B9-FEBB6A5FA11B}" destId="{FF589100-A27F-4DB3-956D-5640752505F4}" srcOrd="1" destOrd="0" parTransId="{1692C853-FF18-43D8-B0D2-79F80C4FA1D5}" sibTransId="{485698B7-1891-477A-8077-F630074C9E65}"/>
    <dgm:cxn modelId="{4EE55D39-3673-49D5-B212-F5050E50785A}" type="presOf" srcId="{ED89657E-3233-4018-8F07-340234D35E00}" destId="{88C2F784-987E-444A-81E4-1C20376D9284}" srcOrd="1" destOrd="0" presId="urn:microsoft.com/office/officeart/2016/7/layout/BasicLinearProcessNumbered"/>
    <dgm:cxn modelId="{E61A3B7B-9912-40D2-87A5-4EB8C1229C73}" srcId="{B1AE7643-0D2D-478A-A2B9-FEBB6A5FA11B}" destId="{DD29011B-4F29-41E2-A64A-17CD878E1110}" srcOrd="0" destOrd="0" parTransId="{F6354970-5BBB-4E6B-B4DE-F5E038D2A3E9}" sibTransId="{6C1AA853-F0CE-4385-9D3E-984CA809E338}"/>
    <dgm:cxn modelId="{5D004C7C-F8A0-4B29-9413-A9B84D24BDA3}" type="presOf" srcId="{ED89657E-3233-4018-8F07-340234D35E00}" destId="{6B8A61CA-DC9B-4754-A8C5-1411431570F7}" srcOrd="0" destOrd="0" presId="urn:microsoft.com/office/officeart/2016/7/layout/BasicLinearProcessNumbered"/>
    <dgm:cxn modelId="{3493107E-4AC2-483B-954F-58D6127C443E}" type="presOf" srcId="{DD29011B-4F29-41E2-A64A-17CD878E1110}" destId="{0C654DDA-4839-4AAD-A460-883D18E17E0A}" srcOrd="0" destOrd="0" presId="urn:microsoft.com/office/officeart/2016/7/layout/BasicLinearProcessNumbered"/>
    <dgm:cxn modelId="{A3A7A3C2-2507-4D6F-BD9D-64D31471C1DC}" type="presOf" srcId="{DD29011B-4F29-41E2-A64A-17CD878E1110}" destId="{59B30718-DA77-4EA4-ADD4-0CBE8ABF8AB3}" srcOrd="1" destOrd="0" presId="urn:microsoft.com/office/officeart/2016/7/layout/BasicLinearProcessNumbered"/>
    <dgm:cxn modelId="{8862E0C2-7D2E-41E5-B153-4A6E3F10835F}" type="presOf" srcId="{77875C5B-92ED-48F4-8900-38145EC83960}" destId="{8CE54535-2E2E-42DE-9354-02598B312A1F}" srcOrd="0" destOrd="0" presId="urn:microsoft.com/office/officeart/2016/7/layout/BasicLinearProcessNumbered"/>
    <dgm:cxn modelId="{6F79DFCC-389A-4365-9374-5757FF5C4361}" type="presOf" srcId="{485698B7-1891-477A-8077-F630074C9E65}" destId="{781F938A-93BD-43E4-BA66-94497E9720AF}" srcOrd="0" destOrd="0" presId="urn:microsoft.com/office/officeart/2016/7/layout/BasicLinearProcessNumbered"/>
    <dgm:cxn modelId="{75007CE9-8C32-4F7D-AB54-6817F9CE96F3}" type="presOf" srcId="{FF589100-A27F-4DB3-956D-5640752505F4}" destId="{CF671AD1-4198-496A-B7D1-59A79350FAD3}" srcOrd="1" destOrd="0" presId="urn:microsoft.com/office/officeart/2016/7/layout/BasicLinearProcessNumbered"/>
    <dgm:cxn modelId="{074290EB-A431-4256-840F-CC523FE415AD}" srcId="{B1AE7643-0D2D-478A-A2B9-FEBB6A5FA11B}" destId="{ED89657E-3233-4018-8F07-340234D35E00}" srcOrd="2" destOrd="0" parTransId="{D3071192-F3E6-4C40-85DC-09C81061B0E3}" sibTransId="{77875C5B-92ED-48F4-8900-38145EC83960}"/>
    <dgm:cxn modelId="{43364DFD-E120-458C-AC65-094FCEB24C9E}" type="presOf" srcId="{6C1AA853-F0CE-4385-9D3E-984CA809E338}" destId="{A54324BC-A944-41FE-AA9D-629544CB40B1}" srcOrd="0" destOrd="0" presId="urn:microsoft.com/office/officeart/2016/7/layout/BasicLinearProcessNumbered"/>
    <dgm:cxn modelId="{ADE62556-29DE-4ACD-81A1-B6E10AB28A9F}" type="presParOf" srcId="{6E28D6D7-32A2-4330-9449-28376EC064CF}" destId="{DDC0FE99-F005-423B-9E53-769EAA068B41}" srcOrd="0" destOrd="0" presId="urn:microsoft.com/office/officeart/2016/7/layout/BasicLinearProcessNumbered"/>
    <dgm:cxn modelId="{765B9757-562C-4E43-AED4-A6AAA67D28D6}" type="presParOf" srcId="{DDC0FE99-F005-423B-9E53-769EAA068B41}" destId="{0C654DDA-4839-4AAD-A460-883D18E17E0A}" srcOrd="0" destOrd="0" presId="urn:microsoft.com/office/officeart/2016/7/layout/BasicLinearProcessNumbered"/>
    <dgm:cxn modelId="{F35BBA54-89B1-46EB-A191-0D2B596918E2}" type="presParOf" srcId="{DDC0FE99-F005-423B-9E53-769EAA068B41}" destId="{A54324BC-A944-41FE-AA9D-629544CB40B1}" srcOrd="1" destOrd="0" presId="urn:microsoft.com/office/officeart/2016/7/layout/BasicLinearProcessNumbered"/>
    <dgm:cxn modelId="{9DE51DD8-8406-4C3D-BEEC-F4B731E9A308}" type="presParOf" srcId="{DDC0FE99-F005-423B-9E53-769EAA068B41}" destId="{272468F2-26C4-4ADA-975C-BB06FD7C1E0A}" srcOrd="2" destOrd="0" presId="urn:microsoft.com/office/officeart/2016/7/layout/BasicLinearProcessNumbered"/>
    <dgm:cxn modelId="{6D7BD180-BEE5-4E98-BE9B-144587BE3E08}" type="presParOf" srcId="{DDC0FE99-F005-423B-9E53-769EAA068B41}" destId="{59B30718-DA77-4EA4-ADD4-0CBE8ABF8AB3}" srcOrd="3" destOrd="0" presId="urn:microsoft.com/office/officeart/2016/7/layout/BasicLinearProcessNumbered"/>
    <dgm:cxn modelId="{64ABC96C-6F37-486D-849C-D7E583A2C91B}" type="presParOf" srcId="{6E28D6D7-32A2-4330-9449-28376EC064CF}" destId="{302ADB8F-4981-4B06-B1A0-734E630D7BCA}" srcOrd="1" destOrd="0" presId="urn:microsoft.com/office/officeart/2016/7/layout/BasicLinearProcessNumbered"/>
    <dgm:cxn modelId="{FF10181E-B739-459E-ACD3-5C9CE3A19F79}" type="presParOf" srcId="{6E28D6D7-32A2-4330-9449-28376EC064CF}" destId="{ACC0E4A7-E21C-4ED2-A223-0B9D988DB0A3}" srcOrd="2" destOrd="0" presId="urn:microsoft.com/office/officeart/2016/7/layout/BasicLinearProcessNumbered"/>
    <dgm:cxn modelId="{F1DA1E4A-AF53-4C79-B78E-E06EC02B19C9}" type="presParOf" srcId="{ACC0E4A7-E21C-4ED2-A223-0B9D988DB0A3}" destId="{E6E09883-AAB2-40B2-8FAD-CC004AA2BC7C}" srcOrd="0" destOrd="0" presId="urn:microsoft.com/office/officeart/2016/7/layout/BasicLinearProcessNumbered"/>
    <dgm:cxn modelId="{41658B96-F44C-4E21-BF41-0320FEDA8BB9}" type="presParOf" srcId="{ACC0E4A7-E21C-4ED2-A223-0B9D988DB0A3}" destId="{781F938A-93BD-43E4-BA66-94497E9720AF}" srcOrd="1" destOrd="0" presId="urn:microsoft.com/office/officeart/2016/7/layout/BasicLinearProcessNumbered"/>
    <dgm:cxn modelId="{2F214791-534F-423A-9320-0519FEB8A777}" type="presParOf" srcId="{ACC0E4A7-E21C-4ED2-A223-0B9D988DB0A3}" destId="{4E9915EA-AA10-4C70-A3A4-4B9DB7A1C5B2}" srcOrd="2" destOrd="0" presId="urn:microsoft.com/office/officeart/2016/7/layout/BasicLinearProcessNumbered"/>
    <dgm:cxn modelId="{E80CF833-809B-4988-B8A5-C8AC3662EABC}" type="presParOf" srcId="{ACC0E4A7-E21C-4ED2-A223-0B9D988DB0A3}" destId="{CF671AD1-4198-496A-B7D1-59A79350FAD3}" srcOrd="3" destOrd="0" presId="urn:microsoft.com/office/officeart/2016/7/layout/BasicLinearProcessNumbered"/>
    <dgm:cxn modelId="{556735B8-3506-40F5-9C6D-93D6A18F1417}" type="presParOf" srcId="{6E28D6D7-32A2-4330-9449-28376EC064CF}" destId="{E5B5CDD2-654E-43DD-AAAD-AAC2D074550F}" srcOrd="3" destOrd="0" presId="urn:microsoft.com/office/officeart/2016/7/layout/BasicLinearProcessNumbered"/>
    <dgm:cxn modelId="{650EA74E-FA98-492C-8C2F-C79E5896E34B}" type="presParOf" srcId="{6E28D6D7-32A2-4330-9449-28376EC064CF}" destId="{907EA836-7171-4429-AF07-DCD6C278562A}" srcOrd="4" destOrd="0" presId="urn:microsoft.com/office/officeart/2016/7/layout/BasicLinearProcessNumbered"/>
    <dgm:cxn modelId="{A68D78ED-A3FE-4E50-A0B3-4BCB51B324AB}" type="presParOf" srcId="{907EA836-7171-4429-AF07-DCD6C278562A}" destId="{6B8A61CA-DC9B-4754-A8C5-1411431570F7}" srcOrd="0" destOrd="0" presId="urn:microsoft.com/office/officeart/2016/7/layout/BasicLinearProcessNumbered"/>
    <dgm:cxn modelId="{751C5094-BE08-4CF7-A234-696EF27502C9}" type="presParOf" srcId="{907EA836-7171-4429-AF07-DCD6C278562A}" destId="{8CE54535-2E2E-42DE-9354-02598B312A1F}" srcOrd="1" destOrd="0" presId="urn:microsoft.com/office/officeart/2016/7/layout/BasicLinearProcessNumbered"/>
    <dgm:cxn modelId="{EB2C6E2A-1DF1-4870-BA22-57BC98D11C8E}" type="presParOf" srcId="{907EA836-7171-4429-AF07-DCD6C278562A}" destId="{D473DD28-F34D-4A63-B9B7-36CCA35D83A6}" srcOrd="2" destOrd="0" presId="urn:microsoft.com/office/officeart/2016/7/layout/BasicLinearProcessNumbered"/>
    <dgm:cxn modelId="{3ECA11EA-18B8-48C4-B94B-FBB0E82882D2}" type="presParOf" srcId="{907EA836-7171-4429-AF07-DCD6C278562A}" destId="{88C2F784-987E-444A-81E4-1C20376D9284}"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C89502-4476-418A-94FF-7F9D56169700}" type="doc">
      <dgm:prSet loTypeId="urn:microsoft.com/office/officeart/2005/8/layout/orgChart1" loCatId="hierarchy" qsTypeId="urn:microsoft.com/office/officeart/2005/8/quickstyle/simple1" qsCatId="simple" csTypeId="urn:microsoft.com/office/officeart/2005/8/colors/accent1_2" csCatId="accent1" phldr="1"/>
      <dgm:spPr/>
    </dgm:pt>
    <dgm:pt modelId="{ADFFBA69-E56C-44BB-B0BA-2DDC258A1272}">
      <dgm:prSet custT="1"/>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Third Party Information</a:t>
          </a:r>
        </a:p>
      </dgm:t>
    </dgm:pt>
    <dgm:pt modelId="{E4EBF18B-572A-43C9-A177-4013CD10987E}" type="parTrans" cxnId="{0691E513-94FD-402C-AC71-DC947079CA35}">
      <dgm:prSet/>
      <dgm:spPr/>
      <dgm:t>
        <a:bodyPr/>
        <a:lstStyle/>
        <a:p>
          <a:endParaRPr lang="en-IN"/>
        </a:p>
      </dgm:t>
    </dgm:pt>
    <dgm:pt modelId="{F4F868A9-12D8-446C-A3AA-84F3952524E4}" type="sibTrans" cxnId="{0691E513-94FD-402C-AC71-DC947079CA35}">
      <dgm:prSet/>
      <dgm:spPr/>
      <dgm:t>
        <a:bodyPr/>
        <a:lstStyle/>
        <a:p>
          <a:endParaRPr lang="en-IN"/>
        </a:p>
      </dgm:t>
    </dgm:pt>
    <dgm:pt modelId="{06562E10-8577-4375-B258-40044E232BF3}">
      <dgm:prSet/>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Arial" panose="020B0604020202020204" pitchFamily="34" charset="0"/>
              <a:cs typeface="Arial" panose="020B0604020202020204" pitchFamily="34" charset="0"/>
            </a:rPr>
            <a:t>NOTICE to 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1" u="none" strike="noStrike" cap="none" normalizeH="0" baseline="0" dirty="0">
              <a:ln>
                <a:noFill/>
              </a:ln>
              <a:solidFill>
                <a:schemeClr val="bg1"/>
              </a:solidFill>
              <a:effectLst/>
              <a:latin typeface="Arial" panose="020B0604020202020204" pitchFamily="34" charset="0"/>
              <a:cs typeface="Arial" panose="020B0604020202020204" pitchFamily="34" charset="0"/>
            </a:rPr>
            <a:t>“I INTEND TO DISCLOSE</a:t>
          </a:r>
          <a:r>
            <a:rPr kumimoji="0" lang="en-US" altLang="en-US" b="1" i="1"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dgm:t>
    </dgm:pt>
    <dgm:pt modelId="{B4F0C2C2-9EAC-46B6-9906-C28D9685FA3A}" type="parTrans" cxnId="{56E41A88-9C8A-4729-BA34-ACC9CAF82B78}">
      <dgm:prSet/>
      <dgm:spPr/>
      <dgm:t>
        <a:bodyPr/>
        <a:lstStyle/>
        <a:p>
          <a:endParaRPr lang="en-IN"/>
        </a:p>
      </dgm:t>
    </dgm:pt>
    <dgm:pt modelId="{FD0F9B30-0EBC-42C3-8D60-7D0352AE2B67}" type="sibTrans" cxnId="{56E41A88-9C8A-4729-BA34-ACC9CAF82B78}">
      <dgm:prSet/>
      <dgm:spPr/>
      <dgm:t>
        <a:bodyPr/>
        <a:lstStyle/>
        <a:p>
          <a:endParaRPr lang="en-IN"/>
        </a:p>
      </dgm:t>
    </dgm:pt>
    <dgm:pt modelId="{15E240F9-5568-404F-9BFC-6C9C7EFC6A02}">
      <dgm:prSet custT="1"/>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TP’s Submission</a:t>
          </a:r>
        </a:p>
      </dgm:t>
    </dgm:pt>
    <dgm:pt modelId="{B347E703-F4AA-4C7E-AF81-D12D217CB8E7}" type="parTrans" cxnId="{742B362F-3F6A-4F1B-891B-B61C8E0AA24B}">
      <dgm:prSet/>
      <dgm:spPr/>
      <dgm:t>
        <a:bodyPr/>
        <a:lstStyle/>
        <a:p>
          <a:endParaRPr lang="en-IN"/>
        </a:p>
      </dgm:t>
    </dgm:pt>
    <dgm:pt modelId="{17CFA6C1-E93A-453E-B3A6-47C4E005CA8B}" type="sibTrans" cxnId="{742B362F-3F6A-4F1B-891B-B61C8E0AA24B}">
      <dgm:prSet/>
      <dgm:spPr/>
      <dgm:t>
        <a:bodyPr/>
        <a:lstStyle/>
        <a:p>
          <a:endParaRPr lang="en-IN"/>
        </a:p>
      </dgm:t>
    </dgm:pt>
    <dgm:pt modelId="{192455C7-2B7A-4687-97B0-0DF778EA3120}">
      <dgm:prSet/>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Times New Roman" panose="02020603050405020304" pitchFamily="18" charset="0"/>
              <a:cs typeface="Arial" panose="020B0604020202020204" pitchFamily="34" charset="0"/>
            </a:rPr>
            <a:t>Speaking order/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Times New Roman" panose="02020603050405020304" pitchFamily="18" charset="0"/>
              <a:cs typeface="Arial" panose="020B0604020202020204" pitchFamily="34" charset="0"/>
            </a:rPr>
            <a:t>NOTICE to 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1" u="none" strike="noStrike" cap="none" normalizeH="0" baseline="0" dirty="0">
              <a:ln>
                <a:noFill/>
              </a:ln>
              <a:solidFill>
                <a:schemeClr val="bg1"/>
              </a:solidFill>
              <a:effectLst/>
              <a:latin typeface="Arial" panose="020B0604020202020204" pitchFamily="34" charset="0"/>
              <a:cs typeface="Arial" panose="020B0604020202020204" pitchFamily="34" charset="0"/>
            </a:rPr>
            <a:t>“</a:t>
          </a:r>
          <a:r>
            <a:rPr kumimoji="0" lang="en-US" altLang="en-US" b="1" i="1" u="none" strike="noStrike" cap="none" normalizeH="0" baseline="0" dirty="0">
              <a:ln>
                <a:noFill/>
              </a:ln>
              <a:solidFill>
                <a:schemeClr val="bg1"/>
              </a:solidFill>
              <a:effectLst/>
              <a:latin typeface="Times New Roman" panose="02020603050405020304" pitchFamily="18" charset="0"/>
              <a:cs typeface="Arial" panose="020B0604020202020204" pitchFamily="34" charset="0"/>
            </a:rPr>
            <a:t>I DECIDE TO DISCLOSE</a:t>
          </a:r>
          <a:r>
            <a:rPr kumimoji="0" lang="en-US" altLang="en-US" b="1" i="1" u="none" strike="noStrike" cap="none" normalizeH="0" baseline="0" dirty="0">
              <a:ln>
                <a:noFill/>
              </a:ln>
              <a:solidFill>
                <a:srgbClr val="3333FF"/>
              </a:solidFill>
              <a:effectLst/>
              <a:latin typeface="Arial" panose="020B0604020202020204" pitchFamily="34" charset="0"/>
              <a:cs typeface="Arial" panose="020B0604020202020204" pitchFamily="34" charset="0"/>
            </a:rPr>
            <a:t>”</a:t>
          </a:r>
          <a:endParaRPr kumimoji="0" lang="en-US" altLang="en-US" b="1" i="1" u="none" strike="noStrike" cap="none" normalizeH="0" baseline="0" dirty="0">
            <a:ln>
              <a:noFill/>
            </a:ln>
            <a:solidFill>
              <a:srgbClr val="3333FF"/>
            </a:solidFill>
            <a:effectLst/>
            <a:latin typeface="Times New Roman" panose="02020603050405020304" pitchFamily="18" charset="0"/>
            <a:cs typeface="Arial" panose="020B0604020202020204" pitchFamily="34" charset="0"/>
          </a:endParaRPr>
        </a:p>
      </dgm:t>
    </dgm:pt>
    <dgm:pt modelId="{4E6A3431-5762-4448-8214-2C1B4D201879}" type="parTrans" cxnId="{288BF4F1-F584-4811-9CCB-75191CB43137}">
      <dgm:prSet/>
      <dgm:spPr/>
      <dgm:t>
        <a:bodyPr/>
        <a:lstStyle/>
        <a:p>
          <a:endParaRPr lang="en-IN"/>
        </a:p>
      </dgm:t>
    </dgm:pt>
    <dgm:pt modelId="{A984E2CD-E0D6-4110-AEA1-E9FA6CD712FC}" type="sibTrans" cxnId="{288BF4F1-F584-4811-9CCB-75191CB43137}">
      <dgm:prSet/>
      <dgm:spPr/>
      <dgm:t>
        <a:bodyPr/>
        <a:lstStyle/>
        <a:p>
          <a:endParaRPr lang="en-IN"/>
        </a:p>
      </dgm:t>
    </dgm:pt>
    <dgm:pt modelId="{F855E380-9F13-44A4-B44B-3AF70E13BF1E}">
      <dgm:prSet custT="1"/>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If NO Appeal</a:t>
          </a:r>
          <a:r>
            <a:rPr kumimoji="0" lang="en-US" altLang="en-US" sz="16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by TP</a:t>
          </a:r>
        </a:p>
      </dgm:t>
    </dgm:pt>
    <dgm:pt modelId="{D9CCA77D-43B8-4D51-A874-BFBD01B1D366}" type="parTrans" cxnId="{1C5A21B9-F592-459D-8113-41403B3C0C7B}">
      <dgm:prSet/>
      <dgm:spPr/>
      <dgm:t>
        <a:bodyPr/>
        <a:lstStyle/>
        <a:p>
          <a:endParaRPr lang="en-IN"/>
        </a:p>
      </dgm:t>
    </dgm:pt>
    <dgm:pt modelId="{60609FDA-9BBF-4B38-9B53-ECEC84A6EDBC}" type="sibTrans" cxnId="{1C5A21B9-F592-459D-8113-41403B3C0C7B}">
      <dgm:prSet/>
      <dgm:spPr/>
      <dgm:t>
        <a:bodyPr/>
        <a:lstStyle/>
        <a:p>
          <a:endParaRPr lang="en-IN"/>
        </a:p>
      </dgm:t>
    </dgm:pt>
    <dgm:pt modelId="{9E8267F4-AA65-435F-87B1-525D77999CC1}">
      <dgm:prSet/>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Arial" panose="020B0604020202020204" pitchFamily="34" charset="0"/>
              <a:cs typeface="Arial" panose="020B0604020202020204" pitchFamily="34" charset="0"/>
            </a:rPr>
            <a:t>Give Information</a:t>
          </a:r>
        </a:p>
      </dgm:t>
    </dgm:pt>
    <dgm:pt modelId="{C93AD646-3995-4318-9E62-84C54378C99D}" type="parTrans" cxnId="{D05B5C7C-1C22-4F9F-A1C3-5E5D1C8A11C3}">
      <dgm:prSet/>
      <dgm:spPr/>
      <dgm:t>
        <a:bodyPr/>
        <a:lstStyle/>
        <a:p>
          <a:endParaRPr lang="en-IN"/>
        </a:p>
      </dgm:t>
    </dgm:pt>
    <dgm:pt modelId="{6F9AB5A8-E1BD-4190-A383-0083D5E430B9}" type="sibTrans" cxnId="{D05B5C7C-1C22-4F9F-A1C3-5E5D1C8A11C3}">
      <dgm:prSet/>
      <dgm:spPr/>
      <dgm:t>
        <a:bodyPr/>
        <a:lstStyle/>
        <a:p>
          <a:endParaRPr lang="en-IN"/>
        </a:p>
      </dgm:t>
    </dgm:pt>
    <dgm:pt modelId="{C97A1F95-84E8-46ED-856B-8C97A05E2599}">
      <dgm:prSet custT="1"/>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If Appeal</a:t>
          </a:r>
          <a:r>
            <a:rPr kumimoji="0" lang="en-US" altLang="en-US" sz="16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by TP</a:t>
          </a:r>
        </a:p>
      </dgm:t>
    </dgm:pt>
    <dgm:pt modelId="{F6935786-7D05-478E-A85E-681FA3712889}" type="parTrans" cxnId="{BCA1159D-3ADF-4E21-A971-8456C34873C9}">
      <dgm:prSet/>
      <dgm:spPr/>
      <dgm:t>
        <a:bodyPr/>
        <a:lstStyle/>
        <a:p>
          <a:endParaRPr lang="en-IN"/>
        </a:p>
      </dgm:t>
    </dgm:pt>
    <dgm:pt modelId="{8265F0AA-F8E4-4154-8D2A-A62C482DC8AB}" type="sibTrans" cxnId="{BCA1159D-3ADF-4E21-A971-8456C34873C9}">
      <dgm:prSet/>
      <dgm:spPr/>
      <dgm:t>
        <a:bodyPr/>
        <a:lstStyle/>
        <a:p>
          <a:endParaRPr lang="en-IN"/>
        </a:p>
      </dgm:t>
    </dgm:pt>
    <dgm:pt modelId="{8BF77527-89E3-405D-A091-280B2091829E}">
      <dgm:prSet custT="1"/>
      <dgm:spPr>
        <a:solidFill>
          <a:srgbClr val="00206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Follow Appeal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Provisions</a:t>
          </a:r>
        </a:p>
      </dgm:t>
    </dgm:pt>
    <dgm:pt modelId="{8650268E-9F7F-490F-B882-478D2674DD2D}" type="parTrans" cxnId="{E0A50F0D-E4EF-4558-A092-7586DD73B3ED}">
      <dgm:prSet/>
      <dgm:spPr/>
      <dgm:t>
        <a:bodyPr/>
        <a:lstStyle/>
        <a:p>
          <a:endParaRPr lang="en-IN"/>
        </a:p>
      </dgm:t>
    </dgm:pt>
    <dgm:pt modelId="{45F90BEA-3C17-435D-A945-3B21A26551E5}" type="sibTrans" cxnId="{E0A50F0D-E4EF-4558-A092-7586DD73B3ED}">
      <dgm:prSet/>
      <dgm:spPr/>
      <dgm:t>
        <a:bodyPr/>
        <a:lstStyle/>
        <a:p>
          <a:endParaRPr lang="en-IN"/>
        </a:p>
      </dgm:t>
    </dgm:pt>
    <dgm:pt modelId="{06E026A1-BD59-4667-AC60-309054FA15E0}" type="pres">
      <dgm:prSet presAssocID="{83C89502-4476-418A-94FF-7F9D56169700}" presName="hierChild1" presStyleCnt="0">
        <dgm:presLayoutVars>
          <dgm:orgChart val="1"/>
          <dgm:chPref val="1"/>
          <dgm:dir/>
          <dgm:animOne val="branch"/>
          <dgm:animLvl val="lvl"/>
          <dgm:resizeHandles/>
        </dgm:presLayoutVars>
      </dgm:prSet>
      <dgm:spPr/>
    </dgm:pt>
    <dgm:pt modelId="{8C9CDB2D-A17F-4BA0-B166-38FB638E95CF}" type="pres">
      <dgm:prSet presAssocID="{ADFFBA69-E56C-44BB-B0BA-2DDC258A1272}" presName="hierRoot1" presStyleCnt="0">
        <dgm:presLayoutVars>
          <dgm:hierBranch/>
        </dgm:presLayoutVars>
      </dgm:prSet>
      <dgm:spPr/>
    </dgm:pt>
    <dgm:pt modelId="{4ADE7232-80B0-4C19-98BA-D6B8492180D3}" type="pres">
      <dgm:prSet presAssocID="{ADFFBA69-E56C-44BB-B0BA-2DDC258A1272}" presName="rootComposite1" presStyleCnt="0"/>
      <dgm:spPr/>
    </dgm:pt>
    <dgm:pt modelId="{EFA4502A-0D24-4856-A88C-10BBF2C0EA5D}" type="pres">
      <dgm:prSet presAssocID="{ADFFBA69-E56C-44BB-B0BA-2DDC258A1272}" presName="rootText1" presStyleLbl="node0" presStyleIdx="0" presStyleCnt="1" custScaleX="267310">
        <dgm:presLayoutVars>
          <dgm:chPref val="3"/>
        </dgm:presLayoutVars>
      </dgm:prSet>
      <dgm:spPr/>
    </dgm:pt>
    <dgm:pt modelId="{BA981C24-8F9F-4577-A376-0B8FC72914D9}" type="pres">
      <dgm:prSet presAssocID="{ADFFBA69-E56C-44BB-B0BA-2DDC258A1272}" presName="rootConnector1" presStyleLbl="node1" presStyleIdx="0" presStyleCnt="0"/>
      <dgm:spPr/>
    </dgm:pt>
    <dgm:pt modelId="{D92A00B7-BA1A-4F6F-868C-6FCB478FE827}" type="pres">
      <dgm:prSet presAssocID="{ADFFBA69-E56C-44BB-B0BA-2DDC258A1272}" presName="hierChild2" presStyleCnt="0"/>
      <dgm:spPr/>
    </dgm:pt>
    <dgm:pt modelId="{5601BE1B-908C-40B7-ADE8-155BD55920C5}" type="pres">
      <dgm:prSet presAssocID="{B4F0C2C2-9EAC-46B6-9906-C28D9685FA3A}" presName="Name35" presStyleLbl="parChTrans1D2" presStyleIdx="0" presStyleCnt="1"/>
      <dgm:spPr/>
    </dgm:pt>
    <dgm:pt modelId="{549C37B1-2629-403F-A907-18C337C5ADBE}" type="pres">
      <dgm:prSet presAssocID="{06562E10-8577-4375-B258-40044E232BF3}" presName="hierRoot2" presStyleCnt="0">
        <dgm:presLayoutVars>
          <dgm:hierBranch/>
        </dgm:presLayoutVars>
      </dgm:prSet>
      <dgm:spPr/>
    </dgm:pt>
    <dgm:pt modelId="{2B219EF7-1182-4563-BD55-777EC19BE4D4}" type="pres">
      <dgm:prSet presAssocID="{06562E10-8577-4375-B258-40044E232BF3}" presName="rootComposite" presStyleCnt="0"/>
      <dgm:spPr/>
    </dgm:pt>
    <dgm:pt modelId="{4466AE43-D35A-47B6-BF3D-3959BA8F2A9F}" type="pres">
      <dgm:prSet presAssocID="{06562E10-8577-4375-B258-40044E232BF3}" presName="rootText" presStyleLbl="node2" presStyleIdx="0" presStyleCnt="1" custScaleX="196313">
        <dgm:presLayoutVars>
          <dgm:chPref val="3"/>
        </dgm:presLayoutVars>
      </dgm:prSet>
      <dgm:spPr/>
    </dgm:pt>
    <dgm:pt modelId="{A8DB2054-A99E-41E0-BD16-22632CDC7374}" type="pres">
      <dgm:prSet presAssocID="{06562E10-8577-4375-B258-40044E232BF3}" presName="rootConnector" presStyleLbl="node2" presStyleIdx="0" presStyleCnt="1"/>
      <dgm:spPr/>
    </dgm:pt>
    <dgm:pt modelId="{AED3DE1F-B5C5-4050-9043-EE9C7945AF84}" type="pres">
      <dgm:prSet presAssocID="{06562E10-8577-4375-B258-40044E232BF3}" presName="hierChild4" presStyleCnt="0"/>
      <dgm:spPr/>
    </dgm:pt>
    <dgm:pt modelId="{60D6ECE2-27B8-4266-BFA5-BC2EE2E512E1}" type="pres">
      <dgm:prSet presAssocID="{B347E703-F4AA-4C7E-AF81-D12D217CB8E7}" presName="Name35" presStyleLbl="parChTrans1D3" presStyleIdx="0" presStyleCnt="1"/>
      <dgm:spPr/>
    </dgm:pt>
    <dgm:pt modelId="{C06E304E-D639-4708-913B-559954E0935E}" type="pres">
      <dgm:prSet presAssocID="{15E240F9-5568-404F-9BFC-6C9C7EFC6A02}" presName="hierRoot2" presStyleCnt="0">
        <dgm:presLayoutVars>
          <dgm:hierBranch/>
        </dgm:presLayoutVars>
      </dgm:prSet>
      <dgm:spPr/>
    </dgm:pt>
    <dgm:pt modelId="{AB629EFC-EA2B-4280-8619-E7CF8CE3092F}" type="pres">
      <dgm:prSet presAssocID="{15E240F9-5568-404F-9BFC-6C9C7EFC6A02}" presName="rootComposite" presStyleCnt="0"/>
      <dgm:spPr/>
    </dgm:pt>
    <dgm:pt modelId="{4CCA51EF-CE76-422F-84D4-DC9250BC6768}" type="pres">
      <dgm:prSet presAssocID="{15E240F9-5568-404F-9BFC-6C9C7EFC6A02}" presName="rootText" presStyleLbl="node3" presStyleIdx="0" presStyleCnt="1" custScaleX="185121">
        <dgm:presLayoutVars>
          <dgm:chPref val="3"/>
        </dgm:presLayoutVars>
      </dgm:prSet>
      <dgm:spPr/>
    </dgm:pt>
    <dgm:pt modelId="{90C07EFA-DE56-4F54-B0FD-EE438EDF1EA9}" type="pres">
      <dgm:prSet presAssocID="{15E240F9-5568-404F-9BFC-6C9C7EFC6A02}" presName="rootConnector" presStyleLbl="node3" presStyleIdx="0" presStyleCnt="1"/>
      <dgm:spPr/>
    </dgm:pt>
    <dgm:pt modelId="{FEE6FB09-BBC8-4B29-BE00-1E8DF42B3258}" type="pres">
      <dgm:prSet presAssocID="{15E240F9-5568-404F-9BFC-6C9C7EFC6A02}" presName="hierChild4" presStyleCnt="0"/>
      <dgm:spPr/>
    </dgm:pt>
    <dgm:pt modelId="{C3C05935-F011-4576-8B36-AB030B692D42}" type="pres">
      <dgm:prSet presAssocID="{4E6A3431-5762-4448-8214-2C1B4D201879}" presName="Name35" presStyleLbl="parChTrans1D4" presStyleIdx="0" presStyleCnt="5"/>
      <dgm:spPr/>
    </dgm:pt>
    <dgm:pt modelId="{36B6E0F6-81D9-44FB-944C-2515DEE8852F}" type="pres">
      <dgm:prSet presAssocID="{192455C7-2B7A-4687-97B0-0DF778EA3120}" presName="hierRoot2" presStyleCnt="0">
        <dgm:presLayoutVars>
          <dgm:hierBranch/>
        </dgm:presLayoutVars>
      </dgm:prSet>
      <dgm:spPr/>
    </dgm:pt>
    <dgm:pt modelId="{0C53EEE7-346E-42C0-B390-0BC41B6CCC57}" type="pres">
      <dgm:prSet presAssocID="{192455C7-2B7A-4687-97B0-0DF778EA3120}" presName="rootComposite" presStyleCnt="0"/>
      <dgm:spPr/>
    </dgm:pt>
    <dgm:pt modelId="{80D403E4-8531-4CAB-8E11-DCB6DB695EB5}" type="pres">
      <dgm:prSet presAssocID="{192455C7-2B7A-4687-97B0-0DF778EA3120}" presName="rootText" presStyleLbl="node4" presStyleIdx="0" presStyleCnt="5" custScaleX="142500" custLinFactNeighborY="-17344">
        <dgm:presLayoutVars>
          <dgm:chPref val="3"/>
        </dgm:presLayoutVars>
      </dgm:prSet>
      <dgm:spPr/>
    </dgm:pt>
    <dgm:pt modelId="{BBE2E117-12C3-4760-A40D-F545C0D7B282}" type="pres">
      <dgm:prSet presAssocID="{192455C7-2B7A-4687-97B0-0DF778EA3120}" presName="rootConnector" presStyleLbl="node4" presStyleIdx="0" presStyleCnt="5"/>
      <dgm:spPr/>
    </dgm:pt>
    <dgm:pt modelId="{DDC091BE-F519-4D91-9C37-E1EAAA9C90C4}" type="pres">
      <dgm:prSet presAssocID="{192455C7-2B7A-4687-97B0-0DF778EA3120}" presName="hierChild4" presStyleCnt="0"/>
      <dgm:spPr/>
    </dgm:pt>
    <dgm:pt modelId="{1B988089-9CC3-47D8-80F0-FD940D0B56F0}" type="pres">
      <dgm:prSet presAssocID="{D9CCA77D-43B8-4D51-A874-BFBD01B1D366}" presName="Name35" presStyleLbl="parChTrans1D4" presStyleIdx="1" presStyleCnt="5"/>
      <dgm:spPr/>
    </dgm:pt>
    <dgm:pt modelId="{D9D9475C-7703-48CA-9149-9EBBFC076465}" type="pres">
      <dgm:prSet presAssocID="{F855E380-9F13-44A4-B44B-3AF70E13BF1E}" presName="hierRoot2" presStyleCnt="0">
        <dgm:presLayoutVars>
          <dgm:hierBranch val="l"/>
        </dgm:presLayoutVars>
      </dgm:prSet>
      <dgm:spPr/>
    </dgm:pt>
    <dgm:pt modelId="{121C3AB2-CF32-4298-962B-1DD984463BAC}" type="pres">
      <dgm:prSet presAssocID="{F855E380-9F13-44A4-B44B-3AF70E13BF1E}" presName="rootComposite" presStyleCnt="0"/>
      <dgm:spPr/>
    </dgm:pt>
    <dgm:pt modelId="{C7E4DD1B-A36D-411B-97AD-74254AF3A480}" type="pres">
      <dgm:prSet presAssocID="{F855E380-9F13-44A4-B44B-3AF70E13BF1E}" presName="rootText" presStyleLbl="node4" presStyleIdx="1" presStyleCnt="5" custScaleX="149120">
        <dgm:presLayoutVars>
          <dgm:chPref val="3"/>
        </dgm:presLayoutVars>
      </dgm:prSet>
      <dgm:spPr/>
    </dgm:pt>
    <dgm:pt modelId="{F03E3407-851E-4115-BF74-8685F91BAF51}" type="pres">
      <dgm:prSet presAssocID="{F855E380-9F13-44A4-B44B-3AF70E13BF1E}" presName="rootConnector" presStyleLbl="node4" presStyleIdx="1" presStyleCnt="5"/>
      <dgm:spPr/>
    </dgm:pt>
    <dgm:pt modelId="{7838A504-4C9E-4B41-9E8E-D2E3A21A56F6}" type="pres">
      <dgm:prSet presAssocID="{F855E380-9F13-44A4-B44B-3AF70E13BF1E}" presName="hierChild4" presStyleCnt="0"/>
      <dgm:spPr/>
    </dgm:pt>
    <dgm:pt modelId="{06B42EA2-4D33-4160-A919-699BE620A56C}" type="pres">
      <dgm:prSet presAssocID="{C93AD646-3995-4318-9E62-84C54378C99D}" presName="Name50" presStyleLbl="parChTrans1D4" presStyleIdx="2" presStyleCnt="5"/>
      <dgm:spPr/>
    </dgm:pt>
    <dgm:pt modelId="{BB198948-D95C-4830-87AA-BFDA54A24182}" type="pres">
      <dgm:prSet presAssocID="{9E8267F4-AA65-435F-87B1-525D77999CC1}" presName="hierRoot2" presStyleCnt="0">
        <dgm:presLayoutVars>
          <dgm:hierBranch val="r"/>
        </dgm:presLayoutVars>
      </dgm:prSet>
      <dgm:spPr/>
    </dgm:pt>
    <dgm:pt modelId="{BE29BFB1-BD2D-4436-BEC1-57E1BAD2CDC9}" type="pres">
      <dgm:prSet presAssocID="{9E8267F4-AA65-435F-87B1-525D77999CC1}" presName="rootComposite" presStyleCnt="0"/>
      <dgm:spPr/>
    </dgm:pt>
    <dgm:pt modelId="{46BD3ECA-A849-4725-B0A0-D9434609455F}" type="pres">
      <dgm:prSet presAssocID="{9E8267F4-AA65-435F-87B1-525D77999CC1}" presName="rootText" presStyleLbl="node4" presStyleIdx="2" presStyleCnt="5" custLinFactNeighborY="-20596">
        <dgm:presLayoutVars>
          <dgm:chPref val="3"/>
        </dgm:presLayoutVars>
      </dgm:prSet>
      <dgm:spPr/>
    </dgm:pt>
    <dgm:pt modelId="{23DB067B-9AAC-4FEC-A250-D0831E9314E3}" type="pres">
      <dgm:prSet presAssocID="{9E8267F4-AA65-435F-87B1-525D77999CC1}" presName="rootConnector" presStyleLbl="node4" presStyleIdx="2" presStyleCnt="5"/>
      <dgm:spPr/>
    </dgm:pt>
    <dgm:pt modelId="{83FDB368-BF27-42C9-92A4-6023D61D95AE}" type="pres">
      <dgm:prSet presAssocID="{9E8267F4-AA65-435F-87B1-525D77999CC1}" presName="hierChild4" presStyleCnt="0"/>
      <dgm:spPr/>
    </dgm:pt>
    <dgm:pt modelId="{B67AE2A0-38F6-473C-8277-C196DD9934AC}" type="pres">
      <dgm:prSet presAssocID="{9E8267F4-AA65-435F-87B1-525D77999CC1}" presName="hierChild5" presStyleCnt="0"/>
      <dgm:spPr/>
    </dgm:pt>
    <dgm:pt modelId="{09A40079-5E57-422A-90B0-6768A91CDCB1}" type="pres">
      <dgm:prSet presAssocID="{F855E380-9F13-44A4-B44B-3AF70E13BF1E}" presName="hierChild5" presStyleCnt="0"/>
      <dgm:spPr/>
    </dgm:pt>
    <dgm:pt modelId="{33479AD7-2B68-4557-8F63-BDEDD91FF16D}" type="pres">
      <dgm:prSet presAssocID="{F6935786-7D05-478E-A85E-681FA3712889}" presName="Name35" presStyleLbl="parChTrans1D4" presStyleIdx="3" presStyleCnt="5"/>
      <dgm:spPr/>
    </dgm:pt>
    <dgm:pt modelId="{D0F9AA0C-B4DB-4862-9653-C435A958A3B0}" type="pres">
      <dgm:prSet presAssocID="{C97A1F95-84E8-46ED-856B-8C97A05E2599}" presName="hierRoot2" presStyleCnt="0">
        <dgm:presLayoutVars>
          <dgm:hierBranch val="r"/>
        </dgm:presLayoutVars>
      </dgm:prSet>
      <dgm:spPr/>
    </dgm:pt>
    <dgm:pt modelId="{F775B74F-FE8B-480A-A689-E0785F31F5CC}" type="pres">
      <dgm:prSet presAssocID="{C97A1F95-84E8-46ED-856B-8C97A05E2599}" presName="rootComposite" presStyleCnt="0"/>
      <dgm:spPr/>
    </dgm:pt>
    <dgm:pt modelId="{1926487C-B196-4467-84CA-B3F1D1128AC2}" type="pres">
      <dgm:prSet presAssocID="{C97A1F95-84E8-46ED-856B-8C97A05E2599}" presName="rootText" presStyleLbl="node4" presStyleIdx="3" presStyleCnt="5" custScaleX="134394">
        <dgm:presLayoutVars>
          <dgm:chPref val="3"/>
        </dgm:presLayoutVars>
      </dgm:prSet>
      <dgm:spPr/>
    </dgm:pt>
    <dgm:pt modelId="{DCADDC9E-7B92-40C4-8D8C-DBECD9C64B6E}" type="pres">
      <dgm:prSet presAssocID="{C97A1F95-84E8-46ED-856B-8C97A05E2599}" presName="rootConnector" presStyleLbl="node4" presStyleIdx="3" presStyleCnt="5"/>
      <dgm:spPr/>
    </dgm:pt>
    <dgm:pt modelId="{0181A3D7-59B7-42E8-A425-5C97EF86AD35}" type="pres">
      <dgm:prSet presAssocID="{C97A1F95-84E8-46ED-856B-8C97A05E2599}" presName="hierChild4" presStyleCnt="0"/>
      <dgm:spPr/>
    </dgm:pt>
    <dgm:pt modelId="{7BD4DDF1-0010-410D-86C6-8B9F76AC46AB}" type="pres">
      <dgm:prSet presAssocID="{8650268E-9F7F-490F-B882-478D2674DD2D}" presName="Name50" presStyleLbl="parChTrans1D4" presStyleIdx="4" presStyleCnt="5"/>
      <dgm:spPr/>
    </dgm:pt>
    <dgm:pt modelId="{56E0763B-2508-42D5-8C9E-F0B9EBBDC70D}" type="pres">
      <dgm:prSet presAssocID="{8BF77527-89E3-405D-A091-280B2091829E}" presName="hierRoot2" presStyleCnt="0">
        <dgm:presLayoutVars>
          <dgm:hierBranch val="r"/>
        </dgm:presLayoutVars>
      </dgm:prSet>
      <dgm:spPr/>
    </dgm:pt>
    <dgm:pt modelId="{F4248F9D-E886-4E5F-A098-7F461A50291F}" type="pres">
      <dgm:prSet presAssocID="{8BF77527-89E3-405D-A091-280B2091829E}" presName="rootComposite" presStyleCnt="0"/>
      <dgm:spPr/>
    </dgm:pt>
    <dgm:pt modelId="{BBFB7C2E-F02F-4C40-B5F2-635434CD0321}" type="pres">
      <dgm:prSet presAssocID="{8BF77527-89E3-405D-A091-280B2091829E}" presName="rootText" presStyleLbl="node4" presStyleIdx="4" presStyleCnt="5" custLinFactNeighborY="-26016">
        <dgm:presLayoutVars>
          <dgm:chPref val="3"/>
        </dgm:presLayoutVars>
      </dgm:prSet>
      <dgm:spPr/>
    </dgm:pt>
    <dgm:pt modelId="{4DF54A60-EBD8-4A20-A43D-148A7FBA84FC}" type="pres">
      <dgm:prSet presAssocID="{8BF77527-89E3-405D-A091-280B2091829E}" presName="rootConnector" presStyleLbl="node4" presStyleIdx="4" presStyleCnt="5"/>
      <dgm:spPr/>
    </dgm:pt>
    <dgm:pt modelId="{0D2A1464-AF7E-4CF2-AC8C-B9624516D79B}" type="pres">
      <dgm:prSet presAssocID="{8BF77527-89E3-405D-A091-280B2091829E}" presName="hierChild4" presStyleCnt="0"/>
      <dgm:spPr/>
    </dgm:pt>
    <dgm:pt modelId="{21FF46C4-6236-4972-B43B-079F0766256F}" type="pres">
      <dgm:prSet presAssocID="{8BF77527-89E3-405D-A091-280B2091829E}" presName="hierChild5" presStyleCnt="0"/>
      <dgm:spPr/>
    </dgm:pt>
    <dgm:pt modelId="{7B72F097-340C-4A0B-8DC4-26B830EAE28A}" type="pres">
      <dgm:prSet presAssocID="{C97A1F95-84E8-46ED-856B-8C97A05E2599}" presName="hierChild5" presStyleCnt="0"/>
      <dgm:spPr/>
    </dgm:pt>
    <dgm:pt modelId="{74875E43-8EE3-4620-9DB4-4167F65EDA86}" type="pres">
      <dgm:prSet presAssocID="{192455C7-2B7A-4687-97B0-0DF778EA3120}" presName="hierChild5" presStyleCnt="0"/>
      <dgm:spPr/>
    </dgm:pt>
    <dgm:pt modelId="{6A3AD282-1929-4C83-BFFD-B103E9D5FD3C}" type="pres">
      <dgm:prSet presAssocID="{15E240F9-5568-404F-9BFC-6C9C7EFC6A02}" presName="hierChild5" presStyleCnt="0"/>
      <dgm:spPr/>
    </dgm:pt>
    <dgm:pt modelId="{023CC2B5-23C9-4634-BCC1-CB661EDA409D}" type="pres">
      <dgm:prSet presAssocID="{06562E10-8577-4375-B258-40044E232BF3}" presName="hierChild5" presStyleCnt="0"/>
      <dgm:spPr/>
    </dgm:pt>
    <dgm:pt modelId="{C2D2AD35-3365-4CE9-84C0-5FE7C36E0F59}" type="pres">
      <dgm:prSet presAssocID="{ADFFBA69-E56C-44BB-B0BA-2DDC258A1272}" presName="hierChild3" presStyleCnt="0"/>
      <dgm:spPr/>
    </dgm:pt>
  </dgm:ptLst>
  <dgm:cxnLst>
    <dgm:cxn modelId="{E0A50F0D-E4EF-4558-A092-7586DD73B3ED}" srcId="{C97A1F95-84E8-46ED-856B-8C97A05E2599}" destId="{8BF77527-89E3-405D-A091-280B2091829E}" srcOrd="0" destOrd="0" parTransId="{8650268E-9F7F-490F-B882-478D2674DD2D}" sibTransId="{45F90BEA-3C17-435D-A945-3B21A26551E5}"/>
    <dgm:cxn modelId="{0691E513-94FD-402C-AC71-DC947079CA35}" srcId="{83C89502-4476-418A-94FF-7F9D56169700}" destId="{ADFFBA69-E56C-44BB-B0BA-2DDC258A1272}" srcOrd="0" destOrd="0" parTransId="{E4EBF18B-572A-43C9-A177-4013CD10987E}" sibTransId="{F4F868A9-12D8-446C-A3AA-84F3952524E4}"/>
    <dgm:cxn modelId="{A3CAA818-96B2-4D16-AB1F-265E789C47BF}" type="presOf" srcId="{B4F0C2C2-9EAC-46B6-9906-C28D9685FA3A}" destId="{5601BE1B-908C-40B7-ADE8-155BD55920C5}" srcOrd="0" destOrd="0" presId="urn:microsoft.com/office/officeart/2005/8/layout/orgChart1"/>
    <dgm:cxn modelId="{FDE85A19-6F54-459F-873C-F5929775764D}" type="presOf" srcId="{9E8267F4-AA65-435F-87B1-525D77999CC1}" destId="{23DB067B-9AAC-4FEC-A250-D0831E9314E3}" srcOrd="1" destOrd="0" presId="urn:microsoft.com/office/officeart/2005/8/layout/orgChart1"/>
    <dgm:cxn modelId="{0BB02024-2769-4DE9-8E5C-240AC0F74EF6}" type="presOf" srcId="{C93AD646-3995-4318-9E62-84C54378C99D}" destId="{06B42EA2-4D33-4160-A919-699BE620A56C}" srcOrd="0" destOrd="0" presId="urn:microsoft.com/office/officeart/2005/8/layout/orgChart1"/>
    <dgm:cxn modelId="{DD0E652D-57E2-496E-9137-3A5CC37697CA}" type="presOf" srcId="{ADFFBA69-E56C-44BB-B0BA-2DDC258A1272}" destId="{BA981C24-8F9F-4577-A376-0B8FC72914D9}" srcOrd="1" destOrd="0" presId="urn:microsoft.com/office/officeart/2005/8/layout/orgChart1"/>
    <dgm:cxn modelId="{040CDC2E-D29D-4090-91F3-845898C0D3D4}" type="presOf" srcId="{8BF77527-89E3-405D-A091-280B2091829E}" destId="{BBFB7C2E-F02F-4C40-B5F2-635434CD0321}" srcOrd="0" destOrd="0" presId="urn:microsoft.com/office/officeart/2005/8/layout/orgChart1"/>
    <dgm:cxn modelId="{742B362F-3F6A-4F1B-891B-B61C8E0AA24B}" srcId="{06562E10-8577-4375-B258-40044E232BF3}" destId="{15E240F9-5568-404F-9BFC-6C9C7EFC6A02}" srcOrd="0" destOrd="0" parTransId="{B347E703-F4AA-4C7E-AF81-D12D217CB8E7}" sibTransId="{17CFA6C1-E93A-453E-B3A6-47C4E005CA8B}"/>
    <dgm:cxn modelId="{80376433-A8C8-4ADC-BC8A-A9A7EE569433}" type="presOf" srcId="{15E240F9-5568-404F-9BFC-6C9C7EFC6A02}" destId="{90C07EFA-DE56-4F54-B0FD-EE438EDF1EA9}" srcOrd="1" destOrd="0" presId="urn:microsoft.com/office/officeart/2005/8/layout/orgChart1"/>
    <dgm:cxn modelId="{A6690E3A-8D24-4AC3-AFC5-9E2CEA63B585}" type="presOf" srcId="{ADFFBA69-E56C-44BB-B0BA-2DDC258A1272}" destId="{EFA4502A-0D24-4856-A88C-10BBF2C0EA5D}" srcOrd="0" destOrd="0" presId="urn:microsoft.com/office/officeart/2005/8/layout/orgChart1"/>
    <dgm:cxn modelId="{0498533F-227D-49D9-8282-C9C67C42D0AC}" type="presOf" srcId="{4E6A3431-5762-4448-8214-2C1B4D201879}" destId="{C3C05935-F011-4576-8B36-AB030B692D42}" srcOrd="0" destOrd="0" presId="urn:microsoft.com/office/officeart/2005/8/layout/orgChart1"/>
    <dgm:cxn modelId="{4EDAA86C-5A75-416C-BAE7-23F4BCD15E83}" type="presOf" srcId="{8BF77527-89E3-405D-A091-280B2091829E}" destId="{4DF54A60-EBD8-4A20-A43D-148A7FBA84FC}" srcOrd="1" destOrd="0" presId="urn:microsoft.com/office/officeart/2005/8/layout/orgChart1"/>
    <dgm:cxn modelId="{3264DA71-3D1A-4F4A-A7B5-BA444A8AE5A8}" type="presOf" srcId="{F855E380-9F13-44A4-B44B-3AF70E13BF1E}" destId="{F03E3407-851E-4115-BF74-8685F91BAF51}" srcOrd="1" destOrd="0" presId="urn:microsoft.com/office/officeart/2005/8/layout/orgChart1"/>
    <dgm:cxn modelId="{423F0A55-9558-4D38-9CDF-F7BF8AC4490C}" type="presOf" srcId="{F6935786-7D05-478E-A85E-681FA3712889}" destId="{33479AD7-2B68-4557-8F63-BDEDD91FF16D}" srcOrd="0" destOrd="0" presId="urn:microsoft.com/office/officeart/2005/8/layout/orgChart1"/>
    <dgm:cxn modelId="{30406175-5F0F-4DFB-87B9-F9E58F641EEF}" type="presOf" srcId="{15E240F9-5568-404F-9BFC-6C9C7EFC6A02}" destId="{4CCA51EF-CE76-422F-84D4-DC9250BC6768}" srcOrd="0" destOrd="0" presId="urn:microsoft.com/office/officeart/2005/8/layout/orgChart1"/>
    <dgm:cxn modelId="{FB3C2679-3C39-465A-AC41-1B3D230896ED}" type="presOf" srcId="{B347E703-F4AA-4C7E-AF81-D12D217CB8E7}" destId="{60D6ECE2-27B8-4266-BFA5-BC2EE2E512E1}" srcOrd="0" destOrd="0" presId="urn:microsoft.com/office/officeart/2005/8/layout/orgChart1"/>
    <dgm:cxn modelId="{D05B5C7C-1C22-4F9F-A1C3-5E5D1C8A11C3}" srcId="{F855E380-9F13-44A4-B44B-3AF70E13BF1E}" destId="{9E8267F4-AA65-435F-87B1-525D77999CC1}" srcOrd="0" destOrd="0" parTransId="{C93AD646-3995-4318-9E62-84C54378C99D}" sibTransId="{6F9AB5A8-E1BD-4190-A383-0083D5E430B9}"/>
    <dgm:cxn modelId="{54D3E680-4E0B-487E-8A80-9C220FDCC65D}" type="presOf" srcId="{9E8267F4-AA65-435F-87B1-525D77999CC1}" destId="{46BD3ECA-A849-4725-B0A0-D9434609455F}" srcOrd="0" destOrd="0" presId="urn:microsoft.com/office/officeart/2005/8/layout/orgChart1"/>
    <dgm:cxn modelId="{56E41A88-9C8A-4729-BA34-ACC9CAF82B78}" srcId="{ADFFBA69-E56C-44BB-B0BA-2DDC258A1272}" destId="{06562E10-8577-4375-B258-40044E232BF3}" srcOrd="0" destOrd="0" parTransId="{B4F0C2C2-9EAC-46B6-9906-C28D9685FA3A}" sibTransId="{FD0F9B30-0EBC-42C3-8D60-7D0352AE2B67}"/>
    <dgm:cxn modelId="{BCA1159D-3ADF-4E21-A971-8456C34873C9}" srcId="{192455C7-2B7A-4687-97B0-0DF778EA3120}" destId="{C97A1F95-84E8-46ED-856B-8C97A05E2599}" srcOrd="1" destOrd="0" parTransId="{F6935786-7D05-478E-A85E-681FA3712889}" sibTransId="{8265F0AA-F8E4-4154-8D2A-A62C482DC8AB}"/>
    <dgm:cxn modelId="{1C5A21B9-F592-459D-8113-41403B3C0C7B}" srcId="{192455C7-2B7A-4687-97B0-0DF778EA3120}" destId="{F855E380-9F13-44A4-B44B-3AF70E13BF1E}" srcOrd="0" destOrd="0" parTransId="{D9CCA77D-43B8-4D51-A874-BFBD01B1D366}" sibTransId="{60609FDA-9BBF-4B38-9B53-ECEC84A6EDBC}"/>
    <dgm:cxn modelId="{E39425BD-E7BB-484A-B191-A42B0A6AB28E}" type="presOf" srcId="{192455C7-2B7A-4687-97B0-0DF778EA3120}" destId="{BBE2E117-12C3-4760-A40D-F545C0D7B282}" srcOrd="1" destOrd="0" presId="urn:microsoft.com/office/officeart/2005/8/layout/orgChart1"/>
    <dgm:cxn modelId="{CC77ACC3-3527-4E18-A581-E1B0879C2F1E}" type="presOf" srcId="{06562E10-8577-4375-B258-40044E232BF3}" destId="{A8DB2054-A99E-41E0-BD16-22632CDC7374}" srcOrd="1" destOrd="0" presId="urn:microsoft.com/office/officeart/2005/8/layout/orgChart1"/>
    <dgm:cxn modelId="{22261EC4-696A-455E-9DC2-9FBA69A7F2E0}" type="presOf" srcId="{06562E10-8577-4375-B258-40044E232BF3}" destId="{4466AE43-D35A-47B6-BF3D-3959BA8F2A9F}" srcOrd="0" destOrd="0" presId="urn:microsoft.com/office/officeart/2005/8/layout/orgChart1"/>
    <dgm:cxn modelId="{4862F3C8-103F-4949-B245-2B091AA0BA93}" type="presOf" srcId="{8650268E-9F7F-490F-B882-478D2674DD2D}" destId="{7BD4DDF1-0010-410D-86C6-8B9F76AC46AB}" srcOrd="0" destOrd="0" presId="urn:microsoft.com/office/officeart/2005/8/layout/orgChart1"/>
    <dgm:cxn modelId="{C809EACB-F137-4433-9F0D-E648DC3FC33F}" type="presOf" srcId="{192455C7-2B7A-4687-97B0-0DF778EA3120}" destId="{80D403E4-8531-4CAB-8E11-DCB6DB695EB5}" srcOrd="0" destOrd="0" presId="urn:microsoft.com/office/officeart/2005/8/layout/orgChart1"/>
    <dgm:cxn modelId="{529AB9D0-D1A7-4FDC-B956-3606B9190141}" type="presOf" srcId="{83C89502-4476-418A-94FF-7F9D56169700}" destId="{06E026A1-BD59-4667-AC60-309054FA15E0}" srcOrd="0" destOrd="0" presId="urn:microsoft.com/office/officeart/2005/8/layout/orgChart1"/>
    <dgm:cxn modelId="{06CE59D4-54A4-41C1-B66E-8787DF806E66}" type="presOf" srcId="{C97A1F95-84E8-46ED-856B-8C97A05E2599}" destId="{DCADDC9E-7B92-40C4-8D8C-DBECD9C64B6E}" srcOrd="1" destOrd="0" presId="urn:microsoft.com/office/officeart/2005/8/layout/orgChart1"/>
    <dgm:cxn modelId="{964C58D8-84D4-4F66-A650-3AA504DFBD1B}" type="presOf" srcId="{F855E380-9F13-44A4-B44B-3AF70E13BF1E}" destId="{C7E4DD1B-A36D-411B-97AD-74254AF3A480}" srcOrd="0" destOrd="0" presId="urn:microsoft.com/office/officeart/2005/8/layout/orgChart1"/>
    <dgm:cxn modelId="{B4E8C6F1-3F35-483F-A7FE-2122924AA718}" type="presOf" srcId="{D9CCA77D-43B8-4D51-A874-BFBD01B1D366}" destId="{1B988089-9CC3-47D8-80F0-FD940D0B56F0}" srcOrd="0" destOrd="0" presId="urn:microsoft.com/office/officeart/2005/8/layout/orgChart1"/>
    <dgm:cxn modelId="{288BF4F1-F584-4811-9CCB-75191CB43137}" srcId="{15E240F9-5568-404F-9BFC-6C9C7EFC6A02}" destId="{192455C7-2B7A-4687-97B0-0DF778EA3120}" srcOrd="0" destOrd="0" parTransId="{4E6A3431-5762-4448-8214-2C1B4D201879}" sibTransId="{A984E2CD-E0D6-4110-AEA1-E9FA6CD712FC}"/>
    <dgm:cxn modelId="{1DA719FD-7372-46DE-9829-D0ED67937831}" type="presOf" srcId="{C97A1F95-84E8-46ED-856B-8C97A05E2599}" destId="{1926487C-B196-4467-84CA-B3F1D1128AC2}" srcOrd="0" destOrd="0" presId="urn:microsoft.com/office/officeart/2005/8/layout/orgChart1"/>
    <dgm:cxn modelId="{B7793EA1-79CA-4F06-B969-E6B7320BD513}" type="presParOf" srcId="{06E026A1-BD59-4667-AC60-309054FA15E0}" destId="{8C9CDB2D-A17F-4BA0-B166-38FB638E95CF}" srcOrd="0" destOrd="0" presId="urn:microsoft.com/office/officeart/2005/8/layout/orgChart1"/>
    <dgm:cxn modelId="{97A99A2E-4BBF-4FF6-8023-96DA42EAFCE7}" type="presParOf" srcId="{8C9CDB2D-A17F-4BA0-B166-38FB638E95CF}" destId="{4ADE7232-80B0-4C19-98BA-D6B8492180D3}" srcOrd="0" destOrd="0" presId="urn:microsoft.com/office/officeart/2005/8/layout/orgChart1"/>
    <dgm:cxn modelId="{97EC2359-A0EF-47EC-B25B-E8DA24CE151F}" type="presParOf" srcId="{4ADE7232-80B0-4C19-98BA-D6B8492180D3}" destId="{EFA4502A-0D24-4856-A88C-10BBF2C0EA5D}" srcOrd="0" destOrd="0" presId="urn:microsoft.com/office/officeart/2005/8/layout/orgChart1"/>
    <dgm:cxn modelId="{8B195BD5-D31F-4224-A8B4-758BB5C39647}" type="presParOf" srcId="{4ADE7232-80B0-4C19-98BA-D6B8492180D3}" destId="{BA981C24-8F9F-4577-A376-0B8FC72914D9}" srcOrd="1" destOrd="0" presId="urn:microsoft.com/office/officeart/2005/8/layout/orgChart1"/>
    <dgm:cxn modelId="{86597BC3-DBA3-40F7-A631-2363FEEA0E9C}" type="presParOf" srcId="{8C9CDB2D-A17F-4BA0-B166-38FB638E95CF}" destId="{D92A00B7-BA1A-4F6F-868C-6FCB478FE827}" srcOrd="1" destOrd="0" presId="urn:microsoft.com/office/officeart/2005/8/layout/orgChart1"/>
    <dgm:cxn modelId="{68602273-502F-4A88-9774-64C625B9D78B}" type="presParOf" srcId="{D92A00B7-BA1A-4F6F-868C-6FCB478FE827}" destId="{5601BE1B-908C-40B7-ADE8-155BD55920C5}" srcOrd="0" destOrd="0" presId="urn:microsoft.com/office/officeart/2005/8/layout/orgChart1"/>
    <dgm:cxn modelId="{56BAC0CF-A6AF-4377-8FF4-63B127195D30}" type="presParOf" srcId="{D92A00B7-BA1A-4F6F-868C-6FCB478FE827}" destId="{549C37B1-2629-403F-A907-18C337C5ADBE}" srcOrd="1" destOrd="0" presId="urn:microsoft.com/office/officeart/2005/8/layout/orgChart1"/>
    <dgm:cxn modelId="{ABD98CB5-0B9A-46CE-A33E-A7FDD6139E80}" type="presParOf" srcId="{549C37B1-2629-403F-A907-18C337C5ADBE}" destId="{2B219EF7-1182-4563-BD55-777EC19BE4D4}" srcOrd="0" destOrd="0" presId="urn:microsoft.com/office/officeart/2005/8/layout/orgChart1"/>
    <dgm:cxn modelId="{D2218DB9-68EA-4CA6-8D0D-F593CBA8A12C}" type="presParOf" srcId="{2B219EF7-1182-4563-BD55-777EC19BE4D4}" destId="{4466AE43-D35A-47B6-BF3D-3959BA8F2A9F}" srcOrd="0" destOrd="0" presId="urn:microsoft.com/office/officeart/2005/8/layout/orgChart1"/>
    <dgm:cxn modelId="{FAEB1B39-EB0B-4139-BB18-7B66E26C541F}" type="presParOf" srcId="{2B219EF7-1182-4563-BD55-777EC19BE4D4}" destId="{A8DB2054-A99E-41E0-BD16-22632CDC7374}" srcOrd="1" destOrd="0" presId="urn:microsoft.com/office/officeart/2005/8/layout/orgChart1"/>
    <dgm:cxn modelId="{2327E67E-D12F-4B04-AB8D-90CB01C65FDC}" type="presParOf" srcId="{549C37B1-2629-403F-A907-18C337C5ADBE}" destId="{AED3DE1F-B5C5-4050-9043-EE9C7945AF84}" srcOrd="1" destOrd="0" presId="urn:microsoft.com/office/officeart/2005/8/layout/orgChart1"/>
    <dgm:cxn modelId="{D4163089-A005-4A9A-A4C9-9E08202BE920}" type="presParOf" srcId="{AED3DE1F-B5C5-4050-9043-EE9C7945AF84}" destId="{60D6ECE2-27B8-4266-BFA5-BC2EE2E512E1}" srcOrd="0" destOrd="0" presId="urn:microsoft.com/office/officeart/2005/8/layout/orgChart1"/>
    <dgm:cxn modelId="{C5A538CA-44B5-40E8-AE7B-1871C9366301}" type="presParOf" srcId="{AED3DE1F-B5C5-4050-9043-EE9C7945AF84}" destId="{C06E304E-D639-4708-913B-559954E0935E}" srcOrd="1" destOrd="0" presId="urn:microsoft.com/office/officeart/2005/8/layout/orgChart1"/>
    <dgm:cxn modelId="{84CB11A2-879B-425E-BCF0-ECD20F8FBC60}" type="presParOf" srcId="{C06E304E-D639-4708-913B-559954E0935E}" destId="{AB629EFC-EA2B-4280-8619-E7CF8CE3092F}" srcOrd="0" destOrd="0" presId="urn:microsoft.com/office/officeart/2005/8/layout/orgChart1"/>
    <dgm:cxn modelId="{C62F14C2-BADA-4373-89A3-D4B10382C586}" type="presParOf" srcId="{AB629EFC-EA2B-4280-8619-E7CF8CE3092F}" destId="{4CCA51EF-CE76-422F-84D4-DC9250BC6768}" srcOrd="0" destOrd="0" presId="urn:microsoft.com/office/officeart/2005/8/layout/orgChart1"/>
    <dgm:cxn modelId="{E96B62FC-CEFB-4327-9F78-9E9195C8ED96}" type="presParOf" srcId="{AB629EFC-EA2B-4280-8619-E7CF8CE3092F}" destId="{90C07EFA-DE56-4F54-B0FD-EE438EDF1EA9}" srcOrd="1" destOrd="0" presId="urn:microsoft.com/office/officeart/2005/8/layout/orgChart1"/>
    <dgm:cxn modelId="{054E6135-704B-4AC4-B83B-CEB4C9C86042}" type="presParOf" srcId="{C06E304E-D639-4708-913B-559954E0935E}" destId="{FEE6FB09-BBC8-4B29-BE00-1E8DF42B3258}" srcOrd="1" destOrd="0" presId="urn:microsoft.com/office/officeart/2005/8/layout/orgChart1"/>
    <dgm:cxn modelId="{0F590E88-3B74-4A10-AEAD-E0772E104486}" type="presParOf" srcId="{FEE6FB09-BBC8-4B29-BE00-1E8DF42B3258}" destId="{C3C05935-F011-4576-8B36-AB030B692D42}" srcOrd="0" destOrd="0" presId="urn:microsoft.com/office/officeart/2005/8/layout/orgChart1"/>
    <dgm:cxn modelId="{8EDA178B-766D-4ED1-B8BD-9C6461518BE4}" type="presParOf" srcId="{FEE6FB09-BBC8-4B29-BE00-1E8DF42B3258}" destId="{36B6E0F6-81D9-44FB-944C-2515DEE8852F}" srcOrd="1" destOrd="0" presId="urn:microsoft.com/office/officeart/2005/8/layout/orgChart1"/>
    <dgm:cxn modelId="{453E6D6A-4776-4119-8706-AB415CE8C82A}" type="presParOf" srcId="{36B6E0F6-81D9-44FB-944C-2515DEE8852F}" destId="{0C53EEE7-346E-42C0-B390-0BC41B6CCC57}" srcOrd="0" destOrd="0" presId="urn:microsoft.com/office/officeart/2005/8/layout/orgChart1"/>
    <dgm:cxn modelId="{1BD6BF37-EF3F-4ED6-810D-4F2A637E0586}" type="presParOf" srcId="{0C53EEE7-346E-42C0-B390-0BC41B6CCC57}" destId="{80D403E4-8531-4CAB-8E11-DCB6DB695EB5}" srcOrd="0" destOrd="0" presId="urn:microsoft.com/office/officeart/2005/8/layout/orgChart1"/>
    <dgm:cxn modelId="{CC7A044B-BE23-43FA-8195-AE5297E35C14}" type="presParOf" srcId="{0C53EEE7-346E-42C0-B390-0BC41B6CCC57}" destId="{BBE2E117-12C3-4760-A40D-F545C0D7B282}" srcOrd="1" destOrd="0" presId="urn:microsoft.com/office/officeart/2005/8/layout/orgChart1"/>
    <dgm:cxn modelId="{9E28CFDF-EFB7-49C7-84C1-55A9175E1482}" type="presParOf" srcId="{36B6E0F6-81D9-44FB-944C-2515DEE8852F}" destId="{DDC091BE-F519-4D91-9C37-E1EAAA9C90C4}" srcOrd="1" destOrd="0" presId="urn:microsoft.com/office/officeart/2005/8/layout/orgChart1"/>
    <dgm:cxn modelId="{9172DF09-674A-43D4-93A0-97EE403D5F59}" type="presParOf" srcId="{DDC091BE-F519-4D91-9C37-E1EAAA9C90C4}" destId="{1B988089-9CC3-47D8-80F0-FD940D0B56F0}" srcOrd="0" destOrd="0" presId="urn:microsoft.com/office/officeart/2005/8/layout/orgChart1"/>
    <dgm:cxn modelId="{E181B258-FE3F-4D7D-8DEE-A3CE4D0C5416}" type="presParOf" srcId="{DDC091BE-F519-4D91-9C37-E1EAAA9C90C4}" destId="{D9D9475C-7703-48CA-9149-9EBBFC076465}" srcOrd="1" destOrd="0" presId="urn:microsoft.com/office/officeart/2005/8/layout/orgChart1"/>
    <dgm:cxn modelId="{DC0F679B-9225-4095-8348-163E9456BB51}" type="presParOf" srcId="{D9D9475C-7703-48CA-9149-9EBBFC076465}" destId="{121C3AB2-CF32-4298-962B-1DD984463BAC}" srcOrd="0" destOrd="0" presId="urn:microsoft.com/office/officeart/2005/8/layout/orgChart1"/>
    <dgm:cxn modelId="{22DBF38D-4313-4B2F-9F20-E17DD8B4C840}" type="presParOf" srcId="{121C3AB2-CF32-4298-962B-1DD984463BAC}" destId="{C7E4DD1B-A36D-411B-97AD-74254AF3A480}" srcOrd="0" destOrd="0" presId="urn:microsoft.com/office/officeart/2005/8/layout/orgChart1"/>
    <dgm:cxn modelId="{9DD233FC-F8E4-4A80-A919-66FB97A56D8D}" type="presParOf" srcId="{121C3AB2-CF32-4298-962B-1DD984463BAC}" destId="{F03E3407-851E-4115-BF74-8685F91BAF51}" srcOrd="1" destOrd="0" presId="urn:microsoft.com/office/officeart/2005/8/layout/orgChart1"/>
    <dgm:cxn modelId="{94CE6FEE-8256-4AA2-AF56-F7C8C0E8AF4F}" type="presParOf" srcId="{D9D9475C-7703-48CA-9149-9EBBFC076465}" destId="{7838A504-4C9E-4B41-9E8E-D2E3A21A56F6}" srcOrd="1" destOrd="0" presId="urn:microsoft.com/office/officeart/2005/8/layout/orgChart1"/>
    <dgm:cxn modelId="{483F6212-212D-4A40-B175-41ACAE679466}" type="presParOf" srcId="{7838A504-4C9E-4B41-9E8E-D2E3A21A56F6}" destId="{06B42EA2-4D33-4160-A919-699BE620A56C}" srcOrd="0" destOrd="0" presId="urn:microsoft.com/office/officeart/2005/8/layout/orgChart1"/>
    <dgm:cxn modelId="{9E2A56C5-123C-4D11-A488-7BA3B95B31D5}" type="presParOf" srcId="{7838A504-4C9E-4B41-9E8E-D2E3A21A56F6}" destId="{BB198948-D95C-4830-87AA-BFDA54A24182}" srcOrd="1" destOrd="0" presId="urn:microsoft.com/office/officeart/2005/8/layout/orgChart1"/>
    <dgm:cxn modelId="{24C366E4-289B-445C-999F-E0C550F511E1}" type="presParOf" srcId="{BB198948-D95C-4830-87AA-BFDA54A24182}" destId="{BE29BFB1-BD2D-4436-BEC1-57E1BAD2CDC9}" srcOrd="0" destOrd="0" presId="urn:microsoft.com/office/officeart/2005/8/layout/orgChart1"/>
    <dgm:cxn modelId="{65BD08E8-19F0-4A62-A9AA-E6353B21B1EB}" type="presParOf" srcId="{BE29BFB1-BD2D-4436-BEC1-57E1BAD2CDC9}" destId="{46BD3ECA-A849-4725-B0A0-D9434609455F}" srcOrd="0" destOrd="0" presId="urn:microsoft.com/office/officeart/2005/8/layout/orgChart1"/>
    <dgm:cxn modelId="{FD75C61A-491F-4071-BC73-CD2F45360354}" type="presParOf" srcId="{BE29BFB1-BD2D-4436-BEC1-57E1BAD2CDC9}" destId="{23DB067B-9AAC-4FEC-A250-D0831E9314E3}" srcOrd="1" destOrd="0" presId="urn:microsoft.com/office/officeart/2005/8/layout/orgChart1"/>
    <dgm:cxn modelId="{508A984E-6900-4FE6-9822-4020FEA8E615}" type="presParOf" srcId="{BB198948-D95C-4830-87AA-BFDA54A24182}" destId="{83FDB368-BF27-42C9-92A4-6023D61D95AE}" srcOrd="1" destOrd="0" presId="urn:microsoft.com/office/officeart/2005/8/layout/orgChart1"/>
    <dgm:cxn modelId="{73F5BE57-D22B-44FB-9CBF-04175ACDE75E}" type="presParOf" srcId="{BB198948-D95C-4830-87AA-BFDA54A24182}" destId="{B67AE2A0-38F6-473C-8277-C196DD9934AC}" srcOrd="2" destOrd="0" presId="urn:microsoft.com/office/officeart/2005/8/layout/orgChart1"/>
    <dgm:cxn modelId="{D8C34388-7E34-4422-B09A-B87920A6B47F}" type="presParOf" srcId="{D9D9475C-7703-48CA-9149-9EBBFC076465}" destId="{09A40079-5E57-422A-90B0-6768A91CDCB1}" srcOrd="2" destOrd="0" presId="urn:microsoft.com/office/officeart/2005/8/layout/orgChart1"/>
    <dgm:cxn modelId="{ACC76BB6-B299-46CF-A10F-55E6F6E75050}" type="presParOf" srcId="{DDC091BE-F519-4D91-9C37-E1EAAA9C90C4}" destId="{33479AD7-2B68-4557-8F63-BDEDD91FF16D}" srcOrd="2" destOrd="0" presId="urn:microsoft.com/office/officeart/2005/8/layout/orgChart1"/>
    <dgm:cxn modelId="{85AD1CBD-8621-4DEB-9A88-7DAC913404C3}" type="presParOf" srcId="{DDC091BE-F519-4D91-9C37-E1EAAA9C90C4}" destId="{D0F9AA0C-B4DB-4862-9653-C435A958A3B0}" srcOrd="3" destOrd="0" presId="urn:microsoft.com/office/officeart/2005/8/layout/orgChart1"/>
    <dgm:cxn modelId="{6EBB037B-AB30-448B-8C05-A0ACFCC95ADB}" type="presParOf" srcId="{D0F9AA0C-B4DB-4862-9653-C435A958A3B0}" destId="{F775B74F-FE8B-480A-A689-E0785F31F5CC}" srcOrd="0" destOrd="0" presId="urn:microsoft.com/office/officeart/2005/8/layout/orgChart1"/>
    <dgm:cxn modelId="{74598A58-6712-42AD-B63F-B90CC11EB6BC}" type="presParOf" srcId="{F775B74F-FE8B-480A-A689-E0785F31F5CC}" destId="{1926487C-B196-4467-84CA-B3F1D1128AC2}" srcOrd="0" destOrd="0" presId="urn:microsoft.com/office/officeart/2005/8/layout/orgChart1"/>
    <dgm:cxn modelId="{1245D9A0-7E30-47C1-A7A9-64A2571882D1}" type="presParOf" srcId="{F775B74F-FE8B-480A-A689-E0785F31F5CC}" destId="{DCADDC9E-7B92-40C4-8D8C-DBECD9C64B6E}" srcOrd="1" destOrd="0" presId="urn:microsoft.com/office/officeart/2005/8/layout/orgChart1"/>
    <dgm:cxn modelId="{1590B2D0-21FA-4EF9-92A4-08F9D64F824A}" type="presParOf" srcId="{D0F9AA0C-B4DB-4862-9653-C435A958A3B0}" destId="{0181A3D7-59B7-42E8-A425-5C97EF86AD35}" srcOrd="1" destOrd="0" presId="urn:microsoft.com/office/officeart/2005/8/layout/orgChart1"/>
    <dgm:cxn modelId="{E8520B1D-CF6C-4493-B6C8-CA36872BAF4D}" type="presParOf" srcId="{0181A3D7-59B7-42E8-A425-5C97EF86AD35}" destId="{7BD4DDF1-0010-410D-86C6-8B9F76AC46AB}" srcOrd="0" destOrd="0" presId="urn:microsoft.com/office/officeart/2005/8/layout/orgChart1"/>
    <dgm:cxn modelId="{B31465B8-CC90-4B55-945E-DCA7DCAC48D2}" type="presParOf" srcId="{0181A3D7-59B7-42E8-A425-5C97EF86AD35}" destId="{56E0763B-2508-42D5-8C9E-F0B9EBBDC70D}" srcOrd="1" destOrd="0" presId="urn:microsoft.com/office/officeart/2005/8/layout/orgChart1"/>
    <dgm:cxn modelId="{70D9A406-6226-4476-83CE-154544AFA824}" type="presParOf" srcId="{56E0763B-2508-42D5-8C9E-F0B9EBBDC70D}" destId="{F4248F9D-E886-4E5F-A098-7F461A50291F}" srcOrd="0" destOrd="0" presId="urn:microsoft.com/office/officeart/2005/8/layout/orgChart1"/>
    <dgm:cxn modelId="{884BD82F-FC27-45C7-B157-E9A9FE203E83}" type="presParOf" srcId="{F4248F9D-E886-4E5F-A098-7F461A50291F}" destId="{BBFB7C2E-F02F-4C40-B5F2-635434CD0321}" srcOrd="0" destOrd="0" presId="urn:microsoft.com/office/officeart/2005/8/layout/orgChart1"/>
    <dgm:cxn modelId="{3150F67D-8F07-4192-8FAB-6EA9527C8B3E}" type="presParOf" srcId="{F4248F9D-E886-4E5F-A098-7F461A50291F}" destId="{4DF54A60-EBD8-4A20-A43D-148A7FBA84FC}" srcOrd="1" destOrd="0" presId="urn:microsoft.com/office/officeart/2005/8/layout/orgChart1"/>
    <dgm:cxn modelId="{9AB0B0D1-D515-4F15-9206-F79993530D71}" type="presParOf" srcId="{56E0763B-2508-42D5-8C9E-F0B9EBBDC70D}" destId="{0D2A1464-AF7E-4CF2-AC8C-B9624516D79B}" srcOrd="1" destOrd="0" presId="urn:microsoft.com/office/officeart/2005/8/layout/orgChart1"/>
    <dgm:cxn modelId="{CA1B2203-F394-4678-B1A4-4E86CDD29F91}" type="presParOf" srcId="{56E0763B-2508-42D5-8C9E-F0B9EBBDC70D}" destId="{21FF46C4-6236-4972-B43B-079F0766256F}" srcOrd="2" destOrd="0" presId="urn:microsoft.com/office/officeart/2005/8/layout/orgChart1"/>
    <dgm:cxn modelId="{1045E0C2-4931-4444-8222-C390A861B6A3}" type="presParOf" srcId="{D0F9AA0C-B4DB-4862-9653-C435A958A3B0}" destId="{7B72F097-340C-4A0B-8DC4-26B830EAE28A}" srcOrd="2" destOrd="0" presId="urn:microsoft.com/office/officeart/2005/8/layout/orgChart1"/>
    <dgm:cxn modelId="{F9865B9A-FCCF-4162-90D9-387331E3EA2E}" type="presParOf" srcId="{36B6E0F6-81D9-44FB-944C-2515DEE8852F}" destId="{74875E43-8EE3-4620-9DB4-4167F65EDA86}" srcOrd="2" destOrd="0" presId="urn:microsoft.com/office/officeart/2005/8/layout/orgChart1"/>
    <dgm:cxn modelId="{E7BB076C-D00F-4517-ADB4-522DDB6A9966}" type="presParOf" srcId="{C06E304E-D639-4708-913B-559954E0935E}" destId="{6A3AD282-1929-4C83-BFFD-B103E9D5FD3C}" srcOrd="2" destOrd="0" presId="urn:microsoft.com/office/officeart/2005/8/layout/orgChart1"/>
    <dgm:cxn modelId="{9A328E64-09FF-4E43-B1AA-E154921F992A}" type="presParOf" srcId="{549C37B1-2629-403F-A907-18C337C5ADBE}" destId="{023CC2B5-23C9-4634-BCC1-CB661EDA409D}" srcOrd="2" destOrd="0" presId="urn:microsoft.com/office/officeart/2005/8/layout/orgChart1"/>
    <dgm:cxn modelId="{98CB3436-06F6-4C9F-BFE1-45FD2C2D7EAD}" type="presParOf" srcId="{8C9CDB2D-A17F-4BA0-B166-38FB638E95CF}" destId="{C2D2AD35-3365-4CE9-84C0-5FE7C36E0F5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856924-0B25-4773-B032-4156B6C6C5F0}">
      <dsp:nvSpPr>
        <dsp:cNvPr id="0" name=""/>
        <dsp:cNvSpPr/>
      </dsp:nvSpPr>
      <dsp:spPr>
        <a:xfrm rot="5400000">
          <a:off x="5744959" y="-2489435"/>
          <a:ext cx="2058472" cy="7482562"/>
        </a:xfrm>
        <a:prstGeom prst="round2SameRect">
          <a:avLst/>
        </a:prstGeom>
        <a:solidFill>
          <a:schemeClr val="tx2">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64770" rIns="129540" bIns="64770" numCol="1" spcCol="1270" anchor="ctr" anchorCtr="0">
          <a:noAutofit/>
        </a:bodyPr>
        <a:lstStyle/>
        <a:p>
          <a:pPr marL="228600" lvl="1" indent="-228600" algn="just" defTabSz="1066800">
            <a:lnSpc>
              <a:spcPct val="90000"/>
            </a:lnSpc>
            <a:spcBef>
              <a:spcPct val="0"/>
            </a:spcBef>
            <a:spcAft>
              <a:spcPct val="15000"/>
            </a:spcAft>
            <a:buChar char="•"/>
          </a:pPr>
          <a:r>
            <a:rPr lang="en-US" sz="2400" b="1" kern="1200" dirty="0">
              <a:solidFill>
                <a:schemeClr val="bg1"/>
              </a:solidFill>
            </a:rPr>
            <a:t>Members have the right to inspect books, registers, and documents of the society free of charge. </a:t>
          </a:r>
          <a:endParaRPr lang="en-US" sz="2400" kern="1200" dirty="0">
            <a:solidFill>
              <a:schemeClr val="bg1"/>
            </a:solidFill>
          </a:endParaRPr>
        </a:p>
        <a:p>
          <a:pPr marL="228600" lvl="1" indent="-228600" algn="just" defTabSz="1066800">
            <a:lnSpc>
              <a:spcPct val="90000"/>
            </a:lnSpc>
            <a:spcBef>
              <a:spcPct val="0"/>
            </a:spcBef>
            <a:spcAft>
              <a:spcPct val="15000"/>
            </a:spcAft>
            <a:buChar char="•"/>
          </a:pPr>
          <a:r>
            <a:rPr lang="en-US" sz="2400" b="1" kern="1200" dirty="0">
              <a:solidFill>
                <a:schemeClr val="bg1"/>
              </a:solidFill>
            </a:rPr>
            <a:t>This is stipulated in </a:t>
          </a:r>
          <a:r>
            <a:rPr lang="en-US" sz="2400" b="1" i="1" u="sng" kern="1200" dirty="0">
              <a:solidFill>
                <a:schemeClr val="accent2"/>
              </a:solidFill>
            </a:rPr>
            <a:t>Section 32(1) of the Act &amp; section 154B(8)(1)</a:t>
          </a:r>
          <a:r>
            <a:rPr lang="en-US" sz="2400" b="1" kern="1200" dirty="0">
              <a:solidFill>
                <a:schemeClr val="bg1"/>
              </a:solidFill>
            </a:rPr>
            <a:t>, which ensures transparency in the operations of the cooperative society.</a:t>
          </a:r>
          <a:endParaRPr lang="en-US" sz="2400" kern="1200" dirty="0">
            <a:solidFill>
              <a:schemeClr val="bg1"/>
            </a:solidFill>
          </a:endParaRPr>
        </a:p>
      </dsp:txBody>
      <dsp:txXfrm rot="-5400000">
        <a:off x="3032914" y="323096"/>
        <a:ext cx="7382076" cy="1857500"/>
      </dsp:txXfrm>
    </dsp:sp>
    <dsp:sp modelId="{8F2815DF-C921-43D8-AA86-81672E1409B9}">
      <dsp:nvSpPr>
        <dsp:cNvPr id="0" name=""/>
        <dsp:cNvSpPr/>
      </dsp:nvSpPr>
      <dsp:spPr>
        <a:xfrm>
          <a:off x="122" y="62"/>
          <a:ext cx="3032792" cy="25035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b="1" kern="1200"/>
            <a:t>Right to Inspect Documents:</a:t>
          </a:r>
          <a:endParaRPr lang="en-US" sz="3400" kern="1200"/>
        </a:p>
      </dsp:txBody>
      <dsp:txXfrm>
        <a:off x="122336" y="122276"/>
        <a:ext cx="2788364" cy="2259139"/>
      </dsp:txXfrm>
    </dsp:sp>
    <dsp:sp modelId="{F44739AA-7650-4867-A6B8-1B1D3E4A25E7}">
      <dsp:nvSpPr>
        <dsp:cNvPr id="0" name=""/>
        <dsp:cNvSpPr/>
      </dsp:nvSpPr>
      <dsp:spPr>
        <a:xfrm rot="5400000">
          <a:off x="5629716" y="153968"/>
          <a:ext cx="2314097" cy="7453246"/>
        </a:xfrm>
        <a:prstGeom prst="round2SameRect">
          <a:avLst/>
        </a:prstGeom>
        <a:solidFill>
          <a:schemeClr val="tx2">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just" defTabSz="1022350">
            <a:lnSpc>
              <a:spcPct val="90000"/>
            </a:lnSpc>
            <a:spcBef>
              <a:spcPct val="0"/>
            </a:spcBef>
            <a:spcAft>
              <a:spcPct val="15000"/>
            </a:spcAft>
            <a:buChar char="•"/>
          </a:pPr>
          <a:r>
            <a:rPr lang="en-US" sz="2300" b="1" kern="1200" dirty="0">
              <a:solidFill>
                <a:schemeClr val="bg1"/>
              </a:solidFill>
            </a:rPr>
            <a:t>Members can obtain copies of these documents upon payment of a prescribed fee, as per </a:t>
          </a:r>
          <a:r>
            <a:rPr lang="en-US" sz="2300" b="1" i="1" u="sng" kern="1200" dirty="0">
              <a:solidFill>
                <a:schemeClr val="accent2"/>
              </a:solidFill>
            </a:rPr>
            <a:t>Section 32(2) &amp; section 154B(8)(2)</a:t>
          </a:r>
          <a:r>
            <a:rPr lang="en-US" sz="2300" b="1" kern="1200" dirty="0">
              <a:solidFill>
                <a:schemeClr val="bg1"/>
              </a:solidFill>
            </a:rPr>
            <a:t>, </a:t>
          </a:r>
          <a:endParaRPr lang="en-US" sz="2300" i="1" u="sng" kern="1200" dirty="0">
            <a:solidFill>
              <a:schemeClr val="accent2"/>
            </a:solidFill>
          </a:endParaRPr>
        </a:p>
        <a:p>
          <a:pPr marL="228600" lvl="1" indent="-228600" algn="just" defTabSz="1022350">
            <a:lnSpc>
              <a:spcPct val="90000"/>
            </a:lnSpc>
            <a:spcBef>
              <a:spcPct val="0"/>
            </a:spcBef>
            <a:spcAft>
              <a:spcPct val="15000"/>
            </a:spcAft>
            <a:buChar char="•"/>
          </a:pPr>
          <a:r>
            <a:rPr lang="en-US" sz="2300" b="1" kern="1200" dirty="0">
              <a:solidFill>
                <a:schemeClr val="bg1"/>
              </a:solidFill>
            </a:rPr>
            <a:t>This right allows members to access important information about the society's functioning and financial status.</a:t>
          </a:r>
          <a:endParaRPr lang="en-US" sz="2300" kern="1200" dirty="0">
            <a:solidFill>
              <a:schemeClr val="bg1"/>
            </a:solidFill>
          </a:endParaRPr>
        </a:p>
      </dsp:txBody>
      <dsp:txXfrm rot="-5400000">
        <a:off x="3060142" y="2836508"/>
        <a:ext cx="7340281" cy="2088167"/>
      </dsp:txXfrm>
    </dsp:sp>
    <dsp:sp modelId="{ABB6CD1B-5E13-43A1-A09D-5F1E6C93212D}">
      <dsp:nvSpPr>
        <dsp:cNvPr id="0" name=""/>
        <dsp:cNvSpPr/>
      </dsp:nvSpPr>
      <dsp:spPr>
        <a:xfrm>
          <a:off x="122" y="2628808"/>
          <a:ext cx="3060019" cy="25035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b="1" kern="1200"/>
            <a:t>Right to Obtain Copies:</a:t>
          </a:r>
          <a:endParaRPr lang="en-US" sz="3400" kern="1200"/>
        </a:p>
      </dsp:txBody>
      <dsp:txXfrm>
        <a:off x="122336" y="2751022"/>
        <a:ext cx="2815591" cy="2259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856924-0B25-4773-B032-4156B6C6C5F0}">
      <dsp:nvSpPr>
        <dsp:cNvPr id="0" name=""/>
        <dsp:cNvSpPr/>
      </dsp:nvSpPr>
      <dsp:spPr>
        <a:xfrm rot="5400000">
          <a:off x="4664209" y="-1175062"/>
          <a:ext cx="4219972" cy="7482562"/>
        </a:xfrm>
        <a:prstGeom prst="round2SameRect">
          <a:avLst/>
        </a:prstGeom>
        <a:solidFill>
          <a:schemeClr val="tx2">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just" defTabSz="1422400">
            <a:lnSpc>
              <a:spcPct val="90000"/>
            </a:lnSpc>
            <a:spcBef>
              <a:spcPct val="0"/>
            </a:spcBef>
            <a:spcAft>
              <a:spcPct val="15000"/>
            </a:spcAft>
            <a:buChar char="•"/>
          </a:pPr>
          <a:r>
            <a:rPr lang="en-US" sz="3200" b="1" kern="1200" dirty="0">
              <a:solidFill>
                <a:schemeClr val="bg1"/>
              </a:solidFill>
            </a:rPr>
            <a:t>Members are entitled to receive copies of the society's approved bye-laws and audit reports, which provide insights into the financial health and governance practices of the society</a:t>
          </a:r>
          <a:endParaRPr lang="en-US" sz="3200" kern="1200" dirty="0">
            <a:solidFill>
              <a:schemeClr val="bg1"/>
            </a:solidFill>
          </a:endParaRPr>
        </a:p>
      </dsp:txBody>
      <dsp:txXfrm rot="-5400000">
        <a:off x="3032914" y="662235"/>
        <a:ext cx="7276560" cy="3807968"/>
      </dsp:txXfrm>
    </dsp:sp>
    <dsp:sp modelId="{8F2815DF-C921-43D8-AA86-81672E1409B9}">
      <dsp:nvSpPr>
        <dsp:cNvPr id="0" name=""/>
        <dsp:cNvSpPr/>
      </dsp:nvSpPr>
      <dsp:spPr>
        <a:xfrm>
          <a:off x="122" y="0"/>
          <a:ext cx="3032792" cy="51324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b="1" kern="1200" dirty="0"/>
            <a:t>Right to Access to Financial Reports:</a:t>
          </a:r>
          <a:endParaRPr lang="en-US" sz="4500" kern="1200" dirty="0"/>
        </a:p>
      </dsp:txBody>
      <dsp:txXfrm>
        <a:off x="148171" y="148049"/>
        <a:ext cx="2736694" cy="4836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54DDA-4839-4AAD-A460-883D18E17E0A}">
      <dsp:nvSpPr>
        <dsp:cNvPr id="0" name=""/>
        <dsp:cNvSpPr/>
      </dsp:nvSpPr>
      <dsp:spPr>
        <a:xfrm>
          <a:off x="2092" y="-263466"/>
          <a:ext cx="3394900" cy="4886638"/>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52196" tIns="330200" rIns="252196" bIns="330200" numCol="1" spcCol="1270" anchor="t" anchorCtr="0">
          <a:noAutofit/>
        </a:bodyPr>
        <a:lstStyle/>
        <a:p>
          <a:pPr marL="0" lvl="0" indent="0" algn="l" defTabSz="1066800">
            <a:lnSpc>
              <a:spcPct val="90000"/>
            </a:lnSpc>
            <a:spcBef>
              <a:spcPct val="0"/>
            </a:spcBef>
            <a:spcAft>
              <a:spcPct val="35000"/>
            </a:spcAft>
            <a:buNone/>
          </a:pPr>
          <a:r>
            <a:rPr lang="en-IN" sz="2400" b="1" i="0" kern="1200" dirty="0">
              <a:latin typeface="Times New Roman" panose="02020603050405020304" pitchFamily="18" charset="0"/>
              <a:cs typeface="Times New Roman" panose="02020603050405020304" pitchFamily="18" charset="0"/>
            </a:rPr>
            <a:t>Registrar can conduct inquiries into the constitution, working, and financial conditions of a cooperative society. </a:t>
          </a:r>
          <a:endParaRPr lang="en-US" sz="2400" b="1" kern="1200" dirty="0">
            <a:latin typeface="Times New Roman" panose="02020603050405020304" pitchFamily="18" charset="0"/>
            <a:cs typeface="Times New Roman" panose="02020603050405020304" pitchFamily="18" charset="0"/>
          </a:endParaRPr>
        </a:p>
      </dsp:txBody>
      <dsp:txXfrm>
        <a:off x="2092" y="1593455"/>
        <a:ext cx="3394900" cy="2931983"/>
      </dsp:txXfrm>
    </dsp:sp>
    <dsp:sp modelId="{A54324BC-A944-41FE-AA9D-629544CB40B1}">
      <dsp:nvSpPr>
        <dsp:cNvPr id="0" name=""/>
        <dsp:cNvSpPr/>
      </dsp:nvSpPr>
      <dsp:spPr>
        <a:xfrm>
          <a:off x="1020239" y="368376"/>
          <a:ext cx="1358607" cy="1358607"/>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5922" tIns="12700" rIns="105922"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19202" y="567339"/>
        <a:ext cx="960681" cy="960681"/>
      </dsp:txXfrm>
    </dsp:sp>
    <dsp:sp modelId="{272468F2-26C4-4ADA-975C-BB06FD7C1E0A}">
      <dsp:nvSpPr>
        <dsp:cNvPr id="0" name=""/>
        <dsp:cNvSpPr/>
      </dsp:nvSpPr>
      <dsp:spPr>
        <a:xfrm>
          <a:off x="150989" y="4590925"/>
          <a:ext cx="3234779" cy="144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6E09883-AAB2-40B2-8FAD-CC004AA2BC7C}">
      <dsp:nvSpPr>
        <dsp:cNvPr id="0" name=""/>
        <dsp:cNvSpPr/>
      </dsp:nvSpPr>
      <dsp:spPr>
        <a:xfrm>
          <a:off x="3720471" y="-263466"/>
          <a:ext cx="3234779" cy="5207088"/>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52196" tIns="330200" rIns="252196" bIns="330200" numCol="1" spcCol="1270" anchor="t" anchorCtr="0">
          <a:noAutofit/>
        </a:bodyPr>
        <a:lstStyle/>
        <a:p>
          <a:pPr marL="0" lvl="0" indent="0" algn="l" defTabSz="1066800">
            <a:lnSpc>
              <a:spcPct val="90000"/>
            </a:lnSpc>
            <a:spcBef>
              <a:spcPct val="0"/>
            </a:spcBef>
            <a:spcAft>
              <a:spcPct val="35000"/>
            </a:spcAft>
            <a:buNone/>
          </a:pPr>
          <a:r>
            <a:rPr lang="en-IN" sz="2400" b="1" i="0" kern="1200" dirty="0">
              <a:latin typeface="Times New Roman" panose="02020603050405020304" pitchFamily="18" charset="0"/>
              <a:cs typeface="Times New Roman" panose="02020603050405020304" pitchFamily="18" charset="0"/>
            </a:rPr>
            <a:t>During such inquiries, members and past members are obligated to furnish information and produce relevant documents in their possession. </a:t>
          </a:r>
          <a:endParaRPr lang="en-US" sz="2400" b="1" kern="1200" dirty="0">
            <a:latin typeface="Times New Roman" panose="02020603050405020304" pitchFamily="18" charset="0"/>
            <a:cs typeface="Times New Roman" panose="02020603050405020304" pitchFamily="18" charset="0"/>
          </a:endParaRPr>
        </a:p>
      </dsp:txBody>
      <dsp:txXfrm>
        <a:off x="3720471" y="1715226"/>
        <a:ext cx="3234779" cy="3124253"/>
      </dsp:txXfrm>
    </dsp:sp>
    <dsp:sp modelId="{781F938A-93BD-43E4-BA66-94497E9720AF}">
      <dsp:nvSpPr>
        <dsp:cNvPr id="0" name=""/>
        <dsp:cNvSpPr/>
      </dsp:nvSpPr>
      <dsp:spPr>
        <a:xfrm>
          <a:off x="4658557" y="528601"/>
          <a:ext cx="1358607" cy="1358607"/>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5922" tIns="12700" rIns="105922"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857520" y="727564"/>
        <a:ext cx="960681" cy="960681"/>
      </dsp:txXfrm>
    </dsp:sp>
    <dsp:sp modelId="{4E9915EA-AA10-4C70-A3A4-4B9DB7A1C5B2}">
      <dsp:nvSpPr>
        <dsp:cNvPr id="0" name=""/>
        <dsp:cNvSpPr/>
      </dsp:nvSpPr>
      <dsp:spPr>
        <a:xfrm>
          <a:off x="3720471" y="4604351"/>
          <a:ext cx="3234779" cy="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B8A61CA-DC9B-4754-A8C5-1411431570F7}">
      <dsp:nvSpPr>
        <dsp:cNvPr id="0" name=""/>
        <dsp:cNvSpPr/>
      </dsp:nvSpPr>
      <dsp:spPr>
        <a:xfrm>
          <a:off x="7278728" y="-263466"/>
          <a:ext cx="3234779" cy="48102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52196" tIns="330200" rIns="252196" bIns="330200" numCol="1" spcCol="1270" anchor="t" anchorCtr="0">
          <a:noAutofit/>
        </a:bodyPr>
        <a:lstStyle/>
        <a:p>
          <a:pPr marL="0" lvl="0" indent="0" algn="l" defTabSz="1022350">
            <a:lnSpc>
              <a:spcPct val="90000"/>
            </a:lnSpc>
            <a:spcBef>
              <a:spcPct val="0"/>
            </a:spcBef>
            <a:spcAft>
              <a:spcPct val="35000"/>
            </a:spcAft>
            <a:buNone/>
          </a:pPr>
          <a:r>
            <a:rPr lang="en-IN" sz="2300" b="1" i="0" kern="1200" dirty="0">
              <a:latin typeface="Times New Roman" panose="02020603050405020304" pitchFamily="18" charset="0"/>
              <a:cs typeface="Times New Roman" panose="02020603050405020304" pitchFamily="18" charset="0"/>
            </a:rPr>
            <a:t>This implies that members have access to information related to the society's affairs within the scope of such inquiries.</a:t>
          </a:r>
          <a:endParaRPr lang="en-US" sz="2300" b="1" kern="1200" dirty="0">
            <a:latin typeface="Times New Roman" panose="02020603050405020304" pitchFamily="18" charset="0"/>
            <a:cs typeface="Times New Roman" panose="02020603050405020304" pitchFamily="18" charset="0"/>
          </a:endParaRPr>
        </a:p>
      </dsp:txBody>
      <dsp:txXfrm>
        <a:off x="7278728" y="1564441"/>
        <a:ext cx="3234779" cy="2886171"/>
      </dsp:txXfrm>
    </dsp:sp>
    <dsp:sp modelId="{8CE54535-2E2E-42DE-9354-02598B312A1F}">
      <dsp:nvSpPr>
        <dsp:cNvPr id="0" name=""/>
        <dsp:cNvSpPr/>
      </dsp:nvSpPr>
      <dsp:spPr>
        <a:xfrm>
          <a:off x="8216814" y="330199"/>
          <a:ext cx="1358607" cy="1358607"/>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5922" tIns="12700" rIns="105922"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415777" y="529162"/>
        <a:ext cx="960681" cy="960681"/>
      </dsp:txXfrm>
    </dsp:sp>
    <dsp:sp modelId="{D473DD28-F34D-4A63-B9B7-36CCA35D83A6}">
      <dsp:nvSpPr>
        <dsp:cNvPr id="0" name=""/>
        <dsp:cNvSpPr/>
      </dsp:nvSpPr>
      <dsp:spPr>
        <a:xfrm>
          <a:off x="7289910" y="4678714"/>
          <a:ext cx="3225689" cy="144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4DDF1-0010-410D-86C6-8B9F76AC46AB}">
      <dsp:nvSpPr>
        <dsp:cNvPr id="0" name=""/>
        <dsp:cNvSpPr/>
      </dsp:nvSpPr>
      <dsp:spPr>
        <a:xfrm>
          <a:off x="5606597" y="4901125"/>
          <a:ext cx="295767" cy="484047"/>
        </a:xfrm>
        <a:custGeom>
          <a:avLst/>
          <a:gdLst/>
          <a:ahLst/>
          <a:cxnLst/>
          <a:rect l="0" t="0" r="0" b="0"/>
          <a:pathLst>
            <a:path>
              <a:moveTo>
                <a:pt x="0" y="0"/>
              </a:moveTo>
              <a:lnTo>
                <a:pt x="0" y="484047"/>
              </a:lnTo>
              <a:lnTo>
                <a:pt x="295767" y="48404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479AD7-2B68-4557-8F63-BDEDD91FF16D}">
      <dsp:nvSpPr>
        <dsp:cNvPr id="0" name=""/>
        <dsp:cNvSpPr/>
      </dsp:nvSpPr>
      <dsp:spPr>
        <a:xfrm>
          <a:off x="5147338" y="3732203"/>
          <a:ext cx="1247972" cy="435337"/>
        </a:xfrm>
        <a:custGeom>
          <a:avLst/>
          <a:gdLst/>
          <a:ahLst/>
          <a:cxnLst/>
          <a:rect l="0" t="0" r="0" b="0"/>
          <a:pathLst>
            <a:path>
              <a:moveTo>
                <a:pt x="0" y="0"/>
              </a:moveTo>
              <a:lnTo>
                <a:pt x="0" y="281285"/>
              </a:lnTo>
              <a:lnTo>
                <a:pt x="1247972" y="281285"/>
              </a:lnTo>
              <a:lnTo>
                <a:pt x="1247972" y="4353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B42EA2-4D33-4160-A919-699BE620A56C}">
      <dsp:nvSpPr>
        <dsp:cNvPr id="0" name=""/>
        <dsp:cNvSpPr/>
      </dsp:nvSpPr>
      <dsp:spPr>
        <a:xfrm>
          <a:off x="4554353" y="4901125"/>
          <a:ext cx="328176" cy="523808"/>
        </a:xfrm>
        <a:custGeom>
          <a:avLst/>
          <a:gdLst/>
          <a:ahLst/>
          <a:cxnLst/>
          <a:rect l="0" t="0" r="0" b="0"/>
          <a:pathLst>
            <a:path>
              <a:moveTo>
                <a:pt x="328176" y="0"/>
              </a:moveTo>
              <a:lnTo>
                <a:pt x="328176" y="523808"/>
              </a:lnTo>
              <a:lnTo>
                <a:pt x="0" y="52380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988089-9CC3-47D8-80F0-FD940D0B56F0}">
      <dsp:nvSpPr>
        <dsp:cNvPr id="0" name=""/>
        <dsp:cNvSpPr/>
      </dsp:nvSpPr>
      <dsp:spPr>
        <a:xfrm>
          <a:off x="4007393" y="3732203"/>
          <a:ext cx="1139945" cy="435337"/>
        </a:xfrm>
        <a:custGeom>
          <a:avLst/>
          <a:gdLst/>
          <a:ahLst/>
          <a:cxnLst/>
          <a:rect l="0" t="0" r="0" b="0"/>
          <a:pathLst>
            <a:path>
              <a:moveTo>
                <a:pt x="1139945" y="0"/>
              </a:moveTo>
              <a:lnTo>
                <a:pt x="1139945" y="281285"/>
              </a:lnTo>
              <a:lnTo>
                <a:pt x="0" y="281285"/>
              </a:lnTo>
              <a:lnTo>
                <a:pt x="0" y="4353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C05935-F011-4576-8B36-AB030B692D42}">
      <dsp:nvSpPr>
        <dsp:cNvPr id="0" name=""/>
        <dsp:cNvSpPr/>
      </dsp:nvSpPr>
      <dsp:spPr>
        <a:xfrm>
          <a:off x="5101618" y="2817747"/>
          <a:ext cx="91440" cy="180872"/>
        </a:xfrm>
        <a:custGeom>
          <a:avLst/>
          <a:gdLst/>
          <a:ahLst/>
          <a:cxnLst/>
          <a:rect l="0" t="0" r="0" b="0"/>
          <a:pathLst>
            <a:path>
              <a:moveTo>
                <a:pt x="45720" y="0"/>
              </a:moveTo>
              <a:lnTo>
                <a:pt x="45720" y="18087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D6ECE2-27B8-4266-BFA5-BC2EE2E512E1}">
      <dsp:nvSpPr>
        <dsp:cNvPr id="0" name=""/>
        <dsp:cNvSpPr/>
      </dsp:nvSpPr>
      <dsp:spPr>
        <a:xfrm>
          <a:off x="5101618" y="1776058"/>
          <a:ext cx="91440" cy="308105"/>
        </a:xfrm>
        <a:custGeom>
          <a:avLst/>
          <a:gdLst/>
          <a:ahLst/>
          <a:cxnLst/>
          <a:rect l="0" t="0" r="0" b="0"/>
          <a:pathLst>
            <a:path>
              <a:moveTo>
                <a:pt x="45720" y="0"/>
              </a:moveTo>
              <a:lnTo>
                <a:pt x="45720" y="308105"/>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01BE1B-908C-40B7-ADE8-155BD55920C5}">
      <dsp:nvSpPr>
        <dsp:cNvPr id="0" name=""/>
        <dsp:cNvSpPr/>
      </dsp:nvSpPr>
      <dsp:spPr>
        <a:xfrm>
          <a:off x="5101618" y="734369"/>
          <a:ext cx="91440" cy="308105"/>
        </a:xfrm>
        <a:custGeom>
          <a:avLst/>
          <a:gdLst/>
          <a:ahLst/>
          <a:cxnLst/>
          <a:rect l="0" t="0" r="0" b="0"/>
          <a:pathLst>
            <a:path>
              <a:moveTo>
                <a:pt x="45720" y="0"/>
              </a:moveTo>
              <a:lnTo>
                <a:pt x="45720" y="30810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A4502A-0D24-4856-A88C-10BBF2C0EA5D}">
      <dsp:nvSpPr>
        <dsp:cNvPr id="0" name=""/>
        <dsp:cNvSpPr/>
      </dsp:nvSpPr>
      <dsp:spPr>
        <a:xfrm>
          <a:off x="3186395" y="786"/>
          <a:ext cx="3921885"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kern="1200" cap="none" normalizeH="0" baseline="0" dirty="0">
              <a:ln>
                <a:noFill/>
              </a:ln>
              <a:solidFill>
                <a:schemeClr val="bg1"/>
              </a:solidFill>
              <a:effectLst/>
              <a:latin typeface="Times New Roman" panose="02020603050405020304" pitchFamily="18" charset="0"/>
              <a:cs typeface="Times New Roman" panose="02020603050405020304" pitchFamily="18" charset="0"/>
            </a:rPr>
            <a:t>Third Party Information</a:t>
          </a:r>
        </a:p>
      </dsp:txBody>
      <dsp:txXfrm>
        <a:off x="3186395" y="786"/>
        <a:ext cx="3921885" cy="733583"/>
      </dsp:txXfrm>
    </dsp:sp>
    <dsp:sp modelId="{4466AE43-D35A-47B6-BF3D-3959BA8F2A9F}">
      <dsp:nvSpPr>
        <dsp:cNvPr id="0" name=""/>
        <dsp:cNvSpPr/>
      </dsp:nvSpPr>
      <dsp:spPr>
        <a:xfrm>
          <a:off x="3707218" y="1042474"/>
          <a:ext cx="2880240"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kern="1200" cap="none" normalizeH="0" baseline="0" dirty="0">
              <a:ln>
                <a:noFill/>
              </a:ln>
              <a:solidFill>
                <a:schemeClr val="bg1"/>
              </a:solidFill>
              <a:effectLst/>
              <a:latin typeface="Arial" panose="020B0604020202020204" pitchFamily="34" charset="0"/>
              <a:cs typeface="Arial" panose="020B0604020202020204" pitchFamily="34" charset="0"/>
            </a:rPr>
            <a:t>NOTICE to 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1" u="none" strike="noStrike" kern="1200" cap="none" normalizeH="0" baseline="0" dirty="0">
              <a:ln>
                <a:noFill/>
              </a:ln>
              <a:solidFill>
                <a:schemeClr val="bg1"/>
              </a:solidFill>
              <a:effectLst/>
              <a:latin typeface="Arial" panose="020B0604020202020204" pitchFamily="34" charset="0"/>
              <a:cs typeface="Arial" panose="020B0604020202020204" pitchFamily="34" charset="0"/>
            </a:rPr>
            <a:t>“I INTEND TO DISCLOSE</a:t>
          </a:r>
          <a:r>
            <a:rPr kumimoji="0" lang="en-US" altLang="en-US" sz="1300" b="1" i="1"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a:t>
          </a:r>
        </a:p>
      </dsp:txBody>
      <dsp:txXfrm>
        <a:off x="3707218" y="1042474"/>
        <a:ext cx="2880240" cy="733583"/>
      </dsp:txXfrm>
    </dsp:sp>
    <dsp:sp modelId="{4CCA51EF-CE76-422F-84D4-DC9250BC6768}">
      <dsp:nvSpPr>
        <dsp:cNvPr id="0" name=""/>
        <dsp:cNvSpPr/>
      </dsp:nvSpPr>
      <dsp:spPr>
        <a:xfrm>
          <a:off x="3789321" y="2084163"/>
          <a:ext cx="2716034"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kern="1200" cap="none" normalizeH="0" baseline="0" dirty="0">
              <a:ln>
                <a:noFill/>
              </a:ln>
              <a:solidFill>
                <a:schemeClr val="bg1"/>
              </a:solidFill>
              <a:effectLst/>
              <a:latin typeface="Times New Roman" panose="02020603050405020304" pitchFamily="18" charset="0"/>
              <a:cs typeface="Times New Roman" panose="02020603050405020304" pitchFamily="18" charset="0"/>
            </a:rPr>
            <a:t>TP’s Submission</a:t>
          </a:r>
        </a:p>
      </dsp:txBody>
      <dsp:txXfrm>
        <a:off x="3789321" y="2084163"/>
        <a:ext cx="2716034" cy="733583"/>
      </dsp:txXfrm>
    </dsp:sp>
    <dsp:sp modelId="{80D403E4-8531-4CAB-8E11-DCB6DB695EB5}">
      <dsp:nvSpPr>
        <dsp:cNvPr id="0" name=""/>
        <dsp:cNvSpPr/>
      </dsp:nvSpPr>
      <dsp:spPr>
        <a:xfrm>
          <a:off x="4101981" y="2998619"/>
          <a:ext cx="2090713"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kern="1200" cap="none" normalizeH="0" baseline="0" dirty="0">
              <a:ln>
                <a:noFill/>
              </a:ln>
              <a:solidFill>
                <a:schemeClr val="bg1"/>
              </a:solidFill>
              <a:effectLst/>
              <a:latin typeface="Times New Roman" panose="02020603050405020304" pitchFamily="18" charset="0"/>
              <a:cs typeface="Arial" panose="020B0604020202020204" pitchFamily="34" charset="0"/>
            </a:rPr>
            <a:t>Speaking order/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kern="1200" cap="none" normalizeH="0" baseline="0" dirty="0">
              <a:ln>
                <a:noFill/>
              </a:ln>
              <a:solidFill>
                <a:schemeClr val="bg1"/>
              </a:solidFill>
              <a:effectLst/>
              <a:latin typeface="Times New Roman" panose="02020603050405020304" pitchFamily="18" charset="0"/>
              <a:cs typeface="Arial" panose="020B0604020202020204" pitchFamily="34" charset="0"/>
            </a:rPr>
            <a:t>NOTICE to 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1" u="none" strike="noStrike" kern="1200" cap="none" normalizeH="0" baseline="0" dirty="0">
              <a:ln>
                <a:noFill/>
              </a:ln>
              <a:solidFill>
                <a:schemeClr val="bg1"/>
              </a:solidFill>
              <a:effectLst/>
              <a:latin typeface="Arial" panose="020B0604020202020204" pitchFamily="34" charset="0"/>
              <a:cs typeface="Arial" panose="020B0604020202020204" pitchFamily="34" charset="0"/>
            </a:rPr>
            <a:t>“</a:t>
          </a:r>
          <a:r>
            <a:rPr kumimoji="0" lang="en-US" altLang="en-US" sz="1300" b="1" i="1" u="none" strike="noStrike" kern="1200" cap="none" normalizeH="0" baseline="0" dirty="0">
              <a:ln>
                <a:noFill/>
              </a:ln>
              <a:solidFill>
                <a:schemeClr val="bg1"/>
              </a:solidFill>
              <a:effectLst/>
              <a:latin typeface="Times New Roman" panose="02020603050405020304" pitchFamily="18" charset="0"/>
              <a:cs typeface="Arial" panose="020B0604020202020204" pitchFamily="34" charset="0"/>
            </a:rPr>
            <a:t>I DECIDE TO DISCLOSE</a:t>
          </a:r>
          <a:r>
            <a:rPr kumimoji="0" lang="en-US" altLang="en-US" sz="1300" b="1" i="1" u="none" strike="noStrike" kern="1200" cap="none" normalizeH="0" baseline="0" dirty="0">
              <a:ln>
                <a:noFill/>
              </a:ln>
              <a:solidFill>
                <a:srgbClr val="3333FF"/>
              </a:solidFill>
              <a:effectLst/>
              <a:latin typeface="Arial" panose="020B0604020202020204" pitchFamily="34" charset="0"/>
              <a:cs typeface="Arial" panose="020B0604020202020204" pitchFamily="34" charset="0"/>
            </a:rPr>
            <a:t>”</a:t>
          </a:r>
          <a:endParaRPr kumimoji="0" lang="en-US" altLang="en-US" sz="1300" b="1" i="1" u="none" strike="noStrike" kern="1200" cap="none" normalizeH="0" baseline="0" dirty="0">
            <a:ln>
              <a:noFill/>
            </a:ln>
            <a:solidFill>
              <a:srgbClr val="3333FF"/>
            </a:solidFill>
            <a:effectLst/>
            <a:latin typeface="Times New Roman" panose="02020603050405020304" pitchFamily="18" charset="0"/>
            <a:cs typeface="Arial" panose="020B0604020202020204" pitchFamily="34" charset="0"/>
          </a:endParaRPr>
        </a:p>
      </dsp:txBody>
      <dsp:txXfrm>
        <a:off x="4101981" y="2998619"/>
        <a:ext cx="2090713" cy="733583"/>
      </dsp:txXfrm>
    </dsp:sp>
    <dsp:sp modelId="{C7E4DD1B-A36D-411B-97AD-74254AF3A480}">
      <dsp:nvSpPr>
        <dsp:cNvPr id="0" name=""/>
        <dsp:cNvSpPr/>
      </dsp:nvSpPr>
      <dsp:spPr>
        <a:xfrm>
          <a:off x="2913473" y="4167541"/>
          <a:ext cx="2187840"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sng" strike="noStrike" kern="1200" cap="none" normalizeH="0" baseline="0" dirty="0">
              <a:ln>
                <a:noFill/>
              </a:ln>
              <a:solidFill>
                <a:schemeClr val="bg1"/>
              </a:solidFill>
              <a:effectLst/>
              <a:latin typeface="Times New Roman" panose="02020603050405020304" pitchFamily="18" charset="0"/>
              <a:cs typeface="Times New Roman" panose="02020603050405020304" pitchFamily="18" charset="0"/>
            </a:rPr>
            <a:t>If NO Appeal</a:t>
          </a:r>
          <a:r>
            <a:rPr kumimoji="0" lang="en-US" altLang="en-US" sz="1600" b="1" i="0" u="none" strike="noStrike" kern="1200" cap="none" normalizeH="0" baseline="0" dirty="0">
              <a:ln>
                <a:noFill/>
              </a:ln>
              <a:solidFill>
                <a:schemeClr val="bg1"/>
              </a:solidFill>
              <a:effectLst/>
              <a:latin typeface="Times New Roman" panose="02020603050405020304" pitchFamily="18" charset="0"/>
              <a:cs typeface="Times New Roman" panose="02020603050405020304" pitchFamily="18" charset="0"/>
            </a:rPr>
            <a:t> by TP</a:t>
          </a:r>
        </a:p>
      </dsp:txBody>
      <dsp:txXfrm>
        <a:off x="2913473" y="4167541"/>
        <a:ext cx="2187840" cy="733583"/>
      </dsp:txXfrm>
    </dsp:sp>
    <dsp:sp modelId="{46BD3ECA-A849-4725-B0A0-D9434609455F}">
      <dsp:nvSpPr>
        <dsp:cNvPr id="0" name=""/>
        <dsp:cNvSpPr/>
      </dsp:nvSpPr>
      <dsp:spPr>
        <a:xfrm>
          <a:off x="3087186" y="5058141"/>
          <a:ext cx="1467167"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kern="1200" cap="none" normalizeH="0" baseline="0" dirty="0">
              <a:ln>
                <a:noFill/>
              </a:ln>
              <a:solidFill>
                <a:schemeClr val="bg1"/>
              </a:solidFill>
              <a:effectLst/>
              <a:latin typeface="Arial" panose="020B0604020202020204" pitchFamily="34" charset="0"/>
              <a:cs typeface="Arial" panose="020B0604020202020204" pitchFamily="34" charset="0"/>
            </a:rPr>
            <a:t>Give Information</a:t>
          </a:r>
        </a:p>
      </dsp:txBody>
      <dsp:txXfrm>
        <a:off x="3087186" y="5058141"/>
        <a:ext cx="1467167" cy="733583"/>
      </dsp:txXfrm>
    </dsp:sp>
    <dsp:sp modelId="{1926487C-B196-4467-84CA-B3F1D1128AC2}">
      <dsp:nvSpPr>
        <dsp:cNvPr id="0" name=""/>
        <dsp:cNvSpPr/>
      </dsp:nvSpPr>
      <dsp:spPr>
        <a:xfrm>
          <a:off x="5409418" y="4167541"/>
          <a:ext cx="1971784"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sng" strike="noStrike" kern="1200" cap="none" normalizeH="0" baseline="0" dirty="0">
              <a:ln>
                <a:noFill/>
              </a:ln>
              <a:solidFill>
                <a:schemeClr val="bg1"/>
              </a:solidFill>
              <a:effectLst/>
              <a:latin typeface="Times New Roman" panose="02020603050405020304" pitchFamily="18" charset="0"/>
              <a:cs typeface="Times New Roman" panose="02020603050405020304" pitchFamily="18" charset="0"/>
            </a:rPr>
            <a:t>If Appeal</a:t>
          </a:r>
          <a:r>
            <a:rPr kumimoji="0" lang="en-US" altLang="en-US" sz="1600" b="1" i="0" u="none" strike="noStrike" kern="1200" cap="none" normalizeH="0" baseline="0" dirty="0">
              <a:ln>
                <a:noFill/>
              </a:ln>
              <a:solidFill>
                <a:schemeClr val="bg1"/>
              </a:solidFill>
              <a:effectLst/>
              <a:latin typeface="Times New Roman" panose="02020603050405020304" pitchFamily="18" charset="0"/>
              <a:cs typeface="Times New Roman" panose="02020603050405020304" pitchFamily="18" charset="0"/>
            </a:rPr>
            <a:t> by TP</a:t>
          </a:r>
        </a:p>
      </dsp:txBody>
      <dsp:txXfrm>
        <a:off x="5409418" y="4167541"/>
        <a:ext cx="1971784" cy="733583"/>
      </dsp:txXfrm>
    </dsp:sp>
    <dsp:sp modelId="{BBFB7C2E-F02F-4C40-B5F2-635434CD0321}">
      <dsp:nvSpPr>
        <dsp:cNvPr id="0" name=""/>
        <dsp:cNvSpPr/>
      </dsp:nvSpPr>
      <dsp:spPr>
        <a:xfrm>
          <a:off x="5902364" y="5018381"/>
          <a:ext cx="1467167" cy="733583"/>
        </a:xfrm>
        <a:prstGeom prst="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kern="1200" cap="none" normalizeH="0" baseline="0" dirty="0">
              <a:ln>
                <a:noFill/>
              </a:ln>
              <a:solidFill>
                <a:schemeClr val="bg1"/>
              </a:solidFill>
              <a:effectLst/>
              <a:latin typeface="Arial" panose="020B0604020202020204" pitchFamily="34" charset="0"/>
              <a:cs typeface="Arial" panose="020B0604020202020204" pitchFamily="34" charset="0"/>
            </a:rPr>
            <a:t>Follow Appeal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kern="1200" cap="none" normalizeH="0" baseline="0" dirty="0">
              <a:ln>
                <a:noFill/>
              </a:ln>
              <a:solidFill>
                <a:schemeClr val="bg1"/>
              </a:solidFill>
              <a:effectLst/>
              <a:latin typeface="Arial" panose="020B0604020202020204" pitchFamily="34" charset="0"/>
              <a:cs typeface="Arial" panose="020B0604020202020204" pitchFamily="34" charset="0"/>
            </a:rPr>
            <a:t>Provisions</a:t>
          </a:r>
        </a:p>
      </dsp:txBody>
      <dsp:txXfrm>
        <a:off x="5902364" y="5018381"/>
        <a:ext cx="1467167" cy="73358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F852A-D790-4257-A40E-7B01E2DF7383}" type="datetimeFigureOut">
              <a:rPr lang="en-US" smtClean="0"/>
              <a:t>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3776B2-40D3-4724-A26A-8A1593D2BE68}" type="slidenum">
              <a:rPr lang="en-US" smtClean="0"/>
              <a:t>‹#›</a:t>
            </a:fld>
            <a:endParaRPr lang="en-US"/>
          </a:p>
        </p:txBody>
      </p:sp>
    </p:spTree>
    <p:extLst>
      <p:ext uri="{BB962C8B-B14F-4D97-AF65-F5344CB8AC3E}">
        <p14:creationId xmlns:p14="http://schemas.microsoft.com/office/powerpoint/2010/main" val="4039897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5.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6.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7.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0.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MANAGEMENT  Maharashtra Public Records Act 2005  Maharashtra Public Records Rules 2007</a:t>
            </a:r>
            <a:endParaRPr lang="en-IN" dirty="0"/>
          </a:p>
        </p:txBody>
      </p:sp>
      <p:sp>
        <p:nvSpPr>
          <p:cNvPr id="4" name="Slide Number Placeholder 3"/>
          <p:cNvSpPr>
            <a:spLocks noGrp="1"/>
          </p:cNvSpPr>
          <p:nvPr>
            <p:ph type="sldNum" sz="quarter" idx="5"/>
          </p:nvPr>
        </p:nvSpPr>
        <p:spPr/>
        <p:txBody>
          <a:bodyPr/>
          <a:lstStyle/>
          <a:p>
            <a:fld id="{55F898AE-00D0-497E-B51A-4892947FBFAA}" type="slidenum">
              <a:rPr lang="en-IN" smtClean="0"/>
              <a:t>2</a:t>
            </a:fld>
            <a:endParaRPr lang="en-IN"/>
          </a:p>
        </p:txBody>
      </p:sp>
    </p:spTree>
    <p:extLst>
      <p:ext uri="{BB962C8B-B14F-4D97-AF65-F5344CB8AC3E}">
        <p14:creationId xmlns:p14="http://schemas.microsoft.com/office/powerpoint/2010/main" val="2350019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70196F57-5C8F-5D2C-ACE3-57E9DC29EDDE}"/>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12207E9E-49D5-CAC2-7636-31F4FC0654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2228" name="Slide Number Placeholder 3">
            <a:extLst>
              <a:ext uri="{FF2B5EF4-FFF2-40B4-BE49-F238E27FC236}">
                <a16:creationId xmlns:a16="http://schemas.microsoft.com/office/drawing/2014/main" id="{375D782D-33D8-7549-9156-328AFED17FF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30275">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30275">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30275">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30275">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4C7FE20-B8C2-4939-ABD0-697760E9A4AD}" type="slidenum">
              <a:rPr lang="en-US" altLang="en-US" smtClean="0"/>
              <a:pPr>
                <a:spcBef>
                  <a:spcPct val="0"/>
                </a:spcBef>
              </a:pPr>
              <a:t>14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9266890C-3F23-C8D5-0981-1B47530ED60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defTabSz="930275">
              <a:defRPr>
                <a:solidFill>
                  <a:schemeClr val="tx1"/>
                </a:solidFill>
                <a:latin typeface="Calibri" panose="020F0502020204030204" pitchFamily="34" charset="0"/>
              </a:defRPr>
            </a:lvl1pPr>
            <a:lvl2pPr marL="742950" indent="-285750" defTabSz="930275">
              <a:defRPr>
                <a:solidFill>
                  <a:schemeClr val="tx1"/>
                </a:solidFill>
                <a:latin typeface="Calibri" panose="020F0502020204030204" pitchFamily="34" charset="0"/>
              </a:defRPr>
            </a:lvl2pPr>
            <a:lvl3pPr marL="1143000" indent="-228600" defTabSz="930275">
              <a:defRPr>
                <a:solidFill>
                  <a:schemeClr val="tx1"/>
                </a:solidFill>
                <a:latin typeface="Calibri" panose="020F0502020204030204" pitchFamily="34" charset="0"/>
              </a:defRPr>
            </a:lvl3pPr>
            <a:lvl4pPr marL="1600200" indent="-228600" defTabSz="930275">
              <a:defRPr>
                <a:solidFill>
                  <a:schemeClr val="tx1"/>
                </a:solidFill>
                <a:latin typeface="Calibri" panose="020F0502020204030204" pitchFamily="34" charset="0"/>
              </a:defRPr>
            </a:lvl4pPr>
            <a:lvl5pPr marL="2057400" indent="-228600" defTabSz="930275">
              <a:defRPr>
                <a:solidFill>
                  <a:schemeClr val="tx1"/>
                </a:solidFill>
                <a:latin typeface="Calibri" panose="020F050202020403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60FE262-16E1-43E6-B18F-895B14F9ADE9}"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17</a:t>
            </a:fld>
            <a:endParaRPr lang="hi-IN" altLang="en-US">
              <a:latin typeface="Times New Roman" panose="02020603050405020304" pitchFamily="18" charset="0"/>
              <a:cs typeface="Arial" panose="020B0604020202020204" pitchFamily="34" charset="0"/>
            </a:endParaRPr>
          </a:p>
        </p:txBody>
      </p:sp>
      <p:sp>
        <p:nvSpPr>
          <p:cNvPr id="45059" name="Rectangle 2">
            <a:extLst>
              <a:ext uri="{FF2B5EF4-FFF2-40B4-BE49-F238E27FC236}">
                <a16:creationId xmlns:a16="http://schemas.microsoft.com/office/drawing/2014/main" id="{39EA6DC3-F4D7-723F-32FE-BAB61FAA66CF}"/>
              </a:ext>
            </a:extLst>
          </p:cNvPr>
          <p:cNvSpPr>
            <a:spLocks noGrp="1" noRot="1" noChangeAspect="1" noTextEdit="1"/>
          </p:cNvSpPr>
          <p:nvPr>
            <p:ph type="sldImg"/>
          </p:nvPr>
        </p:nvSpPr>
        <p:spPr>
          <a:ln/>
        </p:spPr>
      </p:sp>
      <p:sp>
        <p:nvSpPr>
          <p:cNvPr id="45060" name="Rectangle 3">
            <a:extLst>
              <a:ext uri="{FF2B5EF4-FFF2-40B4-BE49-F238E27FC236}">
                <a16:creationId xmlns:a16="http://schemas.microsoft.com/office/drawing/2014/main" id="{0F58168E-88F8-AE62-1DDF-7AF2B587A246}"/>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lang="hi-IN"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370CC-085C-5366-D37E-B825D400CAEC}"/>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E36FDA6-EC56-5A0D-989E-F6F36DB86A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731C2349-0B59-3944-2745-3212BB4270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58F8F250-C60A-E40A-4900-B35FD58711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B6B2003-D1D2-47D5-98E2-E95407C6CDD8}" type="slidenum">
              <a:rPr lang="en-US" altLang="en-US" smtClean="0">
                <a:cs typeface="Arial" panose="020B0604020202020204" pitchFamily="34" charset="0"/>
              </a:rPr>
              <a:pPr fontAlgn="base">
                <a:spcBef>
                  <a:spcPct val="0"/>
                </a:spcBef>
                <a:spcAft>
                  <a:spcPct val="0"/>
                </a:spcAft>
              </a:pPr>
              <a:t>31</a:t>
            </a:fld>
            <a:endParaRPr lang="en-US" altLang="en-US">
              <a:cs typeface="Arial" panose="020B0604020202020204" pitchFamily="34" charset="0"/>
            </a:endParaRPr>
          </a:p>
        </p:txBody>
      </p:sp>
    </p:spTree>
    <p:extLst>
      <p:ext uri="{BB962C8B-B14F-4D97-AF65-F5344CB8AC3E}">
        <p14:creationId xmlns:p14="http://schemas.microsoft.com/office/powerpoint/2010/main" val="3238733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87A8A867-AD52-6F0C-4572-F4A56A503C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defTabSz="930275">
              <a:defRPr>
                <a:solidFill>
                  <a:schemeClr val="tx1"/>
                </a:solidFill>
                <a:latin typeface="Calibri" panose="020F0502020204030204" pitchFamily="34" charset="0"/>
              </a:defRPr>
            </a:lvl1pPr>
            <a:lvl2pPr marL="742950" indent="-285750" defTabSz="930275">
              <a:defRPr>
                <a:solidFill>
                  <a:schemeClr val="tx1"/>
                </a:solidFill>
                <a:latin typeface="Calibri" panose="020F0502020204030204" pitchFamily="34" charset="0"/>
              </a:defRPr>
            </a:lvl2pPr>
            <a:lvl3pPr marL="1143000" indent="-228600" defTabSz="930275">
              <a:defRPr>
                <a:solidFill>
                  <a:schemeClr val="tx1"/>
                </a:solidFill>
                <a:latin typeface="Calibri" panose="020F0502020204030204" pitchFamily="34" charset="0"/>
              </a:defRPr>
            </a:lvl3pPr>
            <a:lvl4pPr marL="1600200" indent="-228600" defTabSz="930275">
              <a:defRPr>
                <a:solidFill>
                  <a:schemeClr val="tx1"/>
                </a:solidFill>
                <a:latin typeface="Calibri" panose="020F0502020204030204" pitchFamily="34" charset="0"/>
              </a:defRPr>
            </a:lvl4pPr>
            <a:lvl5pPr marL="2057400" indent="-228600" defTabSz="930275">
              <a:defRPr>
                <a:solidFill>
                  <a:schemeClr val="tx1"/>
                </a:solidFill>
                <a:latin typeface="Calibri" panose="020F050202020403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64B6011-0BF5-408F-BD67-437B63013F1A}"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49</a:t>
            </a:fld>
            <a:endParaRPr lang="en-US" altLang="en-US">
              <a:latin typeface="Times New Roman" panose="02020603050405020304" pitchFamily="18" charset="0"/>
              <a:cs typeface="Arial" panose="020B0604020202020204" pitchFamily="34" charset="0"/>
            </a:endParaRPr>
          </a:p>
        </p:txBody>
      </p:sp>
      <p:sp>
        <p:nvSpPr>
          <p:cNvPr id="74755" name="Rectangle 2">
            <a:extLst>
              <a:ext uri="{FF2B5EF4-FFF2-40B4-BE49-F238E27FC236}">
                <a16:creationId xmlns:a16="http://schemas.microsoft.com/office/drawing/2014/main" id="{8FDAF79C-D1D8-CF72-38BD-94743CFC4015}"/>
              </a:ext>
            </a:extLst>
          </p:cNvPr>
          <p:cNvSpPr>
            <a:spLocks noGrp="1" noRot="1" noChangeAspect="1" noTextEdit="1"/>
          </p:cNvSpPr>
          <p:nvPr>
            <p:ph type="sldImg"/>
          </p:nvPr>
        </p:nvSpPr>
        <p:spPr>
          <a:ln/>
        </p:spPr>
      </p:sp>
      <p:sp>
        <p:nvSpPr>
          <p:cNvPr id="74756" name="Rectangle 3">
            <a:extLst>
              <a:ext uri="{FF2B5EF4-FFF2-40B4-BE49-F238E27FC236}">
                <a16:creationId xmlns:a16="http://schemas.microsoft.com/office/drawing/2014/main" id="{F27B65AB-EFBB-8249-7252-E47D23E6B92B}"/>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endParaRPr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2F547AB7-9927-D121-65FC-18FD6EEF11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defTabSz="930275">
              <a:defRPr>
                <a:solidFill>
                  <a:schemeClr val="tx1"/>
                </a:solidFill>
                <a:latin typeface="Calibri" panose="020F0502020204030204" pitchFamily="34" charset="0"/>
              </a:defRPr>
            </a:lvl1pPr>
            <a:lvl2pPr marL="742950" indent="-285750" defTabSz="930275">
              <a:defRPr>
                <a:solidFill>
                  <a:schemeClr val="tx1"/>
                </a:solidFill>
                <a:latin typeface="Calibri" panose="020F0502020204030204" pitchFamily="34" charset="0"/>
              </a:defRPr>
            </a:lvl2pPr>
            <a:lvl3pPr marL="1143000" indent="-228600" defTabSz="930275">
              <a:defRPr>
                <a:solidFill>
                  <a:schemeClr val="tx1"/>
                </a:solidFill>
                <a:latin typeface="Calibri" panose="020F0502020204030204" pitchFamily="34" charset="0"/>
              </a:defRPr>
            </a:lvl3pPr>
            <a:lvl4pPr marL="1600200" indent="-228600" defTabSz="930275">
              <a:defRPr>
                <a:solidFill>
                  <a:schemeClr val="tx1"/>
                </a:solidFill>
                <a:latin typeface="Calibri" panose="020F0502020204030204" pitchFamily="34" charset="0"/>
              </a:defRPr>
            </a:lvl4pPr>
            <a:lvl5pPr marL="2057400" indent="-228600" defTabSz="930275">
              <a:defRPr>
                <a:solidFill>
                  <a:schemeClr val="tx1"/>
                </a:solidFill>
                <a:latin typeface="Calibri" panose="020F050202020403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9BC5C02-57EB-404F-BA59-A49CC2AF975A}"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50</a:t>
            </a:fld>
            <a:endParaRPr lang="en-US" altLang="en-US">
              <a:latin typeface="Times New Roman" panose="02020603050405020304" pitchFamily="18" charset="0"/>
              <a:cs typeface="Arial" panose="020B0604020202020204" pitchFamily="34" charset="0"/>
            </a:endParaRPr>
          </a:p>
        </p:txBody>
      </p:sp>
      <p:sp>
        <p:nvSpPr>
          <p:cNvPr id="76803" name="Rectangle 2">
            <a:extLst>
              <a:ext uri="{FF2B5EF4-FFF2-40B4-BE49-F238E27FC236}">
                <a16:creationId xmlns:a16="http://schemas.microsoft.com/office/drawing/2014/main" id="{9BBFB477-79EC-6B1E-9345-729DC973AEE4}"/>
              </a:ext>
            </a:extLst>
          </p:cNvPr>
          <p:cNvSpPr>
            <a:spLocks noGrp="1" noRot="1" noChangeAspect="1" noTextEdit="1"/>
          </p:cNvSpPr>
          <p:nvPr>
            <p:ph type="sldImg"/>
          </p:nvPr>
        </p:nvSpPr>
        <p:spPr>
          <a:ln/>
        </p:spPr>
      </p:sp>
      <p:sp>
        <p:nvSpPr>
          <p:cNvPr id="76804" name="Rectangle 3">
            <a:extLst>
              <a:ext uri="{FF2B5EF4-FFF2-40B4-BE49-F238E27FC236}">
                <a16:creationId xmlns:a16="http://schemas.microsoft.com/office/drawing/2014/main" id="{7AAF7A37-9F1B-C883-AE97-FAFBB6588B32}"/>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endParaRPr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C6DDC2E9-456E-E209-96F1-26B9991DE8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defTabSz="930275">
              <a:defRPr>
                <a:solidFill>
                  <a:schemeClr val="tx1"/>
                </a:solidFill>
                <a:latin typeface="Calibri" panose="020F0502020204030204" pitchFamily="34" charset="0"/>
              </a:defRPr>
            </a:lvl1pPr>
            <a:lvl2pPr marL="742950" indent="-285750" defTabSz="930275">
              <a:defRPr>
                <a:solidFill>
                  <a:schemeClr val="tx1"/>
                </a:solidFill>
                <a:latin typeface="Calibri" panose="020F0502020204030204" pitchFamily="34" charset="0"/>
              </a:defRPr>
            </a:lvl2pPr>
            <a:lvl3pPr marL="1143000" indent="-228600" defTabSz="930275">
              <a:defRPr>
                <a:solidFill>
                  <a:schemeClr val="tx1"/>
                </a:solidFill>
                <a:latin typeface="Calibri" panose="020F0502020204030204" pitchFamily="34" charset="0"/>
              </a:defRPr>
            </a:lvl3pPr>
            <a:lvl4pPr marL="1600200" indent="-228600" defTabSz="930275">
              <a:defRPr>
                <a:solidFill>
                  <a:schemeClr val="tx1"/>
                </a:solidFill>
                <a:latin typeface="Calibri" panose="020F0502020204030204" pitchFamily="34" charset="0"/>
              </a:defRPr>
            </a:lvl4pPr>
            <a:lvl5pPr marL="2057400" indent="-228600" defTabSz="930275">
              <a:defRPr>
                <a:solidFill>
                  <a:schemeClr val="tx1"/>
                </a:solidFill>
                <a:latin typeface="Calibri" panose="020F050202020403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7C180D2-C2D3-4302-9536-60DCE5F9F381}"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51</a:t>
            </a:fld>
            <a:endParaRPr lang="en-US" altLang="en-US">
              <a:latin typeface="Times New Roman" panose="02020603050405020304" pitchFamily="18" charset="0"/>
              <a:cs typeface="Arial" panose="020B0604020202020204" pitchFamily="34" charset="0"/>
            </a:endParaRPr>
          </a:p>
        </p:txBody>
      </p:sp>
      <p:sp>
        <p:nvSpPr>
          <p:cNvPr id="78851" name="Rectangle 2">
            <a:extLst>
              <a:ext uri="{FF2B5EF4-FFF2-40B4-BE49-F238E27FC236}">
                <a16:creationId xmlns:a16="http://schemas.microsoft.com/office/drawing/2014/main" id="{7915B1E8-C525-18B6-6869-782B360950DD}"/>
              </a:ext>
            </a:extLst>
          </p:cNvPr>
          <p:cNvSpPr>
            <a:spLocks noGrp="1" noRot="1" noChangeAspect="1" noTextEdit="1"/>
          </p:cNvSpPr>
          <p:nvPr>
            <p:ph type="sldImg"/>
          </p:nvPr>
        </p:nvSpPr>
        <p:spPr>
          <a:ln/>
        </p:spPr>
      </p:sp>
      <p:sp>
        <p:nvSpPr>
          <p:cNvPr id="78852" name="Rectangle 3">
            <a:extLst>
              <a:ext uri="{FF2B5EF4-FFF2-40B4-BE49-F238E27FC236}">
                <a16:creationId xmlns:a16="http://schemas.microsoft.com/office/drawing/2014/main" id="{568DAD8A-9EAA-E26A-9B8D-68EAA216DEE2}"/>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endParaRPr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4B58985E-1B21-96F6-2511-F4CF116D98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defTabSz="930275">
              <a:defRPr>
                <a:solidFill>
                  <a:schemeClr val="tx1"/>
                </a:solidFill>
                <a:latin typeface="Calibri" panose="020F0502020204030204" pitchFamily="34" charset="0"/>
              </a:defRPr>
            </a:lvl1pPr>
            <a:lvl2pPr marL="742950" indent="-285750" defTabSz="930275">
              <a:defRPr>
                <a:solidFill>
                  <a:schemeClr val="tx1"/>
                </a:solidFill>
                <a:latin typeface="Calibri" panose="020F0502020204030204" pitchFamily="34" charset="0"/>
              </a:defRPr>
            </a:lvl2pPr>
            <a:lvl3pPr marL="1143000" indent="-228600" defTabSz="930275">
              <a:defRPr>
                <a:solidFill>
                  <a:schemeClr val="tx1"/>
                </a:solidFill>
                <a:latin typeface="Calibri" panose="020F0502020204030204" pitchFamily="34" charset="0"/>
              </a:defRPr>
            </a:lvl3pPr>
            <a:lvl4pPr marL="1600200" indent="-228600" defTabSz="930275">
              <a:defRPr>
                <a:solidFill>
                  <a:schemeClr val="tx1"/>
                </a:solidFill>
                <a:latin typeface="Calibri" panose="020F0502020204030204" pitchFamily="34" charset="0"/>
              </a:defRPr>
            </a:lvl4pPr>
            <a:lvl5pPr marL="2057400" indent="-228600" defTabSz="930275">
              <a:defRPr>
                <a:solidFill>
                  <a:schemeClr val="tx1"/>
                </a:solidFill>
                <a:latin typeface="Calibri" panose="020F050202020403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55CFFF-0D13-43E1-9DD1-191775496B7F}"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52</a:t>
            </a:fld>
            <a:endParaRPr lang="en-US" altLang="en-US">
              <a:latin typeface="Times New Roman" panose="02020603050405020304" pitchFamily="18" charset="0"/>
              <a:cs typeface="Arial" panose="020B0604020202020204" pitchFamily="34" charset="0"/>
            </a:endParaRPr>
          </a:p>
        </p:txBody>
      </p:sp>
      <p:sp>
        <p:nvSpPr>
          <p:cNvPr id="80899" name="Rectangle 2">
            <a:extLst>
              <a:ext uri="{FF2B5EF4-FFF2-40B4-BE49-F238E27FC236}">
                <a16:creationId xmlns:a16="http://schemas.microsoft.com/office/drawing/2014/main" id="{F1507782-9E1C-517D-03C6-08086F22B373}"/>
              </a:ext>
            </a:extLst>
          </p:cNvPr>
          <p:cNvSpPr>
            <a:spLocks noGrp="1" noRot="1" noChangeAspect="1" noTextEdit="1"/>
          </p:cNvSpPr>
          <p:nvPr>
            <p:ph type="sldImg"/>
          </p:nvPr>
        </p:nvSpPr>
        <p:spPr>
          <a:ln/>
        </p:spPr>
      </p:sp>
      <p:sp>
        <p:nvSpPr>
          <p:cNvPr id="80900" name="Rectangle 3">
            <a:extLst>
              <a:ext uri="{FF2B5EF4-FFF2-40B4-BE49-F238E27FC236}">
                <a16:creationId xmlns:a16="http://schemas.microsoft.com/office/drawing/2014/main" id="{29A2A1F6-F50F-C7F7-073B-1724AC6ED40D}"/>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endParaRPr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D41FC909-3C9E-6CA1-4D25-40D587033C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3BBE1F7A-3A24-BEF8-FA41-95BA3E427F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9220" name="Slide Number Placeholder 3">
            <a:extLst>
              <a:ext uri="{FF2B5EF4-FFF2-40B4-BE49-F238E27FC236}">
                <a16:creationId xmlns:a16="http://schemas.microsoft.com/office/drawing/2014/main" id="{1E716B08-550F-7A55-50A9-B658815514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56D1D7-DB64-4CEB-85FB-9B4885B1E518}" type="slidenum">
              <a:rPr lang="en-IN" altLang="en-US" smtClean="0"/>
              <a:pPr/>
              <a:t>68</a:t>
            </a:fld>
            <a:endParaRPr lang="en-I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B74729DD-7CDD-36E0-F6CB-8D3E6DA9652E}"/>
              </a:ext>
            </a:extLst>
          </p:cNvPr>
          <p:cNvSpPr>
            <a:spLocks noGrp="1" noRot="1" noChangeAspect="1" noChangeArrowheads="1" noTextEdit="1"/>
          </p:cNvSpPr>
          <p:nvPr>
            <p:ph type="sldImg"/>
          </p:nvPr>
        </p:nvSpPr>
        <p:spPr>
          <a:ln/>
        </p:spPr>
      </p:sp>
      <p:sp>
        <p:nvSpPr>
          <p:cNvPr id="68611" name="Notes Placeholder 2">
            <a:extLst>
              <a:ext uri="{FF2B5EF4-FFF2-40B4-BE49-F238E27FC236}">
                <a16:creationId xmlns:a16="http://schemas.microsoft.com/office/drawing/2014/main" id="{E6834CA9-D957-A9DA-097C-645732FF5D4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8612" name="Slide Number Placeholder 3">
            <a:extLst>
              <a:ext uri="{FF2B5EF4-FFF2-40B4-BE49-F238E27FC236}">
                <a16:creationId xmlns:a16="http://schemas.microsoft.com/office/drawing/2014/main" id="{2FF00779-5372-13BB-1010-85FCA09788B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30275">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30275">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30275">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30275">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92D2518-5787-43DE-8CC0-2C9CF0EFF02A}" type="slidenum">
              <a:rPr lang="en-US" altLang="en-US" smtClean="0"/>
              <a:pPr>
                <a:spcBef>
                  <a:spcPct val="0"/>
                </a:spcBef>
              </a:pPr>
              <a:t>75</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435EFC7C-7666-ADC6-CF5C-3A7FF03CABC9}"/>
              </a:ext>
            </a:extLst>
          </p:cNvPr>
          <p:cNvSpPr>
            <a:spLocks noGrp="1" noRot="1" noChangeAspect="1" noChangeArrowheads="1" noTextEdit="1"/>
          </p:cNvSpPr>
          <p:nvPr>
            <p:ph type="sldImg"/>
          </p:nvPr>
        </p:nvSpPr>
        <p:spPr>
          <a:ln/>
        </p:spPr>
      </p:sp>
      <p:sp>
        <p:nvSpPr>
          <p:cNvPr id="73731" name="Notes Placeholder 2">
            <a:extLst>
              <a:ext uri="{FF2B5EF4-FFF2-40B4-BE49-F238E27FC236}">
                <a16:creationId xmlns:a16="http://schemas.microsoft.com/office/drawing/2014/main" id="{5F7BCF56-66BB-E9AA-A844-B73D267CB7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3732" name="Slide Number Placeholder 3">
            <a:extLst>
              <a:ext uri="{FF2B5EF4-FFF2-40B4-BE49-F238E27FC236}">
                <a16:creationId xmlns:a16="http://schemas.microsoft.com/office/drawing/2014/main" id="{DA655F34-8219-E9CA-F8E8-2FEE6E4355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cs typeface="Arial" panose="020B0604020202020204" pitchFamily="34" charset="0"/>
              </a:defRPr>
            </a:lvl1pPr>
            <a:lvl2pPr marL="742950" indent="-285750" defTabSz="930275">
              <a:defRPr sz="2800">
                <a:solidFill>
                  <a:schemeClr val="tx1"/>
                </a:solidFill>
                <a:latin typeface="Arial" panose="020B0604020202020204" pitchFamily="34" charset="0"/>
                <a:cs typeface="Arial" panose="020B0604020202020204" pitchFamily="34" charset="0"/>
              </a:defRPr>
            </a:lvl2pPr>
            <a:lvl3pPr marL="1143000" indent="-228600" defTabSz="930275">
              <a:defRPr sz="2800">
                <a:solidFill>
                  <a:schemeClr val="tx1"/>
                </a:solidFill>
                <a:latin typeface="Arial" panose="020B0604020202020204" pitchFamily="34" charset="0"/>
                <a:cs typeface="Arial" panose="020B0604020202020204" pitchFamily="34" charset="0"/>
              </a:defRPr>
            </a:lvl3pPr>
            <a:lvl4pPr marL="1600200" indent="-228600" defTabSz="930275">
              <a:defRPr sz="2800">
                <a:solidFill>
                  <a:schemeClr val="tx1"/>
                </a:solidFill>
                <a:latin typeface="Arial" panose="020B0604020202020204" pitchFamily="34" charset="0"/>
                <a:cs typeface="Arial" panose="020B0604020202020204" pitchFamily="34" charset="0"/>
              </a:defRPr>
            </a:lvl4pPr>
            <a:lvl5pPr marL="2057400" indent="-228600" defTabSz="930275">
              <a:defRPr sz="28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fld id="{D5AEE822-A435-490F-9A91-E2B4F9077A6E}" type="slidenum">
              <a:rPr lang="en-IN" altLang="en-US" sz="1200" smtClean="0">
                <a:latin typeface="Calibri" panose="020F0502020204030204" pitchFamily="34" charset="0"/>
              </a:rPr>
              <a:pPr/>
              <a:t>83</a:t>
            </a:fld>
            <a:endParaRPr lang="en-IN" altLang="en-US"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0DEFEFCC-E909-1E8C-2202-B48484478E53}"/>
              </a:ext>
            </a:extLst>
          </p:cNvPr>
          <p:cNvSpPr>
            <a:spLocks noGrp="1" noRot="1" noChangeAspect="1" noChangeArrowheads="1" noTextEdit="1"/>
          </p:cNvSpPr>
          <p:nvPr>
            <p:ph type="sldImg"/>
          </p:nvPr>
        </p:nvSpPr>
        <p:spPr>
          <a:ln/>
        </p:spPr>
      </p:sp>
      <p:sp>
        <p:nvSpPr>
          <p:cNvPr id="75779" name="Notes Placeholder 2">
            <a:extLst>
              <a:ext uri="{FF2B5EF4-FFF2-40B4-BE49-F238E27FC236}">
                <a16:creationId xmlns:a16="http://schemas.microsoft.com/office/drawing/2014/main" id="{EC492AC5-9AC5-2A1E-619F-6F93D03A75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5780" name="Slide Number Placeholder 3">
            <a:extLst>
              <a:ext uri="{FF2B5EF4-FFF2-40B4-BE49-F238E27FC236}">
                <a16:creationId xmlns:a16="http://schemas.microsoft.com/office/drawing/2014/main" id="{313039F6-2491-EE2C-7CA0-8C121EB3BC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cs typeface="Arial" panose="020B0604020202020204" pitchFamily="34" charset="0"/>
              </a:defRPr>
            </a:lvl1pPr>
            <a:lvl2pPr marL="742950" indent="-285750" defTabSz="930275">
              <a:defRPr sz="2800">
                <a:solidFill>
                  <a:schemeClr val="tx1"/>
                </a:solidFill>
                <a:latin typeface="Arial" panose="020B0604020202020204" pitchFamily="34" charset="0"/>
                <a:cs typeface="Arial" panose="020B0604020202020204" pitchFamily="34" charset="0"/>
              </a:defRPr>
            </a:lvl2pPr>
            <a:lvl3pPr marL="1143000" indent="-228600" defTabSz="930275">
              <a:defRPr sz="2800">
                <a:solidFill>
                  <a:schemeClr val="tx1"/>
                </a:solidFill>
                <a:latin typeface="Arial" panose="020B0604020202020204" pitchFamily="34" charset="0"/>
                <a:cs typeface="Arial" panose="020B0604020202020204" pitchFamily="34" charset="0"/>
              </a:defRPr>
            </a:lvl3pPr>
            <a:lvl4pPr marL="1600200" indent="-228600" defTabSz="930275">
              <a:defRPr sz="2800">
                <a:solidFill>
                  <a:schemeClr val="tx1"/>
                </a:solidFill>
                <a:latin typeface="Arial" panose="020B0604020202020204" pitchFamily="34" charset="0"/>
                <a:cs typeface="Arial" panose="020B0604020202020204" pitchFamily="34" charset="0"/>
              </a:defRPr>
            </a:lvl4pPr>
            <a:lvl5pPr marL="2057400" indent="-228600" defTabSz="930275">
              <a:defRPr sz="28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fld id="{79E2E46E-492E-4E5B-B1ED-B432740AE58B}" type="slidenum">
              <a:rPr lang="en-IN" altLang="en-US" sz="1200" smtClean="0">
                <a:latin typeface="Calibri" panose="020F0502020204030204" pitchFamily="34" charset="0"/>
              </a:rPr>
              <a:pPr/>
              <a:t>84</a:t>
            </a:fld>
            <a:endParaRPr lang="en-IN" altLang="en-US"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3776B2-40D3-4724-A26A-8A1593D2BE68}" type="slidenum">
              <a:rPr lang="en-US" smtClean="0"/>
              <a:t>106</a:t>
            </a:fld>
            <a:endParaRPr lang="en-US"/>
          </a:p>
        </p:txBody>
      </p:sp>
    </p:spTree>
    <p:extLst>
      <p:ext uri="{BB962C8B-B14F-4D97-AF65-F5344CB8AC3E}">
        <p14:creationId xmlns:p14="http://schemas.microsoft.com/office/powerpoint/2010/main" val="3311676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5B09397A-176E-4E9F-81EB-9E378DAEA56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D8C399A-AE08-4362-9EBB-30AE15EFF01B}" type="slidenum">
              <a:rPr lang="en-US" altLang="en-US" sz="1200"/>
              <a:pPr/>
              <a:t>107</a:t>
            </a:fld>
            <a:endParaRPr lang="en-US" altLang="en-US" sz="1200"/>
          </a:p>
        </p:txBody>
      </p:sp>
      <p:sp>
        <p:nvSpPr>
          <p:cNvPr id="40963" name="Rectangle 2">
            <a:extLst>
              <a:ext uri="{FF2B5EF4-FFF2-40B4-BE49-F238E27FC236}">
                <a16:creationId xmlns:a16="http://schemas.microsoft.com/office/drawing/2014/main" id="{2F1F7193-1259-424D-A79A-AA88EEF4012B}"/>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7363C083-9086-4B0A-A614-5F31206F536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3776B2-40D3-4724-A26A-8A1593D2BE68}" type="slidenum">
              <a:rPr lang="en-US" smtClean="0"/>
              <a:t>110</a:t>
            </a:fld>
            <a:endParaRPr lang="en-US"/>
          </a:p>
        </p:txBody>
      </p:sp>
    </p:spTree>
    <p:extLst>
      <p:ext uri="{BB962C8B-B14F-4D97-AF65-F5344CB8AC3E}">
        <p14:creationId xmlns:p14="http://schemas.microsoft.com/office/powerpoint/2010/main" val="760023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8B55BCFE-96F2-FD5D-D88D-9FA8D7F60A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15877E76-D0EB-7BF8-FFFB-9945A232D7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123A2D6A-3160-6D63-7D7E-87459B3E1F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B6B2003-D1D2-47D5-98E2-E95407C6CDD8}" type="slidenum">
              <a:rPr lang="en-US" altLang="en-US" smtClean="0">
                <a:cs typeface="Arial" panose="020B0604020202020204" pitchFamily="34" charset="0"/>
              </a:rPr>
              <a:pPr fontAlgn="base">
                <a:spcBef>
                  <a:spcPct val="0"/>
                </a:spcBef>
                <a:spcAft>
                  <a:spcPct val="0"/>
                </a:spcAft>
              </a:pPr>
              <a:t>111</a:t>
            </a:fld>
            <a:endParaRPr lang="en-US" altLang="en-US">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AB052-2037-9EFE-D069-8C66833021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A51A78-0D37-1E68-BDB8-C89D39984F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927E55-F049-7819-CE4C-EFC20B19C290}"/>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5" name="Footer Placeholder 4">
            <a:extLst>
              <a:ext uri="{FF2B5EF4-FFF2-40B4-BE49-F238E27FC236}">
                <a16:creationId xmlns:a16="http://schemas.microsoft.com/office/drawing/2014/main" id="{CFEFEFF2-97B4-821C-EE14-E462C73BF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588A7-8D07-ACDA-FC74-F248CF126DE0}"/>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2255628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D195A-91A8-20A2-8C50-DB7E350D9C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ACD43A-B73C-9BC8-88F6-21FD76BB40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DC4D16-1B46-048B-40E5-918DE6F906AC}"/>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5" name="Footer Placeholder 4">
            <a:extLst>
              <a:ext uri="{FF2B5EF4-FFF2-40B4-BE49-F238E27FC236}">
                <a16:creationId xmlns:a16="http://schemas.microsoft.com/office/drawing/2014/main" id="{08E2EC30-1A4E-6E5E-412D-F1B79E8464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4085-EB8D-AD71-5EBA-C083E6C442F6}"/>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3263120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014D0-F1DD-73BB-3A5A-35A28A27BC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CEBBD8-80A3-F8C7-BCAA-080E018103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33791E-DF6E-9730-96D9-C7408C13693D}"/>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5" name="Footer Placeholder 4">
            <a:extLst>
              <a:ext uri="{FF2B5EF4-FFF2-40B4-BE49-F238E27FC236}">
                <a16:creationId xmlns:a16="http://schemas.microsoft.com/office/drawing/2014/main" id="{76AE1907-C69C-59D0-C343-2E18977242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7468A0-8241-D772-C4FF-1C733ACE9929}"/>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55334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583C8-ED7B-672F-EF0A-57FFD14CD8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979F46-ECAC-AEB6-0F40-633D63D0C9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987893-4220-6CA5-5039-F0248D5AC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050A8F-739E-A74B-F1A3-997F46B07A31}"/>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6" name="Footer Placeholder 5">
            <a:extLst>
              <a:ext uri="{FF2B5EF4-FFF2-40B4-BE49-F238E27FC236}">
                <a16:creationId xmlns:a16="http://schemas.microsoft.com/office/drawing/2014/main" id="{1646386A-DF0B-4676-6AB1-209539F2CC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695673-17A9-CFA6-247E-23A209F3A048}"/>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3053182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D8B20-3F46-5A6B-BC77-942D9AA4D8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DDADCF-77B6-7198-34E8-7E441F325F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D8B4B2-8F7A-38C6-7385-EA26BFFF9C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6EF773-6940-21CF-3A6C-ACDB911191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51AF68-3C3D-1349-66AA-E03BA892CC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CE76D3-8C5A-CA9E-DD6D-891CE92D9C87}"/>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8" name="Footer Placeholder 7">
            <a:extLst>
              <a:ext uri="{FF2B5EF4-FFF2-40B4-BE49-F238E27FC236}">
                <a16:creationId xmlns:a16="http://schemas.microsoft.com/office/drawing/2014/main" id="{A4A81745-EC30-D3BD-59BA-43B238B84F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17F584-4107-9DED-D110-6A1E17FA7111}"/>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293319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314A-FE7E-123B-03DF-2D796D1B7E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DCCFD3-B92E-37C3-96BA-01C51661D380}"/>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4" name="Footer Placeholder 3">
            <a:extLst>
              <a:ext uri="{FF2B5EF4-FFF2-40B4-BE49-F238E27FC236}">
                <a16:creationId xmlns:a16="http://schemas.microsoft.com/office/drawing/2014/main" id="{FB46C9BC-20C9-967E-2E67-A2E3D5BA7A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8A6A1A-3796-8071-31AC-4217F6E334CE}"/>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386923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75D6AE-B919-F6FF-3313-DF5BE6790F18}"/>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3" name="Footer Placeholder 2">
            <a:extLst>
              <a:ext uri="{FF2B5EF4-FFF2-40B4-BE49-F238E27FC236}">
                <a16:creationId xmlns:a16="http://schemas.microsoft.com/office/drawing/2014/main" id="{D2F38A48-8615-3D42-D5C7-A42F0E37AA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DA8EB3-1D3F-2E78-FCF1-D0327F024C0C}"/>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855203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A5716-2C3A-1C55-CE57-3611D8F655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08DEAF-E6AF-87BF-F8F2-FC16FDF317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1F3ACE-02FA-325F-BBBF-EFC3E696B0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47D8FD-E499-7414-C926-B1B5E4DFA422}"/>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6" name="Footer Placeholder 5">
            <a:extLst>
              <a:ext uri="{FF2B5EF4-FFF2-40B4-BE49-F238E27FC236}">
                <a16:creationId xmlns:a16="http://schemas.microsoft.com/office/drawing/2014/main" id="{0CD3E1F0-0466-7BFE-47EB-D30D0C2C44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796840-0B8C-58DC-75C3-77723299DBA5}"/>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4220985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F913-EEFB-53CB-99A1-6576846FDE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9EA70C-2386-2584-5C74-DEF8080BC4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CA07F2-F108-C39F-8827-3E6CFF9304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B7B31A-2579-7DF0-143C-813B77446036}"/>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6" name="Footer Placeholder 5">
            <a:extLst>
              <a:ext uri="{FF2B5EF4-FFF2-40B4-BE49-F238E27FC236}">
                <a16:creationId xmlns:a16="http://schemas.microsoft.com/office/drawing/2014/main" id="{F7E3F766-7E55-FE0E-C142-513AC179DF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B8AB69-A9A0-6F45-7D85-4D12A66B818E}"/>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2828783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49A6A-AA87-BC90-4175-24F0CCBA3E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1E077B-3378-5780-674A-F703D8BBA7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C459BA-C1CD-A2A4-60B8-DAD17EEF7157}"/>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5" name="Footer Placeholder 4">
            <a:extLst>
              <a:ext uri="{FF2B5EF4-FFF2-40B4-BE49-F238E27FC236}">
                <a16:creationId xmlns:a16="http://schemas.microsoft.com/office/drawing/2014/main" id="{64813C1A-CA2E-729A-DD2E-ACAD7417BD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D42BF8-3B8C-133C-B824-7C35F51F1EE1}"/>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6795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7725BF-ADE6-C18C-33BF-A7C79123DE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B1CA8A-A0D3-EAFF-78A7-4500938BD3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50CBFA-E176-9827-C38C-F2BA546D74E9}"/>
              </a:ext>
            </a:extLst>
          </p:cNvPr>
          <p:cNvSpPr>
            <a:spLocks noGrp="1"/>
          </p:cNvSpPr>
          <p:nvPr>
            <p:ph type="dt" sz="half" idx="10"/>
          </p:nvPr>
        </p:nvSpPr>
        <p:spPr/>
        <p:txBody>
          <a:bodyPr/>
          <a:lstStyle/>
          <a:p>
            <a:fld id="{C8314BD0-6170-4EB0-B832-E0AE6B988E73}" type="datetimeFigureOut">
              <a:rPr lang="en-US" smtClean="0"/>
              <a:t>1/10/2025</a:t>
            </a:fld>
            <a:endParaRPr lang="en-US"/>
          </a:p>
        </p:txBody>
      </p:sp>
      <p:sp>
        <p:nvSpPr>
          <p:cNvPr id="5" name="Footer Placeholder 4">
            <a:extLst>
              <a:ext uri="{FF2B5EF4-FFF2-40B4-BE49-F238E27FC236}">
                <a16:creationId xmlns:a16="http://schemas.microsoft.com/office/drawing/2014/main" id="{D5ED2120-7361-6F1A-C256-E03EAC9A05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BF699D-FD57-A041-B5B9-7FA83EDEB9D1}"/>
              </a:ext>
            </a:extLst>
          </p:cNvPr>
          <p:cNvSpPr>
            <a:spLocks noGrp="1"/>
          </p:cNvSpPr>
          <p:nvPr>
            <p:ph type="sldNum" sz="quarter" idx="12"/>
          </p:nvPr>
        </p:nvSpPr>
        <p:spPr/>
        <p:txBody>
          <a:bodyPr/>
          <a:lstStyle/>
          <a:p>
            <a:fld id="{D5AA38ED-B174-4C14-8E0F-124BFB648F7A}" type="slidenum">
              <a:rPr lang="en-US" smtClean="0"/>
              <a:t>‹#›</a:t>
            </a:fld>
            <a:endParaRPr lang="en-US"/>
          </a:p>
        </p:txBody>
      </p:sp>
    </p:spTree>
    <p:extLst>
      <p:ext uri="{BB962C8B-B14F-4D97-AF65-F5344CB8AC3E}">
        <p14:creationId xmlns:p14="http://schemas.microsoft.com/office/powerpoint/2010/main" val="2982280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41867" y="228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609600" y="1885950"/>
            <a:ext cx="5350933"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63734" y="1885950"/>
            <a:ext cx="5350933" cy="4171950"/>
          </a:xfrm>
        </p:spPr>
        <p:txBody>
          <a:bodyPr rtlCol="0">
            <a:normAutofit/>
          </a:bodyPr>
          <a:lstStyle/>
          <a:p>
            <a:pPr lvl="0"/>
            <a:endParaRPr lang="en-US" noProof="0"/>
          </a:p>
        </p:txBody>
      </p:sp>
      <p:sp>
        <p:nvSpPr>
          <p:cNvPr id="5" name="Date Placeholder 4">
            <a:extLst>
              <a:ext uri="{FF2B5EF4-FFF2-40B4-BE49-F238E27FC236}">
                <a16:creationId xmlns:a16="http://schemas.microsoft.com/office/drawing/2014/main" id="{05F17156-5E2B-07DF-8FD1-4E3B0152C1A2}"/>
              </a:ext>
            </a:extLst>
          </p:cNvPr>
          <p:cNvSpPr>
            <a:spLocks noGrp="1" noChangeArrowheads="1"/>
          </p:cNvSpPr>
          <p:nvPr>
            <p:ph type="dt" sz="half" idx="10"/>
          </p:nvPr>
        </p:nvSpPr>
        <p:spPr/>
        <p:txBody>
          <a:bodyPr/>
          <a:lstStyle>
            <a:lvl1pPr>
              <a:defRPr/>
            </a:lvl1pPr>
          </a:lstStyle>
          <a:p>
            <a:pPr>
              <a:defRPr/>
            </a:pPr>
            <a:fld id="{C39F2ABE-3BBB-4782-8AE2-F2733A84662A}" type="datetime1">
              <a:rPr lang="en-IN"/>
              <a:pPr>
                <a:defRPr/>
              </a:pPr>
              <a:t>10-01-2025</a:t>
            </a:fld>
            <a:endParaRPr lang="en-US"/>
          </a:p>
        </p:txBody>
      </p:sp>
      <p:sp>
        <p:nvSpPr>
          <p:cNvPr id="6" name="Footer Placeholder 5">
            <a:extLst>
              <a:ext uri="{FF2B5EF4-FFF2-40B4-BE49-F238E27FC236}">
                <a16:creationId xmlns:a16="http://schemas.microsoft.com/office/drawing/2014/main" id="{35875E71-CC0D-7548-FD3A-9CF95D7E53B9}"/>
              </a:ext>
            </a:extLst>
          </p:cNvPr>
          <p:cNvSpPr>
            <a:spLocks noGrp="1" noChangeArrowheads="1"/>
          </p:cNvSpPr>
          <p:nvPr>
            <p:ph type="ftr" sz="quarter" idx="11"/>
          </p:nvPr>
        </p:nvSpPr>
        <p:spPr/>
        <p:txBody>
          <a:bodyPr/>
          <a:lstStyle>
            <a:lvl1pPr>
              <a:defRPr/>
            </a:lvl1pPr>
          </a:lstStyle>
          <a:p>
            <a:pPr>
              <a:defRPr/>
            </a:pPr>
            <a:r>
              <a:rPr lang="en-US"/>
              <a:t>pkachare@gmail.com</a:t>
            </a:r>
            <a:endParaRPr lang="en-US" dirty="0"/>
          </a:p>
        </p:txBody>
      </p:sp>
      <p:sp>
        <p:nvSpPr>
          <p:cNvPr id="7" name="Slide Number Placeholder 6">
            <a:extLst>
              <a:ext uri="{FF2B5EF4-FFF2-40B4-BE49-F238E27FC236}">
                <a16:creationId xmlns:a16="http://schemas.microsoft.com/office/drawing/2014/main" id="{43B2C635-6C18-56B5-67D2-661378D4F280}"/>
              </a:ext>
            </a:extLst>
          </p:cNvPr>
          <p:cNvSpPr>
            <a:spLocks noGrp="1" noChangeArrowheads="1"/>
          </p:cNvSpPr>
          <p:nvPr>
            <p:ph type="sldNum" sz="quarter" idx="12"/>
          </p:nvPr>
        </p:nvSpPr>
        <p:spPr/>
        <p:txBody>
          <a:bodyPr/>
          <a:lstStyle>
            <a:lvl1pPr>
              <a:defRPr/>
            </a:lvl1pPr>
          </a:lstStyle>
          <a:p>
            <a:pPr>
              <a:defRPr/>
            </a:pPr>
            <a:fld id="{5A7D791E-F1D7-41A6-9642-9DD01FCD2248}" type="slidenum">
              <a:rPr lang="en-US" altLang="en-US"/>
              <a:pPr>
                <a:defRPr/>
              </a:pPr>
              <a:t>‹#›</a:t>
            </a:fld>
            <a:endParaRPr lang="en-US" altLang="en-US"/>
          </a:p>
        </p:txBody>
      </p:sp>
    </p:spTree>
    <p:extLst>
      <p:ext uri="{BB962C8B-B14F-4D97-AF65-F5344CB8AC3E}">
        <p14:creationId xmlns:p14="http://schemas.microsoft.com/office/powerpoint/2010/main" val="776239785"/>
      </p:ext>
    </p:extLst>
  </p:cSld>
  <p:clrMapOvr>
    <a:masterClrMapping/>
  </p:clrMapOvr>
  <p:transition advClick="0" advTm="8000">
    <p:pull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02167" y="228601"/>
            <a:ext cx="11347451" cy="1325563"/>
          </a:xfrm>
        </p:spPr>
        <p:txBody>
          <a:bodyPr/>
          <a:lstStyle/>
          <a:p>
            <a:r>
              <a:rPr lang="en-US"/>
              <a:t>Click to edit Master title style</a:t>
            </a:r>
          </a:p>
        </p:txBody>
      </p:sp>
      <p:sp>
        <p:nvSpPr>
          <p:cNvPr id="3" name="SmartArt Placeholder 2"/>
          <p:cNvSpPr>
            <a:spLocks noGrp="1"/>
          </p:cNvSpPr>
          <p:nvPr>
            <p:ph type="dgm" idx="1"/>
          </p:nvPr>
        </p:nvSpPr>
        <p:spPr>
          <a:xfrm>
            <a:off x="402167" y="1676401"/>
            <a:ext cx="11387667" cy="4422775"/>
          </a:xfrm>
        </p:spPr>
        <p:txBody>
          <a:bodyPr/>
          <a:lstStyle/>
          <a:p>
            <a:pPr lvl="0"/>
            <a:endParaRPr lang="en-US" noProof="0"/>
          </a:p>
        </p:txBody>
      </p:sp>
      <p:sp>
        <p:nvSpPr>
          <p:cNvPr id="4" name="Rectangle 4">
            <a:extLst>
              <a:ext uri="{FF2B5EF4-FFF2-40B4-BE49-F238E27FC236}">
                <a16:creationId xmlns:a16="http://schemas.microsoft.com/office/drawing/2014/main" id="{428A3039-ECEA-6844-21BE-E55F94E70871}"/>
              </a:ext>
            </a:extLst>
          </p:cNvPr>
          <p:cNvSpPr>
            <a:spLocks noGrp="1" noChangeArrowheads="1"/>
          </p:cNvSpPr>
          <p:nvPr>
            <p:ph type="dt" sz="half" idx="10"/>
          </p:nvPr>
        </p:nvSpPr>
        <p:spPr>
          <a:ln/>
        </p:spPr>
        <p:txBody>
          <a:bodyPr/>
          <a:lstStyle>
            <a:lvl1pPr>
              <a:defRPr/>
            </a:lvl1pPr>
          </a:lstStyle>
          <a:p>
            <a:pPr>
              <a:defRPr/>
            </a:pPr>
            <a:fld id="{4925EDD7-EEE3-4D7A-A6DF-75ACD14BB13B}" type="datetime1">
              <a:rPr lang="en-US" smtClean="0"/>
              <a:t>1/10/2025</a:t>
            </a:fld>
            <a:endParaRPr lang="en-US"/>
          </a:p>
        </p:txBody>
      </p:sp>
      <p:sp>
        <p:nvSpPr>
          <p:cNvPr id="5" name="Rectangle 5">
            <a:extLst>
              <a:ext uri="{FF2B5EF4-FFF2-40B4-BE49-F238E27FC236}">
                <a16:creationId xmlns:a16="http://schemas.microsoft.com/office/drawing/2014/main" id="{6ABC6F28-72FE-AB48-C442-F9FD5D7AD904}"/>
              </a:ext>
            </a:extLst>
          </p:cNvPr>
          <p:cNvSpPr>
            <a:spLocks noGrp="1" noChangeArrowheads="1"/>
          </p:cNvSpPr>
          <p:nvPr>
            <p:ph type="ftr" sz="quarter" idx="11"/>
          </p:nvPr>
        </p:nvSpPr>
        <p:spPr>
          <a:ln/>
        </p:spPr>
        <p:txBody>
          <a:bodyPr/>
          <a:lstStyle>
            <a:lvl1pPr>
              <a:defRPr/>
            </a:lvl1pPr>
          </a:lstStyle>
          <a:p>
            <a:pPr>
              <a:defRPr/>
            </a:pPr>
            <a:r>
              <a:rPr lang="en-US"/>
              <a:t>pkachare@gmail.com</a:t>
            </a:r>
          </a:p>
        </p:txBody>
      </p:sp>
      <p:sp>
        <p:nvSpPr>
          <p:cNvPr id="6" name="Rectangle 6">
            <a:extLst>
              <a:ext uri="{FF2B5EF4-FFF2-40B4-BE49-F238E27FC236}">
                <a16:creationId xmlns:a16="http://schemas.microsoft.com/office/drawing/2014/main" id="{D90D0A20-2273-4162-9F89-E319C460BC70}"/>
              </a:ext>
            </a:extLst>
          </p:cNvPr>
          <p:cNvSpPr>
            <a:spLocks noGrp="1" noChangeArrowheads="1"/>
          </p:cNvSpPr>
          <p:nvPr>
            <p:ph type="sldNum" sz="quarter" idx="12"/>
          </p:nvPr>
        </p:nvSpPr>
        <p:spPr>
          <a:ln/>
        </p:spPr>
        <p:txBody>
          <a:bodyPr/>
          <a:lstStyle>
            <a:lvl1pPr>
              <a:defRPr/>
            </a:lvl1pPr>
          </a:lstStyle>
          <a:p>
            <a:pPr>
              <a:defRPr/>
            </a:pPr>
            <a:fld id="{19711040-6BD9-44CB-A806-56BFBCE2B174}" type="slidenum">
              <a:rPr lang="en-US" altLang="en-US"/>
              <a:pPr>
                <a:defRPr/>
              </a:pPr>
              <a:t>‹#›</a:t>
            </a:fld>
            <a:endParaRPr lang="en-US" altLang="en-US"/>
          </a:p>
        </p:txBody>
      </p:sp>
    </p:spTree>
    <p:extLst>
      <p:ext uri="{BB962C8B-B14F-4D97-AF65-F5344CB8AC3E}">
        <p14:creationId xmlns:p14="http://schemas.microsoft.com/office/powerpoint/2010/main" val="3848871154"/>
      </p:ext>
    </p:extLst>
  </p:cSld>
  <p:clrMapOvr>
    <a:masterClrMapping/>
  </p:clrMapOvr>
  <p:transition spd="slow">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D66A48-B6E6-9D9F-6ADB-FC67F36AE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B2CB64-802E-3385-7150-5DD2940B28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6C8649-DF96-59C8-2CA9-56BCB862C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314BD0-6170-4EB0-B832-E0AE6B988E73}" type="datetimeFigureOut">
              <a:rPr lang="en-US" smtClean="0"/>
              <a:t>1/10/2025</a:t>
            </a:fld>
            <a:endParaRPr lang="en-US"/>
          </a:p>
        </p:txBody>
      </p:sp>
      <p:sp>
        <p:nvSpPr>
          <p:cNvPr id="5" name="Footer Placeholder 4">
            <a:extLst>
              <a:ext uri="{FF2B5EF4-FFF2-40B4-BE49-F238E27FC236}">
                <a16:creationId xmlns:a16="http://schemas.microsoft.com/office/drawing/2014/main" id="{341ED04C-67A2-DCC3-B3A5-6F44D3705A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E24F486-A84F-AFE8-95AD-ED36FE7858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AA38ED-B174-4C14-8E0F-124BFB648F7A}" type="slidenum">
              <a:rPr lang="en-US" smtClean="0"/>
              <a:t>‹#›</a:t>
            </a:fld>
            <a:endParaRPr lang="en-US"/>
          </a:p>
        </p:txBody>
      </p:sp>
    </p:spTree>
    <p:extLst>
      <p:ext uri="{BB962C8B-B14F-4D97-AF65-F5344CB8AC3E}">
        <p14:creationId xmlns:p14="http://schemas.microsoft.com/office/powerpoint/2010/main" val="1406176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slide" Target="slide8.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3" Type="http://schemas.openxmlformats.org/officeDocument/2006/relationships/hyperlink" Target="https://indiankanoon.org/doc/135468825/" TargetMode="External" /><Relationship Id="rId2" Type="http://schemas.openxmlformats.org/officeDocument/2006/relationships/hyperlink" Target="https://indiankanoon.org/doc/25701444/" TargetMode="External" /><Relationship Id="rId1" Type="http://schemas.openxmlformats.org/officeDocument/2006/relationships/slideLayout" Target="../slideLayouts/slideLayout2.xml" /><Relationship Id="rId5" Type="http://schemas.openxmlformats.org/officeDocument/2006/relationships/hyperlink" Target="https://indiankanoon.org/doc/42701553/" TargetMode="External" /><Relationship Id="rId4" Type="http://schemas.openxmlformats.org/officeDocument/2006/relationships/hyperlink" Target="https://indiankanoon.org/doc/188998078/" TargetMode="Externa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image" Target="../media/image3.jpeg"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image" Target="../media/image3.jpeg" /><Relationship Id="rId1" Type="http://schemas.openxmlformats.org/officeDocument/2006/relationships/slideLayout" Target="../slideLayouts/slideLayout2.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 /><Relationship Id="rId7" Type="http://schemas.microsoft.com/office/2007/relationships/diagramDrawing" Target="../diagrams/drawing3.xml" /><Relationship Id="rId2" Type="http://schemas.openxmlformats.org/officeDocument/2006/relationships/image" Target="../media/image4.jpeg" /><Relationship Id="rId1" Type="http://schemas.openxmlformats.org/officeDocument/2006/relationships/slideLayout" Target="../slideLayouts/slideLayout2.xml" /><Relationship Id="rId6" Type="http://schemas.openxmlformats.org/officeDocument/2006/relationships/diagramColors" Target="../diagrams/colors3.xml" /><Relationship Id="rId5" Type="http://schemas.openxmlformats.org/officeDocument/2006/relationships/diagramQuickStyle" Target="../diagrams/quickStyle3.xml" /><Relationship Id="rId4" Type="http://schemas.openxmlformats.org/officeDocument/2006/relationships/diagramLayout" Target="../diagrams/layout3.xml" /></Relationships>
</file>

<file path=ppt/slides/_rels/slide28.xml.rels><?xml version="1.0" encoding="UTF-8" standalone="yes"?>
<Relationships xmlns="http://schemas.openxmlformats.org/package/2006/relationships"><Relationship Id="rId3" Type="http://schemas.openxmlformats.org/officeDocument/2006/relationships/hyperlink" Target="https://www.insightsonindia.com/2020/10/12/the-right-to-information-act-2005/" TargetMode="External" /><Relationship Id="rId2" Type="http://schemas.openxmlformats.org/officeDocument/2006/relationships/hyperlink" Target="https://www.insightsonindia.com/tag/cooperative-societies/" TargetMode="Externa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7.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4.xml" /><Relationship Id="rId2" Type="http://schemas.openxmlformats.org/officeDocument/2006/relationships/diagramData" Target="../diagrams/data4.xml" /><Relationship Id="rId1" Type="http://schemas.openxmlformats.org/officeDocument/2006/relationships/slideLayout" Target="../slideLayouts/slideLayout13.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oleObject" Target="../embeddings/oleObject1.bin" /><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3" Type="http://schemas.openxmlformats.org/officeDocument/2006/relationships/image" Target="../media/image11.emf" /><Relationship Id="rId2" Type="http://schemas.openxmlformats.org/officeDocument/2006/relationships/oleObject" Target="file:///F:/PVK/RTI%20ppt/My%20RTI/RTI%20Querry%20Why%20-2%20-%201_7_2009-IR20052011.pdf" TargetMode="External" /><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3" Type="http://schemas.openxmlformats.org/officeDocument/2006/relationships/slide" Target="slide105.xml" /><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2" Type="http://schemas.openxmlformats.org/officeDocument/2006/relationships/slide" Target="slide23.xml" /><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3" Type="http://schemas.openxmlformats.org/officeDocument/2006/relationships/slide" Target="slide79.xml" /><Relationship Id="rId2" Type="http://schemas.openxmlformats.org/officeDocument/2006/relationships/slide" Target="slide61.xml" /><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7.xml" /></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7.xml" /></Relationships>
</file>

<file path=ppt/slides/_rels/slide85.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1" Type="http://schemas.openxmlformats.org/officeDocument/2006/relationships/slideLayout" Target="../slideLayouts/slideLayout2.xml" /><Relationship Id="rId5" Type="http://schemas.openxmlformats.org/officeDocument/2006/relationships/image" Target="../media/image16.png" /><Relationship Id="rId4" Type="http://schemas.openxmlformats.org/officeDocument/2006/relationships/image" Target="../media/image15.png" /></Relationships>
</file>

<file path=ppt/slides/_rels/slide87.xml.rels><?xml version="1.0" encoding="UTF-8" standalone="yes"?>
<Relationships xmlns="http://schemas.openxmlformats.org/package/2006/relationships"><Relationship Id="rId8" Type="http://schemas.openxmlformats.org/officeDocument/2006/relationships/image" Target="../media/image23.png" /><Relationship Id="rId3" Type="http://schemas.openxmlformats.org/officeDocument/2006/relationships/image" Target="../media/image18.png" /><Relationship Id="rId7" Type="http://schemas.openxmlformats.org/officeDocument/2006/relationships/image" Target="../media/image22.png" /><Relationship Id="rId2" Type="http://schemas.openxmlformats.org/officeDocument/2006/relationships/image" Target="../media/image17.png" /><Relationship Id="rId1" Type="http://schemas.openxmlformats.org/officeDocument/2006/relationships/slideLayout" Target="../slideLayouts/slideLayout2.xml" /><Relationship Id="rId6" Type="http://schemas.openxmlformats.org/officeDocument/2006/relationships/image" Target="../media/image21.png" /><Relationship Id="rId5" Type="http://schemas.openxmlformats.org/officeDocument/2006/relationships/image" Target="../media/image20.png" /><Relationship Id="rId4" Type="http://schemas.openxmlformats.org/officeDocument/2006/relationships/image" Target="../media/image19.png" /></Relationships>
</file>

<file path=ppt/slides/_rels/slide88.xml.rels><?xml version="1.0" encoding="UTF-8" standalone="yes"?>
<Relationships xmlns="http://schemas.openxmlformats.org/package/2006/relationships"><Relationship Id="rId3" Type="http://schemas.openxmlformats.org/officeDocument/2006/relationships/image" Target="../media/image25.png" /><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2" Type="http://schemas.openxmlformats.org/officeDocument/2006/relationships/image" Target="../media/image32.png" /><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2" Type="http://schemas.openxmlformats.org/officeDocument/2006/relationships/image" Target="../media/image35.png" /><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2" Type="http://schemas.openxmlformats.org/officeDocument/2006/relationships/image" Target="../media/image36.png" /><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2" Type="http://schemas.openxmlformats.org/officeDocument/2006/relationships/image" Target="../media/image37.png" /><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3" Type="http://schemas.openxmlformats.org/officeDocument/2006/relationships/image" Target="../media/image39.png" /><Relationship Id="rId2" Type="http://schemas.openxmlformats.org/officeDocument/2006/relationships/image" Target="../media/image38.png" /><Relationship Id="rId1" Type="http://schemas.openxmlformats.org/officeDocument/2006/relationships/slideLayout" Target="../slideLayouts/slideLayout2.xml" /><Relationship Id="rId4" Type="http://schemas.openxmlformats.org/officeDocument/2006/relationships/image" Target="../media/image40.png" /></Relationships>
</file>

<file path=ppt/slides/_rels/slide102.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png" /><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3" Type="http://schemas.openxmlformats.org/officeDocument/2006/relationships/image" Target="../media/image44.png" /><Relationship Id="rId2" Type="http://schemas.openxmlformats.org/officeDocument/2006/relationships/image" Target="../media/image43.png" /><Relationship Id="rId1" Type="http://schemas.openxmlformats.org/officeDocument/2006/relationships/slideLayout" Target="../slideLayouts/slideLayout2.xml" /><Relationship Id="rId5" Type="http://schemas.openxmlformats.org/officeDocument/2006/relationships/image" Target="../media/image46.png" /><Relationship Id="rId4" Type="http://schemas.openxmlformats.org/officeDocument/2006/relationships/image" Target="../media/image45.png" /></Relationships>
</file>

<file path=ppt/slides/_rels/slide104.xml.rels><?xml version="1.0" encoding="UTF-8" standalone="yes"?>
<Relationships xmlns="http://schemas.openxmlformats.org/package/2006/relationships"><Relationship Id="rId3" Type="http://schemas.openxmlformats.org/officeDocument/2006/relationships/image" Target="../media/image48.png" /><Relationship Id="rId2" Type="http://schemas.openxmlformats.org/officeDocument/2006/relationships/image" Target="../media/image47.png" /><Relationship Id="rId1" Type="http://schemas.openxmlformats.org/officeDocument/2006/relationships/slideLayout" Target="../slideLayouts/slideLayout2.xml" /><Relationship Id="rId5" Type="http://schemas.openxmlformats.org/officeDocument/2006/relationships/image" Target="../media/image50.png" /><Relationship Id="rId4" Type="http://schemas.openxmlformats.org/officeDocument/2006/relationships/image" Target="../media/image49.png" /></Relationships>
</file>

<file path=ppt/slides/_rels/slide105.xml.rels><?xml version="1.0" encoding="UTF-8" standalone="yes"?>
<Relationships xmlns="http://schemas.openxmlformats.org/package/2006/relationships"><Relationship Id="rId3" Type="http://schemas.openxmlformats.org/officeDocument/2006/relationships/image" Target="../media/image52.png" /><Relationship Id="rId2" Type="http://schemas.openxmlformats.org/officeDocument/2006/relationships/image" Target="../media/image51.png" /><Relationship Id="rId1" Type="http://schemas.openxmlformats.org/officeDocument/2006/relationships/slideLayout" Target="../slideLayouts/slideLayout2.xml" /><Relationship Id="rId4" Type="http://schemas.openxmlformats.org/officeDocument/2006/relationships/image" Target="../media/image53.png" /></Relationships>
</file>

<file path=ppt/slides/_rels/slide106.xml.rels><?xml version="1.0" encoding="UTF-8" standalone="yes"?>
<Relationships xmlns="http://schemas.openxmlformats.org/package/2006/relationships"><Relationship Id="rId3" Type="http://schemas.openxmlformats.org/officeDocument/2006/relationships/image" Target="../media/image54.png" /><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8" Type="http://schemas.openxmlformats.org/officeDocument/2006/relationships/image" Target="../media/image61.png" /><Relationship Id="rId3" Type="http://schemas.openxmlformats.org/officeDocument/2006/relationships/image" Target="../media/image56.jpeg" /><Relationship Id="rId7" Type="http://schemas.openxmlformats.org/officeDocument/2006/relationships/image" Target="../media/image60.jpeg" /><Relationship Id="rId2" Type="http://schemas.openxmlformats.org/officeDocument/2006/relationships/image" Target="../media/image55.jpeg" /><Relationship Id="rId1" Type="http://schemas.openxmlformats.org/officeDocument/2006/relationships/slideLayout" Target="../slideLayouts/slideLayout7.xml" /><Relationship Id="rId6" Type="http://schemas.openxmlformats.org/officeDocument/2006/relationships/image" Target="../media/image59.jpeg" /><Relationship Id="rId5" Type="http://schemas.openxmlformats.org/officeDocument/2006/relationships/image" Target="../media/image58.jpeg" /><Relationship Id="rId10" Type="http://schemas.openxmlformats.org/officeDocument/2006/relationships/image" Target="../media/image63.png" /><Relationship Id="rId4" Type="http://schemas.openxmlformats.org/officeDocument/2006/relationships/image" Target="../media/image57.emf" /><Relationship Id="rId9" Type="http://schemas.openxmlformats.org/officeDocument/2006/relationships/image" Target="../media/image62.png" /></Relationships>
</file>

<file path=ppt/slides/_rels/slide109.xml.rels><?xml version="1.0" encoding="UTF-8" standalone="yes"?>
<Relationships xmlns="http://schemas.openxmlformats.org/package/2006/relationships"><Relationship Id="rId2" Type="http://schemas.openxmlformats.org/officeDocument/2006/relationships/image" Target="../media/image64.png" /><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7.xml" /></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3.xml.rels><?xml version="1.0" encoding="UTF-8" standalone="yes"?>
<Relationships xmlns="http://schemas.openxmlformats.org/package/2006/relationships"><Relationship Id="rId2" Type="http://schemas.openxmlformats.org/officeDocument/2006/relationships/image" Target="../media/image65.jpeg" /><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9112-76C2-4A77-9503-391169D94EBD}"/>
              </a:ext>
            </a:extLst>
          </p:cNvPr>
          <p:cNvSpPr>
            <a:spLocks noGrp="1"/>
          </p:cNvSpPr>
          <p:nvPr>
            <p:ph type="ctrTitle"/>
          </p:nvPr>
        </p:nvSpPr>
        <p:spPr>
          <a:xfrm>
            <a:off x="504825" y="1730479"/>
            <a:ext cx="10896600" cy="2271250"/>
          </a:xfrm>
        </p:spPr>
        <p:txBody>
          <a:bodyPr>
            <a:normAutofit fontScale="90000"/>
          </a:bodyPr>
          <a:lstStyle/>
          <a:p>
            <a:r>
              <a:rPr lang="en-IN" sz="4800" b="1" dirty="0">
                <a:solidFill>
                  <a:srgbClr val="FF0000"/>
                </a:solidFill>
                <a:latin typeface="Times New Roman" panose="02020603050405020304" pitchFamily="18" charset="0"/>
                <a:cs typeface="Times New Roman" panose="02020603050405020304" pitchFamily="18" charset="0"/>
              </a:rPr>
              <a:t>Welcome </a:t>
            </a:r>
            <a:br>
              <a:rPr lang="en-IN" sz="4800" b="1" dirty="0">
                <a:solidFill>
                  <a:srgbClr val="FF0000"/>
                </a:solidFill>
                <a:latin typeface="Times New Roman" panose="02020603050405020304" pitchFamily="18" charset="0"/>
                <a:cs typeface="Times New Roman" panose="02020603050405020304" pitchFamily="18" charset="0"/>
              </a:rPr>
            </a:br>
            <a:br>
              <a:rPr lang="en-IN" sz="4800" b="1" dirty="0">
                <a:solidFill>
                  <a:srgbClr val="FF0000"/>
                </a:solidFill>
                <a:latin typeface="Times New Roman" panose="02020603050405020304" pitchFamily="18" charset="0"/>
                <a:cs typeface="Times New Roman" panose="02020603050405020304" pitchFamily="18" charset="0"/>
              </a:rPr>
            </a:br>
            <a:r>
              <a:rPr lang="en-IN" sz="4800" b="1" dirty="0">
                <a:solidFill>
                  <a:srgbClr val="FF0000"/>
                </a:solidFill>
                <a:latin typeface="Times New Roman" panose="02020603050405020304" pitchFamily="18" charset="0"/>
                <a:cs typeface="Times New Roman" panose="02020603050405020304" pitchFamily="18" charset="0"/>
              </a:rPr>
              <a:t>Legal Framework of Good Governance in</a:t>
            </a:r>
            <a:br>
              <a:rPr lang="en-IN" sz="4800" b="1" dirty="0">
                <a:solidFill>
                  <a:srgbClr val="FF0000"/>
                </a:solidFill>
                <a:latin typeface="Times New Roman" panose="02020603050405020304" pitchFamily="18" charset="0"/>
                <a:cs typeface="Times New Roman" panose="02020603050405020304" pitchFamily="18" charset="0"/>
              </a:rPr>
            </a:br>
            <a:r>
              <a:rPr lang="en-IN" sz="4800" b="1" dirty="0">
                <a:solidFill>
                  <a:srgbClr val="FF0000"/>
                </a:solidFill>
                <a:latin typeface="Times New Roman" panose="02020603050405020304" pitchFamily="18" charset="0"/>
                <a:cs typeface="Times New Roman" panose="02020603050405020304" pitchFamily="18" charset="0"/>
              </a:rPr>
              <a:t>Cooperative Sector, Maharashtra </a:t>
            </a:r>
            <a:br>
              <a:rPr lang="en-IN" sz="4800" b="1" dirty="0">
                <a:solidFill>
                  <a:srgbClr val="FF0000"/>
                </a:solidFill>
                <a:latin typeface="Times New Roman" panose="02020603050405020304" pitchFamily="18" charset="0"/>
                <a:cs typeface="Times New Roman" panose="02020603050405020304" pitchFamily="18" charset="0"/>
              </a:rPr>
            </a:br>
            <a:br>
              <a:rPr lang="en-US" sz="4400" b="1" dirty="0">
                <a:solidFill>
                  <a:srgbClr val="FF0000"/>
                </a:solidFill>
              </a:rPr>
            </a:br>
            <a:r>
              <a:rPr lang="mr-IN" sz="4400" b="1" dirty="0">
                <a:solidFill>
                  <a:srgbClr val="FF0000"/>
                </a:solidFill>
              </a:rPr>
              <a:t> </a:t>
            </a:r>
            <a:endParaRPr lang="en-IN" sz="1800" b="1" dirty="0">
              <a:solidFill>
                <a:srgbClr val="FF0000"/>
              </a:solidFill>
            </a:endParaRPr>
          </a:p>
        </p:txBody>
      </p:sp>
      <p:sp>
        <p:nvSpPr>
          <p:cNvPr id="3" name="Subtitle 2">
            <a:extLst>
              <a:ext uri="{FF2B5EF4-FFF2-40B4-BE49-F238E27FC236}">
                <a16:creationId xmlns:a16="http://schemas.microsoft.com/office/drawing/2014/main" id="{2F66C378-0CD0-472B-89A1-34CA7E0F154F}"/>
              </a:ext>
            </a:extLst>
          </p:cNvPr>
          <p:cNvSpPr>
            <a:spLocks noGrp="1"/>
          </p:cNvSpPr>
          <p:nvPr>
            <p:ph type="subTitle" idx="1"/>
          </p:nvPr>
        </p:nvSpPr>
        <p:spPr>
          <a:xfrm>
            <a:off x="1524000" y="4348480"/>
            <a:ext cx="9144000" cy="1576068"/>
          </a:xfrm>
        </p:spPr>
        <p:txBody>
          <a:bodyPr>
            <a:normAutofit/>
          </a:bodyPr>
          <a:lstStyle/>
          <a:p>
            <a:r>
              <a:rPr lang="en-IN" sz="3200" b="1" dirty="0"/>
              <a:t>Pralhad Kachare</a:t>
            </a:r>
          </a:p>
          <a:p>
            <a:r>
              <a:rPr lang="en-IN" sz="3200" b="1" dirty="0"/>
              <a:t>Retired Additional Collector (Selection Grade)</a:t>
            </a:r>
            <a:endParaRPr lang="mr-IN" sz="3200" b="1" dirty="0"/>
          </a:p>
        </p:txBody>
      </p:sp>
    </p:spTree>
    <p:extLst>
      <p:ext uri="{BB962C8B-B14F-4D97-AF65-F5344CB8AC3E}">
        <p14:creationId xmlns:p14="http://schemas.microsoft.com/office/powerpoint/2010/main" val="1828810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90181-E41A-4248-BE1E-3B4620FC34BC}"/>
              </a:ext>
            </a:extLst>
          </p:cNvPr>
          <p:cNvSpPr>
            <a:spLocks noGrp="1"/>
          </p:cNvSpPr>
          <p:nvPr>
            <p:ph type="title"/>
          </p:nvPr>
        </p:nvSpPr>
        <p:spPr>
          <a:xfrm>
            <a:off x="101600" y="136525"/>
            <a:ext cx="11836400" cy="788035"/>
          </a:xfrm>
        </p:spPr>
        <p:txBody>
          <a:bodyPr>
            <a:noAutofit/>
          </a:bodyPr>
          <a:lstStyle/>
          <a:p>
            <a:pPr algn="ctr"/>
            <a:r>
              <a:rPr lang="en-IN" sz="4000" b="1" dirty="0">
                <a:solidFill>
                  <a:srgbClr val="FF0000"/>
                </a:solidFill>
                <a:latin typeface="Times New Roman" panose="02020603050405020304" pitchFamily="18" charset="0"/>
                <a:cs typeface="Times New Roman" panose="02020603050405020304" pitchFamily="18" charset="0"/>
              </a:rPr>
              <a:t>Legal Framework for Good Governance in Maharashtra</a:t>
            </a:r>
          </a:p>
        </p:txBody>
      </p:sp>
      <p:sp>
        <p:nvSpPr>
          <p:cNvPr id="3" name="Content Placeholder 2">
            <a:extLst>
              <a:ext uri="{FF2B5EF4-FFF2-40B4-BE49-F238E27FC236}">
                <a16:creationId xmlns:a16="http://schemas.microsoft.com/office/drawing/2014/main" id="{7D2C6C76-1231-46A0-812D-A87DFE8C4BCC}"/>
              </a:ext>
            </a:extLst>
          </p:cNvPr>
          <p:cNvSpPr>
            <a:spLocks noGrp="1"/>
          </p:cNvSpPr>
          <p:nvPr>
            <p:ph idx="1"/>
          </p:nvPr>
        </p:nvSpPr>
        <p:spPr>
          <a:xfrm>
            <a:off x="924560" y="1259840"/>
            <a:ext cx="10322560" cy="5201920"/>
          </a:xfrm>
        </p:spPr>
        <p:txBody>
          <a:bodyPr>
            <a:normAutofit fontScale="55000" lnSpcReduction="20000"/>
          </a:bodyPr>
          <a:lstStyle/>
          <a:p>
            <a:r>
              <a:rPr lang="en-US" sz="5100" b="1" dirty="0">
                <a:solidFill>
                  <a:srgbClr val="3333FF"/>
                </a:solidFill>
                <a:latin typeface="Times New Roman" panose="02020603050405020304" pitchFamily="18" charset="0"/>
                <a:cs typeface="Times New Roman" panose="02020603050405020304" pitchFamily="18" charset="0"/>
              </a:rPr>
              <a:t>Information Rights </a:t>
            </a:r>
          </a:p>
          <a:p>
            <a:pPr lvl="1"/>
            <a:r>
              <a:rPr lang="en-US" sz="4400" b="1" dirty="0">
                <a:latin typeface="Times New Roman" panose="02020603050405020304" pitchFamily="18" charset="0"/>
                <a:cs typeface="Times New Roman" panose="02020603050405020304" pitchFamily="18" charset="0"/>
              </a:rPr>
              <a:t>Right to Information Act 2005 </a:t>
            </a:r>
          </a:p>
          <a:p>
            <a:pPr lvl="1"/>
            <a:r>
              <a:rPr lang="en-US" sz="4400" b="1" dirty="0">
                <a:latin typeface="Times New Roman" panose="02020603050405020304" pitchFamily="18" charset="0"/>
                <a:cs typeface="Times New Roman" panose="02020603050405020304" pitchFamily="18" charset="0"/>
              </a:rPr>
              <a:t>Maharashtra Right to Information Rules 2005 (Amended in 2012)</a:t>
            </a:r>
          </a:p>
          <a:p>
            <a:r>
              <a:rPr lang="en-US" sz="5100" b="1" dirty="0">
                <a:solidFill>
                  <a:srgbClr val="3333FF"/>
                </a:solidFill>
                <a:latin typeface="Times New Roman" panose="02020603050405020304" pitchFamily="18" charset="0"/>
                <a:cs typeface="Times New Roman" panose="02020603050405020304" pitchFamily="18" charset="0"/>
              </a:rPr>
              <a:t>Delay Prevention  </a:t>
            </a:r>
          </a:p>
          <a:p>
            <a:pPr lvl="1"/>
            <a:r>
              <a:rPr lang="en-US" sz="4400" b="1" dirty="0">
                <a:latin typeface="Times New Roman" panose="02020603050405020304" pitchFamily="18" charset="0"/>
                <a:cs typeface="Times New Roman" panose="02020603050405020304" pitchFamily="18" charset="0"/>
              </a:rPr>
              <a:t>Maharashtra Prevention of Delay in Discharge of Duty Act 2005  </a:t>
            </a:r>
          </a:p>
          <a:p>
            <a:pPr lvl="1"/>
            <a:r>
              <a:rPr lang="en-US" sz="4400" b="1" dirty="0">
                <a:latin typeface="Times New Roman" panose="02020603050405020304" pitchFamily="18" charset="0"/>
                <a:cs typeface="Times New Roman" panose="02020603050405020304" pitchFamily="18" charset="0"/>
              </a:rPr>
              <a:t>Maharashtra Prevention of Delay in Discharge of Duty Rules 2013</a:t>
            </a:r>
          </a:p>
          <a:p>
            <a:r>
              <a:rPr lang="en-US" sz="5100" b="1" dirty="0">
                <a:solidFill>
                  <a:srgbClr val="3333FF"/>
                </a:solidFill>
                <a:latin typeface="Times New Roman" panose="02020603050405020304" pitchFamily="18" charset="0"/>
                <a:cs typeface="Times New Roman" panose="02020603050405020304" pitchFamily="18" charset="0"/>
              </a:rPr>
              <a:t>Record Management </a:t>
            </a:r>
          </a:p>
          <a:p>
            <a:pPr lvl="1"/>
            <a:r>
              <a:rPr lang="en-US" sz="4400" b="1" dirty="0">
                <a:latin typeface="Times New Roman" panose="02020603050405020304" pitchFamily="18" charset="0"/>
                <a:cs typeface="Times New Roman" panose="02020603050405020304" pitchFamily="18" charset="0"/>
              </a:rPr>
              <a:t>The Maharashtra Public Records Act 2005  </a:t>
            </a:r>
          </a:p>
          <a:p>
            <a:pPr lvl="1"/>
            <a:r>
              <a:rPr lang="en-US" sz="4400" b="1" dirty="0">
                <a:latin typeface="Times New Roman" panose="02020603050405020304" pitchFamily="18" charset="0"/>
                <a:cs typeface="Times New Roman" panose="02020603050405020304" pitchFamily="18" charset="0"/>
              </a:rPr>
              <a:t>Maharashtra Public Records Rules 2007</a:t>
            </a:r>
          </a:p>
          <a:p>
            <a:pPr marL="457200" lvl="1" indent="0">
              <a:buNone/>
            </a:pPr>
            <a:endParaRPr lang="en-US" sz="4400" b="1" dirty="0">
              <a:solidFill>
                <a:srgbClr val="3333FF"/>
              </a:solidFill>
              <a:latin typeface="Times New Roman" panose="02020603050405020304" pitchFamily="18" charset="0"/>
              <a:cs typeface="Times New Roman" panose="02020603050405020304" pitchFamily="18" charset="0"/>
            </a:endParaRPr>
          </a:p>
          <a:p>
            <a:r>
              <a:rPr lang="en-US" sz="5100" b="1" dirty="0">
                <a:solidFill>
                  <a:srgbClr val="3333FF"/>
                </a:solidFill>
                <a:latin typeface="Times New Roman" panose="02020603050405020304" pitchFamily="18" charset="0"/>
                <a:cs typeface="Times New Roman" panose="02020603050405020304" pitchFamily="18" charset="0"/>
              </a:rPr>
              <a:t>Public Service Rights</a:t>
            </a:r>
          </a:p>
          <a:p>
            <a:pPr lvl="1"/>
            <a:r>
              <a:rPr lang="en-US" sz="4400" b="1" dirty="0">
                <a:latin typeface="Times New Roman" panose="02020603050405020304" pitchFamily="18" charset="0"/>
                <a:cs typeface="Times New Roman" panose="02020603050405020304" pitchFamily="18" charset="0"/>
              </a:rPr>
              <a:t>The Maharashtra Right to Service Act 2015</a:t>
            </a:r>
          </a:p>
          <a:p>
            <a:pPr lvl="1"/>
            <a:r>
              <a:rPr lang="en-US" sz="4400" b="1" dirty="0">
                <a:latin typeface="Times New Roman" panose="02020603050405020304" pitchFamily="18" charset="0"/>
                <a:cs typeface="Times New Roman" panose="02020603050405020304" pitchFamily="18" charset="0"/>
              </a:rPr>
              <a:t>The Maharashtra Right to Service Rules 2016</a:t>
            </a:r>
          </a:p>
          <a:p>
            <a:br>
              <a:rPr lang="en-US" b="1" dirty="0">
                <a:solidFill>
                  <a:srgbClr val="FF0000"/>
                </a:solidFill>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    </a:t>
            </a:r>
          </a:p>
        </p:txBody>
      </p:sp>
      <p:sp>
        <p:nvSpPr>
          <p:cNvPr id="4" name="Footer Placeholder 3">
            <a:extLst>
              <a:ext uri="{FF2B5EF4-FFF2-40B4-BE49-F238E27FC236}">
                <a16:creationId xmlns:a16="http://schemas.microsoft.com/office/drawing/2014/main" id="{A0C8B1D3-00DD-4700-9608-F37A5AB436E5}"/>
              </a:ext>
            </a:extLst>
          </p:cNvPr>
          <p:cNvSpPr>
            <a:spLocks noGrp="1"/>
          </p:cNvSpPr>
          <p:nvPr>
            <p:ph type="ftr" sz="quarter" idx="11"/>
          </p:nvPr>
        </p:nvSpPr>
        <p:spPr/>
        <p:txBody>
          <a:bodyPr/>
          <a:lstStyle/>
          <a:p>
            <a:r>
              <a:rPr lang="en-IN"/>
              <a:t>pkachare@gmail.com</a:t>
            </a:r>
          </a:p>
        </p:txBody>
      </p:sp>
    </p:spTree>
    <p:extLst>
      <p:ext uri="{BB962C8B-B14F-4D97-AF65-F5344CB8AC3E}">
        <p14:creationId xmlns:p14="http://schemas.microsoft.com/office/powerpoint/2010/main" val="559534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645D4-73FD-6CE3-2C67-A8CF7BB05AA3}"/>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439282CD-5338-1564-F976-EE03DA93EF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6" y="1144588"/>
            <a:ext cx="6722347" cy="436190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Right to Information (RTI) – User Experience Design &amp; Technology">
            <a:extLst>
              <a:ext uri="{FF2B5EF4-FFF2-40B4-BE49-F238E27FC236}">
                <a16:creationId xmlns:a16="http://schemas.microsoft.com/office/drawing/2014/main" id="{B00CA73D-D653-2449-3EDA-5FDD8F478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2292" y="1272408"/>
            <a:ext cx="4617822"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115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5F2E-8001-1D61-C873-9810B1E07EAC}"/>
              </a:ext>
            </a:extLst>
          </p:cNvPr>
          <p:cNvSpPr>
            <a:spLocks noGrp="1"/>
          </p:cNvSpPr>
          <p:nvPr>
            <p:ph type="title"/>
          </p:nvPr>
        </p:nvSpPr>
        <p:spPr>
          <a:xfrm>
            <a:off x="579664" y="302079"/>
            <a:ext cx="10703379" cy="693964"/>
          </a:xfrm>
          <a:solidFill>
            <a:srgbClr val="0000FF"/>
          </a:solidFill>
        </p:spPr>
        <p:txBody>
          <a:bodyPr>
            <a:normAutofit fontScale="90000"/>
          </a:bodyPr>
          <a:lstStyle/>
          <a:p>
            <a:pPr algn="ctr">
              <a:defRPr/>
            </a:pPr>
            <a:r>
              <a:rPr lang="en-US" b="1" dirty="0">
                <a:solidFill>
                  <a:schemeClr val="bg1"/>
                </a:solidFill>
                <a:latin typeface="Times New Roman" panose="02020603050405020304" pitchFamily="18" charset="0"/>
                <a:cs typeface="Times New Roman" panose="02020603050405020304" pitchFamily="18" charset="0"/>
              </a:rPr>
              <a:t>National Historical Perspective</a:t>
            </a:r>
          </a:p>
        </p:txBody>
      </p:sp>
      <p:sp>
        <p:nvSpPr>
          <p:cNvPr id="3" name="Content Placeholder 2">
            <a:extLst>
              <a:ext uri="{FF2B5EF4-FFF2-40B4-BE49-F238E27FC236}">
                <a16:creationId xmlns:a16="http://schemas.microsoft.com/office/drawing/2014/main" id="{D14A6EE6-E9C3-84EC-47B5-04B8CBA00FC7}"/>
              </a:ext>
            </a:extLst>
          </p:cNvPr>
          <p:cNvSpPr>
            <a:spLocks noGrp="1"/>
          </p:cNvSpPr>
          <p:nvPr>
            <p:ph idx="1"/>
          </p:nvPr>
        </p:nvSpPr>
        <p:spPr>
          <a:xfrm>
            <a:off x="579664" y="1110343"/>
            <a:ext cx="10774136" cy="4923064"/>
          </a:xfrm>
          <a:solidFill>
            <a:srgbClr val="0000FF"/>
          </a:solidFill>
        </p:spPr>
        <p:txBody>
          <a:bodyPr>
            <a:normAutofit/>
          </a:bodyPr>
          <a:lstStyle/>
          <a:p>
            <a:pPr>
              <a:defRPr/>
            </a:pPr>
            <a:r>
              <a:rPr lang="en-US" b="1" dirty="0">
                <a:solidFill>
                  <a:schemeClr val="bg1"/>
                </a:solidFill>
                <a:latin typeface="Times New Roman" panose="02020603050405020304" pitchFamily="18" charset="0"/>
                <a:cs typeface="Times New Roman" panose="02020603050405020304" pitchFamily="18" charset="0"/>
              </a:rPr>
              <a:t>Citizen’s Fundamental Right to access public information </a:t>
            </a:r>
          </a:p>
          <a:p>
            <a:pPr>
              <a:defRPr/>
            </a:pPr>
            <a:r>
              <a:rPr lang="en-US" b="1" dirty="0">
                <a:solidFill>
                  <a:schemeClr val="bg1"/>
                </a:solidFill>
                <a:latin typeface="Times New Roman" panose="02020603050405020304" pitchFamily="18" charset="0"/>
                <a:cs typeface="Times New Roman" panose="02020603050405020304" pitchFamily="18" charset="0"/>
              </a:rPr>
              <a:t>Article 19(1)(a) of Constitution</a:t>
            </a:r>
          </a:p>
          <a:p>
            <a:pPr>
              <a:defRPr/>
            </a:pPr>
            <a:r>
              <a:rPr lang="en-US" b="1" dirty="0">
                <a:solidFill>
                  <a:schemeClr val="bg1"/>
                </a:solidFill>
                <a:latin typeface="Times New Roman" panose="02020603050405020304" pitchFamily="18" charset="0"/>
                <a:cs typeface="Times New Roman" panose="02020603050405020304" pitchFamily="18" charset="0"/>
              </a:rPr>
              <a:t>Supreme Court Decisions</a:t>
            </a:r>
          </a:p>
          <a:p>
            <a:pPr>
              <a:defRPr/>
            </a:pPr>
            <a:r>
              <a:rPr lang="en-US" b="1" dirty="0">
                <a:solidFill>
                  <a:schemeClr val="bg1"/>
                </a:solidFill>
                <a:latin typeface="Times New Roman" panose="02020603050405020304" pitchFamily="18" charset="0"/>
                <a:cs typeface="Times New Roman" panose="02020603050405020304" pitchFamily="18" charset="0"/>
              </a:rPr>
              <a:t>Struggle by Media </a:t>
            </a:r>
          </a:p>
          <a:p>
            <a:pPr>
              <a:defRPr/>
            </a:pPr>
            <a:r>
              <a:rPr lang="en-US" b="1" dirty="0">
                <a:solidFill>
                  <a:schemeClr val="bg1"/>
                </a:solidFill>
                <a:latin typeface="Times New Roman" panose="02020603050405020304" pitchFamily="18" charset="0"/>
                <a:cs typeface="Times New Roman" panose="02020603050405020304" pitchFamily="18" charset="0"/>
              </a:rPr>
              <a:t>Struggle by Civil Society -- Rajasthan</a:t>
            </a:r>
          </a:p>
          <a:p>
            <a:pPr>
              <a:defRPr/>
            </a:pPr>
            <a:r>
              <a:rPr lang="en-US" b="1" dirty="0">
                <a:solidFill>
                  <a:schemeClr val="bg1"/>
                </a:solidFill>
                <a:latin typeface="Times New Roman" panose="02020603050405020304" pitchFamily="18" charset="0"/>
                <a:cs typeface="Times New Roman" panose="02020603050405020304" pitchFamily="18" charset="0"/>
              </a:rPr>
              <a:t>First Task Force…..1996</a:t>
            </a:r>
          </a:p>
          <a:p>
            <a:pPr>
              <a:defRPr/>
            </a:pPr>
            <a:r>
              <a:rPr lang="en-US" b="1" dirty="0">
                <a:solidFill>
                  <a:schemeClr val="bg1"/>
                </a:solidFill>
                <a:latin typeface="Times New Roman" panose="02020603050405020304" pitchFamily="18" charset="0"/>
                <a:cs typeface="Times New Roman" panose="02020603050405020304" pitchFamily="18" charset="0"/>
              </a:rPr>
              <a:t>FOI Act </a:t>
            </a:r>
          </a:p>
          <a:p>
            <a:pPr>
              <a:defRPr/>
            </a:pPr>
            <a:r>
              <a:rPr lang="en-US" b="1" dirty="0">
                <a:solidFill>
                  <a:schemeClr val="bg1"/>
                </a:solidFill>
                <a:latin typeface="Times New Roman" panose="02020603050405020304" pitchFamily="18" charset="0"/>
                <a:cs typeface="Times New Roman" panose="02020603050405020304" pitchFamily="18" charset="0"/>
              </a:rPr>
              <a:t>State Acts</a:t>
            </a:r>
          </a:p>
          <a:p>
            <a:pPr>
              <a:defRPr/>
            </a:pPr>
            <a:r>
              <a:rPr lang="en-US" b="1" dirty="0">
                <a:solidFill>
                  <a:schemeClr val="bg1"/>
                </a:solidFill>
                <a:latin typeface="Times New Roman" panose="02020603050405020304" pitchFamily="18" charset="0"/>
                <a:cs typeface="Times New Roman" panose="02020603050405020304" pitchFamily="18" charset="0"/>
              </a:rPr>
              <a:t>RTI Act 2005</a:t>
            </a:r>
          </a:p>
        </p:txBody>
      </p:sp>
      <p:sp>
        <p:nvSpPr>
          <p:cNvPr id="5" name="Footer Placeholder 4">
            <a:extLst>
              <a:ext uri="{FF2B5EF4-FFF2-40B4-BE49-F238E27FC236}">
                <a16:creationId xmlns:a16="http://schemas.microsoft.com/office/drawing/2014/main" id="{FBD1DFD5-FF6D-02F0-2637-F4CB7B66A18B}"/>
              </a:ext>
            </a:extLst>
          </p:cNvPr>
          <p:cNvSpPr>
            <a:spLocks noGrp="1"/>
          </p:cNvSpPr>
          <p:nvPr>
            <p:ph type="ftr" sz="quarter" idx="11"/>
          </p:nvPr>
        </p:nvSpPr>
        <p:spPr/>
        <p:txBody>
          <a:bodyPr/>
          <a:lstStyle/>
          <a:p>
            <a:pPr>
              <a:defRPr/>
            </a:pPr>
            <a:r>
              <a:rPr lang="en-US"/>
              <a:t>pkachare@gmail.com</a:t>
            </a:r>
          </a:p>
        </p:txBody>
      </p:sp>
    </p:spTree>
    <p:extLst>
      <p:ext uri="{BB962C8B-B14F-4D97-AF65-F5344CB8AC3E}">
        <p14:creationId xmlns:p14="http://schemas.microsoft.com/office/powerpoint/2010/main" val="758813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5FD0DF8-AC79-2955-1169-C695A3761B25}"/>
              </a:ext>
            </a:extLst>
          </p:cNvPr>
          <p:cNvSpPr>
            <a:spLocks noGrp="1" noChangeArrowheads="1"/>
          </p:cNvSpPr>
          <p:nvPr>
            <p:ph type="title"/>
          </p:nvPr>
        </p:nvSpPr>
        <p:spPr>
          <a:xfrm>
            <a:off x="838200" y="365126"/>
            <a:ext cx="10515600" cy="916668"/>
          </a:xfrm>
          <a:solidFill>
            <a:srgbClr val="0000FF"/>
          </a:solidFill>
        </p:spPr>
        <p:txBody>
          <a:bodyPr/>
          <a:lstStyle/>
          <a:p>
            <a:pPr algn="ctr" eaLnBrk="1" hangingPunct="1">
              <a:defRPr/>
            </a:pPr>
            <a:r>
              <a:rPr lang="en-US" b="1" dirty="0">
                <a:solidFill>
                  <a:schemeClr val="bg1"/>
                </a:solidFill>
                <a:latin typeface="Verdana" pitchFamily="34" charset="0"/>
              </a:rPr>
              <a:t>The Beginning…</a:t>
            </a:r>
          </a:p>
        </p:txBody>
      </p:sp>
      <p:sp>
        <p:nvSpPr>
          <p:cNvPr id="7171" name="Rectangle 3">
            <a:extLst>
              <a:ext uri="{FF2B5EF4-FFF2-40B4-BE49-F238E27FC236}">
                <a16:creationId xmlns:a16="http://schemas.microsoft.com/office/drawing/2014/main" id="{E24ADD39-F2B9-33D2-0B7C-32ACF7111814}"/>
              </a:ext>
            </a:extLst>
          </p:cNvPr>
          <p:cNvSpPr>
            <a:spLocks noGrp="1" noChangeArrowheads="1"/>
          </p:cNvSpPr>
          <p:nvPr>
            <p:ph type="body" idx="1"/>
          </p:nvPr>
        </p:nvSpPr>
        <p:spPr>
          <a:xfrm>
            <a:off x="838200" y="1412421"/>
            <a:ext cx="10515600" cy="4988379"/>
          </a:xfrm>
          <a:solidFill>
            <a:srgbClr val="0000FF"/>
          </a:solidFill>
        </p:spPr>
        <p:txBody>
          <a:bodyPr/>
          <a:lstStyle/>
          <a:p>
            <a:pPr eaLnBrk="1" hangingPunct="1">
              <a:defRPr/>
            </a:pPr>
            <a:endParaRPr lang="en-US" b="1" i="1" dirty="0">
              <a:solidFill>
                <a:schemeClr val="bg1"/>
              </a:solidFill>
              <a:latin typeface="Verdana" pitchFamily="34" charset="0"/>
            </a:endParaRPr>
          </a:p>
          <a:p>
            <a:pPr eaLnBrk="1" hangingPunct="1">
              <a:defRPr/>
            </a:pPr>
            <a:r>
              <a:rPr lang="en-US" b="1" i="1" dirty="0">
                <a:solidFill>
                  <a:schemeClr val="bg1"/>
                </a:solidFill>
                <a:latin typeface="Verdana" pitchFamily="34" charset="0"/>
              </a:rPr>
              <a:t>WE, THE PEOPLE OF INDIA, having</a:t>
            </a:r>
          </a:p>
          <a:p>
            <a:pPr eaLnBrk="1" hangingPunct="1">
              <a:buFontTx/>
              <a:buNone/>
              <a:defRPr/>
            </a:pPr>
            <a:r>
              <a:rPr lang="en-US" b="1" i="1" dirty="0">
                <a:solidFill>
                  <a:schemeClr val="bg1"/>
                </a:solidFill>
                <a:latin typeface="Verdana" pitchFamily="34" charset="0"/>
              </a:rPr>
              <a:t>   solemnly resolved…</a:t>
            </a:r>
          </a:p>
          <a:p>
            <a:pPr eaLnBrk="1" hangingPunct="1">
              <a:buFontTx/>
              <a:buNone/>
              <a:defRPr/>
            </a:pPr>
            <a:r>
              <a:rPr lang="en-US" b="1" i="1" dirty="0">
                <a:solidFill>
                  <a:schemeClr val="bg1"/>
                </a:solidFill>
                <a:latin typeface="Verdana" pitchFamily="34" charset="0"/>
              </a:rPr>
              <a:t>…to secure to all its citizens LIBERTY of thought, expression…</a:t>
            </a:r>
          </a:p>
          <a:p>
            <a:pPr eaLnBrk="1" hangingPunct="1">
              <a:buFontTx/>
              <a:buNone/>
              <a:defRPr/>
            </a:pPr>
            <a:r>
              <a:rPr lang="en-US" b="1" dirty="0">
                <a:solidFill>
                  <a:schemeClr val="bg1"/>
                </a:solidFill>
                <a:latin typeface="Verdana" pitchFamily="34" charset="0"/>
              </a:rPr>
              <a:t>…adopt, enact and give to ourselves this Constitution</a:t>
            </a:r>
          </a:p>
          <a:p>
            <a:pPr eaLnBrk="1" hangingPunct="1">
              <a:buFontTx/>
              <a:buNone/>
              <a:defRPr/>
            </a:pPr>
            <a:r>
              <a:rPr lang="en-US" b="1" dirty="0">
                <a:solidFill>
                  <a:schemeClr val="bg1"/>
                </a:solidFill>
                <a:latin typeface="Verdana" pitchFamily="34" charset="0"/>
              </a:rPr>
              <a:t>			     </a:t>
            </a:r>
            <a:r>
              <a:rPr lang="en-US" sz="2000" b="1" dirty="0">
                <a:solidFill>
                  <a:schemeClr val="bg1"/>
                </a:solidFill>
                <a:latin typeface="Verdana" pitchFamily="34" charset="0"/>
              </a:rPr>
              <a:t>– Preamble to the Constitution of India</a:t>
            </a:r>
          </a:p>
          <a:p>
            <a:pPr algn="r" eaLnBrk="1" hangingPunct="1">
              <a:buFontTx/>
              <a:buNone/>
              <a:defRPr/>
            </a:pPr>
            <a:endParaRPr lang="en-US" b="1" dirty="0">
              <a:solidFill>
                <a:srgbClr val="FF9B00"/>
              </a:solidFill>
              <a:latin typeface="Verdana" pitchFamily="34" charset="0"/>
            </a:endParaRPr>
          </a:p>
        </p:txBody>
      </p:sp>
      <p:sp>
        <p:nvSpPr>
          <p:cNvPr id="5" name="Footer Placeholder 4">
            <a:extLst>
              <a:ext uri="{FF2B5EF4-FFF2-40B4-BE49-F238E27FC236}">
                <a16:creationId xmlns:a16="http://schemas.microsoft.com/office/drawing/2014/main" id="{025EF25D-1EB9-7AD8-033E-D2384D7DB156}"/>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val 4">
            <a:extLst>
              <a:ext uri="{FF2B5EF4-FFF2-40B4-BE49-F238E27FC236}">
                <a16:creationId xmlns:a16="http://schemas.microsoft.com/office/drawing/2014/main" id="{9D5048BC-6E0E-6F04-029B-3AD80ACDE9BF}"/>
              </a:ext>
            </a:extLst>
          </p:cNvPr>
          <p:cNvSpPr>
            <a:spLocks noChangeArrowheads="1"/>
          </p:cNvSpPr>
          <p:nvPr/>
        </p:nvSpPr>
        <p:spPr bwMode="auto">
          <a:xfrm>
            <a:off x="4419600" y="2895600"/>
            <a:ext cx="2971800" cy="1447800"/>
          </a:xfrm>
          <a:prstGeom prst="ellipse">
            <a:avLst/>
          </a:prstGeom>
          <a:solidFill>
            <a:srgbClr val="FF0000"/>
          </a:solidFill>
          <a:ln w="9525">
            <a:solidFill>
              <a:schemeClr val="tx1"/>
            </a:solidFill>
            <a:round/>
            <a:headEnd/>
            <a:tailEnd/>
          </a:ln>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4000" b="1" dirty="0">
                <a:solidFill>
                  <a:schemeClr val="bg1"/>
                </a:solidFill>
              </a:rPr>
              <a:t>Objectives</a:t>
            </a:r>
          </a:p>
        </p:txBody>
      </p:sp>
      <p:sp>
        <p:nvSpPr>
          <p:cNvPr id="44035" name="Oval 5">
            <a:extLst>
              <a:ext uri="{FF2B5EF4-FFF2-40B4-BE49-F238E27FC236}">
                <a16:creationId xmlns:a16="http://schemas.microsoft.com/office/drawing/2014/main" id="{292BFFFB-4589-485B-27FE-377675941B14}"/>
              </a:ext>
            </a:extLst>
          </p:cNvPr>
          <p:cNvSpPr>
            <a:spLocks noChangeArrowheads="1"/>
          </p:cNvSpPr>
          <p:nvPr/>
        </p:nvSpPr>
        <p:spPr bwMode="auto">
          <a:xfrm>
            <a:off x="2133600" y="1828800"/>
            <a:ext cx="2286000" cy="1447800"/>
          </a:xfrm>
          <a:prstGeom prst="ellipse">
            <a:avLst/>
          </a:prstGeom>
          <a:solidFill>
            <a:srgbClr val="FF0000"/>
          </a:solidFill>
          <a:ln w="9525">
            <a:solidFill>
              <a:schemeClr val="tx1"/>
            </a:solidFill>
            <a:round/>
            <a:headEnd/>
            <a:tailEnd/>
          </a:ln>
        </p:spPr>
        <p:txBody>
          <a:bodyPr wrap="none" anchor="ctr"/>
          <a:lstStyle>
            <a:lvl1pPr marL="342900" indent="-34290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800" b="1" dirty="0">
                <a:solidFill>
                  <a:schemeClr val="bg1"/>
                </a:solidFill>
              </a:rPr>
              <a:t>Practical </a:t>
            </a:r>
          </a:p>
          <a:p>
            <a:pPr algn="ctr" eaLnBrk="1" hangingPunct="1">
              <a:spcBef>
                <a:spcPct val="0"/>
              </a:spcBef>
              <a:buClrTx/>
              <a:buFontTx/>
              <a:buNone/>
            </a:pPr>
            <a:r>
              <a:rPr lang="en-US" altLang="en-US" sz="2800" b="1" dirty="0">
                <a:solidFill>
                  <a:schemeClr val="bg1"/>
                </a:solidFill>
              </a:rPr>
              <a:t>Mechanism</a:t>
            </a:r>
          </a:p>
        </p:txBody>
      </p:sp>
      <p:sp>
        <p:nvSpPr>
          <p:cNvPr id="44036" name="Oval 6">
            <a:extLst>
              <a:ext uri="{FF2B5EF4-FFF2-40B4-BE49-F238E27FC236}">
                <a16:creationId xmlns:a16="http://schemas.microsoft.com/office/drawing/2014/main" id="{201255AB-295A-9F0A-081A-FF4DE03AA28D}"/>
              </a:ext>
            </a:extLst>
          </p:cNvPr>
          <p:cNvSpPr>
            <a:spLocks noChangeArrowheads="1"/>
          </p:cNvSpPr>
          <p:nvPr/>
        </p:nvSpPr>
        <p:spPr bwMode="auto">
          <a:xfrm>
            <a:off x="4419600" y="533400"/>
            <a:ext cx="3124200" cy="1600200"/>
          </a:xfrm>
          <a:prstGeom prst="ellipse">
            <a:avLst/>
          </a:prstGeom>
          <a:solidFill>
            <a:srgbClr val="0000FF"/>
          </a:solidFill>
          <a:ln w="9525">
            <a:solidFill>
              <a:schemeClr val="tx1"/>
            </a:solidFill>
            <a:round/>
            <a:headEnd/>
            <a:tailEnd/>
          </a:ln>
        </p:spPr>
        <p:txBody>
          <a:bodyPr wrap="none" anchor="ctr"/>
          <a:lstStyle>
            <a:lvl1pPr marL="342900" indent="-34290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b="1" dirty="0">
                <a:solidFill>
                  <a:schemeClr val="bg1"/>
                </a:solidFill>
              </a:rPr>
              <a:t>Informed </a:t>
            </a:r>
          </a:p>
          <a:p>
            <a:pPr algn="ctr" eaLnBrk="1" hangingPunct="1">
              <a:spcBef>
                <a:spcPct val="0"/>
              </a:spcBef>
              <a:buClrTx/>
              <a:buFontTx/>
              <a:buNone/>
            </a:pPr>
            <a:r>
              <a:rPr lang="en-US" altLang="en-US" b="1" dirty="0">
                <a:solidFill>
                  <a:schemeClr val="bg1"/>
                </a:solidFill>
              </a:rPr>
              <a:t>Citizenry </a:t>
            </a:r>
          </a:p>
        </p:txBody>
      </p:sp>
      <p:sp>
        <p:nvSpPr>
          <p:cNvPr id="44037" name="Oval 7">
            <a:extLst>
              <a:ext uri="{FF2B5EF4-FFF2-40B4-BE49-F238E27FC236}">
                <a16:creationId xmlns:a16="http://schemas.microsoft.com/office/drawing/2014/main" id="{7CF04256-82DD-6A71-9297-3364572FDB63}"/>
              </a:ext>
            </a:extLst>
          </p:cNvPr>
          <p:cNvSpPr>
            <a:spLocks noChangeArrowheads="1"/>
          </p:cNvSpPr>
          <p:nvPr/>
        </p:nvSpPr>
        <p:spPr bwMode="auto">
          <a:xfrm>
            <a:off x="7391400" y="1981200"/>
            <a:ext cx="2895600" cy="1676400"/>
          </a:xfrm>
          <a:prstGeom prst="ellipse">
            <a:avLst/>
          </a:prstGeom>
          <a:solidFill>
            <a:srgbClr val="FF0000"/>
          </a:solidFill>
          <a:ln w="9525">
            <a:solidFill>
              <a:schemeClr val="tx1"/>
            </a:solidFill>
            <a:round/>
            <a:headEnd/>
            <a:tailEnd/>
          </a:ln>
        </p:spPr>
        <p:txBody>
          <a:bodyPr wrap="none" anchor="ctr"/>
          <a:lstStyle>
            <a:lvl1pPr marL="342900" indent="-34290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b="1" dirty="0">
                <a:solidFill>
                  <a:schemeClr val="bg1"/>
                </a:solidFill>
              </a:rPr>
              <a:t>Transparency</a:t>
            </a:r>
          </a:p>
        </p:txBody>
      </p:sp>
      <p:sp>
        <p:nvSpPr>
          <p:cNvPr id="44038" name="Oval 8">
            <a:extLst>
              <a:ext uri="{FF2B5EF4-FFF2-40B4-BE49-F238E27FC236}">
                <a16:creationId xmlns:a16="http://schemas.microsoft.com/office/drawing/2014/main" id="{2336B9F4-7B50-9A9E-3A21-09B04BFFE93D}"/>
              </a:ext>
            </a:extLst>
          </p:cNvPr>
          <p:cNvSpPr>
            <a:spLocks noChangeArrowheads="1"/>
          </p:cNvSpPr>
          <p:nvPr/>
        </p:nvSpPr>
        <p:spPr bwMode="auto">
          <a:xfrm>
            <a:off x="2057400" y="4343400"/>
            <a:ext cx="3048000" cy="1447800"/>
          </a:xfrm>
          <a:prstGeom prst="ellipse">
            <a:avLst/>
          </a:prstGeom>
          <a:solidFill>
            <a:srgbClr val="0000FF"/>
          </a:solidFill>
          <a:ln w="9525">
            <a:solidFill>
              <a:schemeClr val="tx1"/>
            </a:solidFill>
            <a:round/>
            <a:headEnd/>
            <a:tailEnd/>
          </a:ln>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b="1" dirty="0">
                <a:solidFill>
                  <a:schemeClr val="bg1"/>
                </a:solidFill>
              </a:rPr>
              <a:t>To contain </a:t>
            </a:r>
          </a:p>
          <a:p>
            <a:pPr algn="ctr" eaLnBrk="1" hangingPunct="1">
              <a:spcBef>
                <a:spcPct val="0"/>
              </a:spcBef>
              <a:buClrTx/>
              <a:buFontTx/>
              <a:buNone/>
            </a:pPr>
            <a:r>
              <a:rPr lang="en-US" altLang="en-US" b="1" dirty="0">
                <a:solidFill>
                  <a:schemeClr val="bg1"/>
                </a:solidFill>
              </a:rPr>
              <a:t>corruption</a:t>
            </a:r>
            <a:r>
              <a:rPr lang="en-US" altLang="en-US" sz="4000" b="1" dirty="0">
                <a:solidFill>
                  <a:schemeClr val="bg1"/>
                </a:solidFill>
              </a:rPr>
              <a:t> </a:t>
            </a:r>
          </a:p>
        </p:txBody>
      </p:sp>
      <p:sp>
        <p:nvSpPr>
          <p:cNvPr id="44039" name="Oval 9">
            <a:extLst>
              <a:ext uri="{FF2B5EF4-FFF2-40B4-BE49-F238E27FC236}">
                <a16:creationId xmlns:a16="http://schemas.microsoft.com/office/drawing/2014/main" id="{CD069A34-A9CD-3E5A-FA51-6C5062E1A25E}"/>
              </a:ext>
            </a:extLst>
          </p:cNvPr>
          <p:cNvSpPr>
            <a:spLocks noChangeArrowheads="1"/>
          </p:cNvSpPr>
          <p:nvPr/>
        </p:nvSpPr>
        <p:spPr bwMode="auto">
          <a:xfrm>
            <a:off x="6324600" y="4495800"/>
            <a:ext cx="3276600" cy="1524000"/>
          </a:xfrm>
          <a:prstGeom prst="ellipse">
            <a:avLst/>
          </a:prstGeom>
          <a:solidFill>
            <a:srgbClr val="0000FF"/>
          </a:solidFill>
          <a:ln w="9525">
            <a:solidFill>
              <a:schemeClr val="tx1"/>
            </a:solidFill>
            <a:round/>
            <a:headEnd/>
            <a:tailEnd/>
          </a:ln>
        </p:spPr>
        <p:txBody>
          <a:bodyPr wrap="none" anchor="ctr"/>
          <a:lstStyle>
            <a:lvl1pPr marL="342900" indent="-34290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b="1" dirty="0">
                <a:solidFill>
                  <a:schemeClr val="bg1"/>
                </a:solidFill>
              </a:rPr>
              <a:t>Accountability</a:t>
            </a:r>
            <a:r>
              <a:rPr lang="en-US" altLang="en-US" b="1" dirty="0"/>
              <a:t> </a:t>
            </a:r>
          </a:p>
        </p:txBody>
      </p:sp>
      <p:sp>
        <p:nvSpPr>
          <p:cNvPr id="44040" name="Line 10">
            <a:extLst>
              <a:ext uri="{FF2B5EF4-FFF2-40B4-BE49-F238E27FC236}">
                <a16:creationId xmlns:a16="http://schemas.microsoft.com/office/drawing/2014/main" id="{034F88F7-619A-1E8C-6881-60DD4EAF478E}"/>
              </a:ext>
            </a:extLst>
          </p:cNvPr>
          <p:cNvSpPr>
            <a:spLocks noChangeShapeType="1"/>
          </p:cNvSpPr>
          <p:nvPr/>
        </p:nvSpPr>
        <p:spPr bwMode="auto">
          <a:xfrm flipV="1">
            <a:off x="5943600" y="2133600"/>
            <a:ext cx="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41" name="Line 11">
            <a:extLst>
              <a:ext uri="{FF2B5EF4-FFF2-40B4-BE49-F238E27FC236}">
                <a16:creationId xmlns:a16="http://schemas.microsoft.com/office/drawing/2014/main" id="{C70455BC-CF16-800D-325C-A3E74693D301}"/>
              </a:ext>
            </a:extLst>
          </p:cNvPr>
          <p:cNvSpPr>
            <a:spLocks noChangeShapeType="1"/>
          </p:cNvSpPr>
          <p:nvPr/>
        </p:nvSpPr>
        <p:spPr bwMode="auto">
          <a:xfrm flipV="1">
            <a:off x="6781800" y="2819400"/>
            <a:ext cx="6096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42" name="Line 12">
            <a:extLst>
              <a:ext uri="{FF2B5EF4-FFF2-40B4-BE49-F238E27FC236}">
                <a16:creationId xmlns:a16="http://schemas.microsoft.com/office/drawing/2014/main" id="{AA0E0380-282F-B2E7-D342-B24EA9617A0B}"/>
              </a:ext>
            </a:extLst>
          </p:cNvPr>
          <p:cNvSpPr>
            <a:spLocks noChangeShapeType="1"/>
          </p:cNvSpPr>
          <p:nvPr/>
        </p:nvSpPr>
        <p:spPr bwMode="auto">
          <a:xfrm>
            <a:off x="6934200" y="4114800"/>
            <a:ext cx="609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43" name="Line 13">
            <a:extLst>
              <a:ext uri="{FF2B5EF4-FFF2-40B4-BE49-F238E27FC236}">
                <a16:creationId xmlns:a16="http://schemas.microsoft.com/office/drawing/2014/main" id="{87F831D3-6316-1D83-B622-0A0C1D917441}"/>
              </a:ext>
            </a:extLst>
          </p:cNvPr>
          <p:cNvSpPr>
            <a:spLocks noChangeShapeType="1"/>
          </p:cNvSpPr>
          <p:nvPr/>
        </p:nvSpPr>
        <p:spPr bwMode="auto">
          <a:xfrm flipH="1">
            <a:off x="4343400" y="4114800"/>
            <a:ext cx="3810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44" name="Line 14">
            <a:extLst>
              <a:ext uri="{FF2B5EF4-FFF2-40B4-BE49-F238E27FC236}">
                <a16:creationId xmlns:a16="http://schemas.microsoft.com/office/drawing/2014/main" id="{D9876A81-0CBC-DE4C-86F9-0098F2DFA250}"/>
              </a:ext>
            </a:extLst>
          </p:cNvPr>
          <p:cNvSpPr>
            <a:spLocks noChangeShapeType="1"/>
          </p:cNvSpPr>
          <p:nvPr/>
        </p:nvSpPr>
        <p:spPr bwMode="auto">
          <a:xfrm flipH="1" flipV="1">
            <a:off x="4343400" y="2743200"/>
            <a:ext cx="4572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 name="Footer Placeholder 13">
            <a:extLst>
              <a:ext uri="{FF2B5EF4-FFF2-40B4-BE49-F238E27FC236}">
                <a16:creationId xmlns:a16="http://schemas.microsoft.com/office/drawing/2014/main" id="{453BAC46-E090-E00E-6B48-002A70B38321}"/>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id="{471ED27A-A090-065C-C83D-7A3916DF8FEF}"/>
              </a:ext>
            </a:extLst>
          </p:cNvPr>
          <p:cNvSpPr>
            <a:spLocks noGrp="1" noChangeArrowheads="1"/>
          </p:cNvSpPr>
          <p:nvPr>
            <p:ph type="body" idx="1"/>
          </p:nvPr>
        </p:nvSpPr>
        <p:spPr>
          <a:xfrm>
            <a:off x="636814" y="1232807"/>
            <a:ext cx="10801350" cy="4833257"/>
          </a:xfrm>
          <a:solidFill>
            <a:srgbClr val="0000FF"/>
          </a:solidFill>
        </p:spPr>
        <p:txBody>
          <a:bodyPr>
            <a:normAutofit fontScale="92500" lnSpcReduction="20000"/>
          </a:bodyPr>
          <a:lstStyle/>
          <a:p>
            <a:pPr algn="just">
              <a:lnSpc>
                <a:spcPct val="90000"/>
              </a:lnSpc>
              <a:buFontTx/>
              <a:buNone/>
              <a:defRPr/>
            </a:pPr>
            <a:endParaRPr lang="en-US" sz="3200" b="1" dirty="0">
              <a:solidFill>
                <a:schemeClr val="bg1"/>
              </a:solidFill>
              <a:cs typeface="Times New Roman" pitchFamily="18" charset="0"/>
            </a:endParaRPr>
          </a:p>
          <a:p>
            <a:pPr algn="just">
              <a:lnSpc>
                <a:spcPct val="90000"/>
              </a:lnSpc>
              <a:defRPr/>
            </a:pPr>
            <a:r>
              <a:rPr lang="en-US" sz="3200" b="1" dirty="0">
                <a:solidFill>
                  <a:schemeClr val="bg1"/>
                </a:solidFill>
                <a:cs typeface="Times New Roman" pitchFamily="18" charset="0"/>
              </a:rPr>
              <a:t>Disclosure a rule and Secrecy an exception</a:t>
            </a:r>
          </a:p>
          <a:p>
            <a:pPr algn="just">
              <a:lnSpc>
                <a:spcPct val="90000"/>
              </a:lnSpc>
              <a:buFontTx/>
              <a:buNone/>
              <a:defRPr/>
            </a:pPr>
            <a:endParaRPr lang="en-US" sz="3200" b="1" dirty="0">
              <a:solidFill>
                <a:schemeClr val="bg1"/>
              </a:solidFill>
              <a:latin typeface="Times New Roman" panose="02020603050405020304" pitchFamily="18" charset="0"/>
              <a:cs typeface="Times New Roman" panose="02020603050405020304" pitchFamily="18" charset="0"/>
            </a:endParaRPr>
          </a:p>
          <a:p>
            <a:pPr algn="just">
              <a:lnSpc>
                <a:spcPct val="90000"/>
              </a:lnSpc>
              <a:defRPr/>
            </a:pPr>
            <a:r>
              <a:rPr lang="en-US" sz="3200" b="1" dirty="0">
                <a:solidFill>
                  <a:schemeClr val="bg1"/>
                </a:solidFill>
                <a:cs typeface="Times New Roman" pitchFamily="18" charset="0"/>
              </a:rPr>
              <a:t>Transparency means public interest</a:t>
            </a:r>
          </a:p>
          <a:p>
            <a:pPr algn="just">
              <a:lnSpc>
                <a:spcPct val="90000"/>
              </a:lnSpc>
              <a:buFontTx/>
              <a:buNone/>
              <a:defRPr/>
            </a:pPr>
            <a:endParaRPr lang="en-US" sz="3200" b="1" dirty="0">
              <a:solidFill>
                <a:schemeClr val="bg1"/>
              </a:solidFill>
              <a:cs typeface="Times New Roman" pitchFamily="18" charset="0"/>
            </a:endParaRPr>
          </a:p>
          <a:p>
            <a:pPr algn="just">
              <a:lnSpc>
                <a:spcPct val="90000"/>
              </a:lnSpc>
              <a:defRPr/>
            </a:pPr>
            <a:r>
              <a:rPr lang="en-US" sz="3200" b="1" dirty="0">
                <a:solidFill>
                  <a:schemeClr val="bg1"/>
                </a:solidFill>
                <a:cs typeface="Times New Roman" pitchFamily="18" charset="0"/>
              </a:rPr>
              <a:t>Public Interest overrides</a:t>
            </a:r>
          </a:p>
          <a:p>
            <a:pPr algn="just">
              <a:lnSpc>
                <a:spcPct val="90000"/>
              </a:lnSpc>
              <a:buFontTx/>
              <a:buNone/>
              <a:defRPr/>
            </a:pPr>
            <a:endParaRPr lang="en-US" sz="3200" b="1" dirty="0">
              <a:solidFill>
                <a:schemeClr val="bg1"/>
              </a:solidFill>
              <a:cs typeface="Times New Roman" pitchFamily="18" charset="0"/>
            </a:endParaRPr>
          </a:p>
          <a:p>
            <a:pPr algn="just">
              <a:lnSpc>
                <a:spcPct val="90000"/>
              </a:lnSpc>
              <a:defRPr/>
            </a:pPr>
            <a:r>
              <a:rPr lang="en-US" sz="3200" b="1" dirty="0">
                <a:solidFill>
                  <a:schemeClr val="bg1"/>
                </a:solidFill>
              </a:rPr>
              <a:t>It is a part of Global Process.</a:t>
            </a:r>
          </a:p>
          <a:p>
            <a:pPr algn="just">
              <a:lnSpc>
                <a:spcPct val="90000"/>
              </a:lnSpc>
              <a:buFontTx/>
              <a:buNone/>
              <a:defRPr/>
            </a:pPr>
            <a:endParaRPr lang="en-US" sz="3200" b="1" dirty="0">
              <a:solidFill>
                <a:schemeClr val="bg1"/>
              </a:solidFill>
            </a:endParaRPr>
          </a:p>
          <a:p>
            <a:pPr algn="just">
              <a:lnSpc>
                <a:spcPct val="90000"/>
              </a:lnSpc>
              <a:defRPr/>
            </a:pPr>
            <a:r>
              <a:rPr lang="en-US" sz="3200" b="1" dirty="0">
                <a:solidFill>
                  <a:schemeClr val="bg1"/>
                </a:solidFill>
              </a:rPr>
              <a:t>Governance will improve</a:t>
            </a:r>
          </a:p>
        </p:txBody>
      </p:sp>
      <p:sp>
        <p:nvSpPr>
          <p:cNvPr id="13318" name="Rectangle 6">
            <a:extLst>
              <a:ext uri="{FF2B5EF4-FFF2-40B4-BE49-F238E27FC236}">
                <a16:creationId xmlns:a16="http://schemas.microsoft.com/office/drawing/2014/main" id="{1427FC85-8DE5-7FE6-BF79-A86B4117DE2F}"/>
              </a:ext>
            </a:extLst>
          </p:cNvPr>
          <p:cNvSpPr>
            <a:spLocks noGrp="1" noChangeArrowheads="1"/>
          </p:cNvSpPr>
          <p:nvPr>
            <p:ph type="title"/>
          </p:nvPr>
        </p:nvSpPr>
        <p:spPr>
          <a:xfrm>
            <a:off x="693963" y="333376"/>
            <a:ext cx="10482943" cy="657225"/>
          </a:xfrm>
          <a:solidFill>
            <a:srgbClr val="0000FF"/>
          </a:solidFill>
        </p:spPr>
        <p:txBody>
          <a:bodyPr>
            <a:normAutofit fontScale="90000"/>
          </a:bodyPr>
          <a:lstStyle/>
          <a:p>
            <a:pPr algn="ctr">
              <a:defRPr/>
            </a:pPr>
            <a:r>
              <a:rPr lang="en-US" b="1" dirty="0">
                <a:solidFill>
                  <a:schemeClr val="bg1"/>
                </a:solidFill>
                <a:latin typeface="Times New Roman" panose="02020603050405020304" pitchFamily="18" charset="0"/>
                <a:cs typeface="Times New Roman" panose="02020603050405020304" pitchFamily="18" charset="0"/>
              </a:rPr>
              <a:t>Basic Tenets</a:t>
            </a:r>
          </a:p>
        </p:txBody>
      </p:sp>
      <p:sp>
        <p:nvSpPr>
          <p:cNvPr id="5" name="Footer Placeholder 4">
            <a:extLst>
              <a:ext uri="{FF2B5EF4-FFF2-40B4-BE49-F238E27FC236}">
                <a16:creationId xmlns:a16="http://schemas.microsoft.com/office/drawing/2014/main" id="{9FAAE119-A4EA-0FD4-EDDC-BBD69EC4447E}"/>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EEC9F4B-4DC7-1C49-83B5-FFCA34A9F869}"/>
              </a:ext>
            </a:extLst>
          </p:cNvPr>
          <p:cNvSpPr>
            <a:spLocks noGrp="1" noChangeArrowheads="1"/>
          </p:cNvSpPr>
          <p:nvPr>
            <p:ph type="title"/>
          </p:nvPr>
        </p:nvSpPr>
        <p:spPr>
          <a:xfrm>
            <a:off x="1322614" y="752475"/>
            <a:ext cx="9527722" cy="704850"/>
          </a:xfrm>
          <a:solidFill>
            <a:srgbClr val="0000FF"/>
          </a:solidFill>
        </p:spPr>
        <p:txBody>
          <a:bodyPr>
            <a:normAutofit fontScale="90000"/>
          </a:bodyPr>
          <a:lstStyle/>
          <a:p>
            <a:pPr algn="ctr">
              <a:spcBef>
                <a:spcPct val="50000"/>
              </a:spcBef>
              <a:defRPr/>
            </a:pPr>
            <a:r>
              <a:rPr lang="en-US" sz="5400" b="1" dirty="0">
                <a:solidFill>
                  <a:schemeClr val="bg1"/>
                </a:solidFill>
                <a:latin typeface="Times New Roman" panose="02020603050405020304" pitchFamily="18" charset="0"/>
                <a:cs typeface="Times New Roman" panose="02020603050405020304" pitchFamily="18" charset="0"/>
              </a:rPr>
              <a:t>PARADIGM SHIFT</a:t>
            </a:r>
          </a:p>
        </p:txBody>
      </p:sp>
      <p:sp>
        <p:nvSpPr>
          <p:cNvPr id="46083" name="Rectangle 5">
            <a:extLst>
              <a:ext uri="{FF2B5EF4-FFF2-40B4-BE49-F238E27FC236}">
                <a16:creationId xmlns:a16="http://schemas.microsoft.com/office/drawing/2014/main" id="{CFACD919-14B4-A554-3191-03E4E65118B5}"/>
              </a:ext>
            </a:extLst>
          </p:cNvPr>
          <p:cNvSpPr>
            <a:spLocks noChangeArrowheads="1"/>
          </p:cNvSpPr>
          <p:nvPr/>
        </p:nvSpPr>
        <p:spPr bwMode="auto">
          <a:xfrm>
            <a:off x="1322613" y="2133601"/>
            <a:ext cx="9527721" cy="3862596"/>
          </a:xfrm>
          <a:prstGeom prst="rect">
            <a:avLst/>
          </a:prstGeom>
          <a:solidFill>
            <a:srgbClr val="0000FF"/>
          </a:solidFill>
          <a:ln>
            <a:noFill/>
          </a:ln>
        </p:spPr>
        <p:txBody>
          <a:bodyPr wrap="squar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SzPct val="80000"/>
              <a:buFontTx/>
              <a:buNone/>
            </a:pPr>
            <a:endParaRPr lang="en-US" altLang="en-US" sz="100" b="1" dirty="0">
              <a:solidFill>
                <a:schemeClr val="bg1"/>
              </a:solidFill>
            </a:endParaRPr>
          </a:p>
          <a:p>
            <a:pPr algn="ctr" eaLnBrk="1" hangingPunct="1">
              <a:spcBef>
                <a:spcPct val="50000"/>
              </a:spcBef>
              <a:buClrTx/>
              <a:buSzPct val="80000"/>
              <a:buFontTx/>
              <a:buNone/>
            </a:pPr>
            <a:r>
              <a:rPr lang="en-US" altLang="en-US" sz="4000" b="1" dirty="0">
                <a:solidFill>
                  <a:schemeClr val="bg1"/>
                </a:solidFill>
              </a:rPr>
              <a:t>An act which is being implemented</a:t>
            </a:r>
            <a:r>
              <a:rPr lang="en-US" altLang="en-US" sz="4000" b="1" dirty="0"/>
              <a:t>  </a:t>
            </a:r>
          </a:p>
          <a:p>
            <a:pPr algn="ctr" eaLnBrk="1" hangingPunct="1">
              <a:spcBef>
                <a:spcPct val="50000"/>
              </a:spcBef>
              <a:buClrTx/>
              <a:buSzPct val="80000"/>
              <a:buFontTx/>
              <a:buNone/>
            </a:pPr>
            <a:r>
              <a:rPr lang="en-US" altLang="en-US" sz="4000" b="1" dirty="0">
                <a:solidFill>
                  <a:srgbClr val="FF0000"/>
                </a:solidFill>
              </a:rPr>
              <a:t>by the people </a:t>
            </a:r>
          </a:p>
          <a:p>
            <a:pPr algn="ctr" eaLnBrk="1" hangingPunct="1">
              <a:spcBef>
                <a:spcPct val="50000"/>
              </a:spcBef>
              <a:buClrTx/>
              <a:buSzPct val="80000"/>
              <a:buFontTx/>
              <a:buNone/>
            </a:pPr>
            <a:r>
              <a:rPr lang="en-US" altLang="en-US" sz="4000" b="1" dirty="0">
                <a:solidFill>
                  <a:schemeClr val="bg1"/>
                </a:solidFill>
              </a:rPr>
              <a:t>and acted upon</a:t>
            </a:r>
            <a:r>
              <a:rPr lang="en-US" altLang="en-US" sz="4000" b="1" dirty="0"/>
              <a:t> </a:t>
            </a:r>
          </a:p>
          <a:p>
            <a:pPr algn="ctr" eaLnBrk="1" hangingPunct="1">
              <a:spcBef>
                <a:spcPct val="50000"/>
              </a:spcBef>
              <a:buClrTx/>
              <a:buSzPct val="80000"/>
              <a:buFontTx/>
              <a:buNone/>
            </a:pPr>
            <a:r>
              <a:rPr lang="en-US" altLang="en-US" sz="4000" b="1" dirty="0">
                <a:solidFill>
                  <a:srgbClr val="FF0000"/>
                </a:solidFill>
              </a:rPr>
              <a:t>by the government</a:t>
            </a:r>
          </a:p>
        </p:txBody>
      </p:sp>
      <p:sp>
        <p:nvSpPr>
          <p:cNvPr id="5" name="Footer Placeholder 4">
            <a:extLst>
              <a:ext uri="{FF2B5EF4-FFF2-40B4-BE49-F238E27FC236}">
                <a16:creationId xmlns:a16="http://schemas.microsoft.com/office/drawing/2014/main" id="{A9F5A868-474E-B6DD-9422-798FA089DC78}"/>
              </a:ext>
            </a:extLst>
          </p:cNvPr>
          <p:cNvSpPr>
            <a:spLocks noGrp="1"/>
          </p:cNvSpPr>
          <p:nvPr>
            <p:ph type="ftr" sz="quarter" idx="11"/>
          </p:nvPr>
        </p:nvSpPr>
        <p:spPr/>
        <p:txBody>
          <a:bodyPr/>
          <a:lstStyle/>
          <a:p>
            <a:pPr>
              <a:defRPr/>
            </a:pPr>
            <a:r>
              <a:rPr lang="en-US"/>
              <a:t>pkachare@gmail.com</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fade">
                                      <p:cBhvr>
                                        <p:cTn id="7" dur="1000"/>
                                        <p:tgtEl>
                                          <p:spTgt spid="46083"/>
                                        </p:tgtEl>
                                      </p:cBhvr>
                                    </p:animEffect>
                                    <p:anim calcmode="lin" valueType="num">
                                      <p:cBhvr>
                                        <p:cTn id="8" dur="1000" fill="hold"/>
                                        <p:tgtEl>
                                          <p:spTgt spid="46083"/>
                                        </p:tgtEl>
                                        <p:attrNameLst>
                                          <p:attrName>ppt_x</p:attrName>
                                        </p:attrNameLst>
                                      </p:cBhvr>
                                      <p:tavLst>
                                        <p:tav tm="0">
                                          <p:val>
                                            <p:strVal val="#ppt_x"/>
                                          </p:val>
                                        </p:tav>
                                        <p:tav tm="100000">
                                          <p:val>
                                            <p:strVal val="#ppt_x"/>
                                          </p:val>
                                        </p:tav>
                                      </p:tavLst>
                                    </p:anim>
                                    <p:anim calcmode="lin" valueType="num">
                                      <p:cBhvr>
                                        <p:cTn id="9" dur="1000" fill="hold"/>
                                        <p:tgtEl>
                                          <p:spTgt spid="4608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6083">
                                            <p:txEl>
                                              <p:pRg st="1" end="1"/>
                                            </p:txEl>
                                          </p:spTgt>
                                        </p:tgtEl>
                                        <p:attrNameLst>
                                          <p:attrName>style.visibility</p:attrName>
                                        </p:attrNameLst>
                                      </p:cBhvr>
                                      <p:to>
                                        <p:strVal val="visible"/>
                                      </p:to>
                                    </p:set>
                                    <p:animEffect transition="in" filter="fade">
                                      <p:cBhvr>
                                        <p:cTn id="14" dur="1000"/>
                                        <p:tgtEl>
                                          <p:spTgt spid="46083">
                                            <p:txEl>
                                              <p:pRg st="1" end="1"/>
                                            </p:txEl>
                                          </p:spTgt>
                                        </p:tgtEl>
                                      </p:cBhvr>
                                    </p:animEffect>
                                    <p:anim calcmode="lin" valueType="num">
                                      <p:cBhvr>
                                        <p:cTn id="15" dur="1000" fill="hold"/>
                                        <p:tgtEl>
                                          <p:spTgt spid="4608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608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6083">
                                            <p:txEl>
                                              <p:pRg st="2" end="2"/>
                                            </p:txEl>
                                          </p:spTgt>
                                        </p:tgtEl>
                                        <p:attrNameLst>
                                          <p:attrName>style.visibility</p:attrName>
                                        </p:attrNameLst>
                                      </p:cBhvr>
                                      <p:to>
                                        <p:strVal val="visible"/>
                                      </p:to>
                                    </p:set>
                                    <p:animEffect transition="in" filter="fade">
                                      <p:cBhvr>
                                        <p:cTn id="19" dur="1000"/>
                                        <p:tgtEl>
                                          <p:spTgt spid="46083">
                                            <p:txEl>
                                              <p:pRg st="2" end="2"/>
                                            </p:txEl>
                                          </p:spTgt>
                                        </p:tgtEl>
                                      </p:cBhvr>
                                    </p:animEffect>
                                    <p:anim calcmode="lin" valueType="num">
                                      <p:cBhvr>
                                        <p:cTn id="20"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608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6083">
                                            <p:txEl>
                                              <p:pRg st="3" end="3"/>
                                            </p:txEl>
                                          </p:spTgt>
                                        </p:tgtEl>
                                        <p:attrNameLst>
                                          <p:attrName>style.visibility</p:attrName>
                                        </p:attrNameLst>
                                      </p:cBhvr>
                                      <p:to>
                                        <p:strVal val="visible"/>
                                      </p:to>
                                    </p:set>
                                    <p:animEffect transition="in" filter="fade">
                                      <p:cBhvr>
                                        <p:cTn id="24" dur="1000"/>
                                        <p:tgtEl>
                                          <p:spTgt spid="46083">
                                            <p:txEl>
                                              <p:pRg st="3" end="3"/>
                                            </p:txEl>
                                          </p:spTgt>
                                        </p:tgtEl>
                                      </p:cBhvr>
                                    </p:animEffect>
                                    <p:anim calcmode="lin" valueType="num">
                                      <p:cBhvr>
                                        <p:cTn id="25" dur="10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4608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6083">
                                            <p:txEl>
                                              <p:pRg st="4" end="4"/>
                                            </p:txEl>
                                          </p:spTgt>
                                        </p:tgtEl>
                                        <p:attrNameLst>
                                          <p:attrName>style.visibility</p:attrName>
                                        </p:attrNameLst>
                                      </p:cBhvr>
                                      <p:to>
                                        <p:strVal val="visible"/>
                                      </p:to>
                                    </p:set>
                                    <p:animEffect transition="in" filter="fade">
                                      <p:cBhvr>
                                        <p:cTn id="29" dur="1000"/>
                                        <p:tgtEl>
                                          <p:spTgt spid="46083">
                                            <p:txEl>
                                              <p:pRg st="4" end="4"/>
                                            </p:txEl>
                                          </p:spTgt>
                                        </p:tgtEl>
                                      </p:cBhvr>
                                    </p:animEffect>
                                    <p:anim calcmode="lin" valueType="num">
                                      <p:cBhvr>
                                        <p:cTn id="30"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4050" name="Rectangle 2">
            <a:extLst>
              <a:ext uri="{FF2B5EF4-FFF2-40B4-BE49-F238E27FC236}">
                <a16:creationId xmlns:a16="http://schemas.microsoft.com/office/drawing/2014/main" id="{DEB8E792-362D-71B4-0038-9510D1B600E4}"/>
              </a:ext>
            </a:extLst>
          </p:cNvPr>
          <p:cNvSpPr>
            <a:spLocks noGrp="1" noChangeArrowheads="1"/>
          </p:cNvSpPr>
          <p:nvPr>
            <p:ph type="title" idx="4294967295"/>
          </p:nvPr>
        </p:nvSpPr>
        <p:spPr>
          <a:xfrm>
            <a:off x="685800" y="228600"/>
            <a:ext cx="10668000" cy="918028"/>
          </a:xfrm>
          <a:solidFill>
            <a:srgbClr val="0000FF"/>
          </a:solidFill>
        </p:spPr>
        <p:txBody>
          <a:bodyPr/>
          <a:lstStyle/>
          <a:p>
            <a:pPr algn="ctr" eaLnBrk="1" hangingPunct="1">
              <a:defRPr/>
            </a:pPr>
            <a:r>
              <a:rPr lang="en-US" sz="6000" b="1" dirty="0">
                <a:solidFill>
                  <a:schemeClr val="bg1"/>
                </a:solidFill>
                <a:latin typeface="Times New Roman" panose="02020603050405020304" pitchFamily="18" charset="0"/>
                <a:cs typeface="Times New Roman" panose="02020603050405020304" pitchFamily="18" charset="0"/>
              </a:rPr>
              <a:t>Important shift</a:t>
            </a:r>
          </a:p>
        </p:txBody>
      </p:sp>
      <p:sp>
        <p:nvSpPr>
          <p:cNvPr id="1154051" name="Rectangle 3">
            <a:extLst>
              <a:ext uri="{FF2B5EF4-FFF2-40B4-BE49-F238E27FC236}">
                <a16:creationId xmlns:a16="http://schemas.microsoft.com/office/drawing/2014/main" id="{183513A8-12DB-7964-1C12-E2C50CA629FD}"/>
              </a:ext>
            </a:extLst>
          </p:cNvPr>
          <p:cNvSpPr>
            <a:spLocks noGrp="1" noChangeArrowheads="1"/>
          </p:cNvSpPr>
          <p:nvPr>
            <p:ph type="body" idx="4294967295"/>
          </p:nvPr>
        </p:nvSpPr>
        <p:spPr>
          <a:xfrm>
            <a:off x="685800" y="1273629"/>
            <a:ext cx="10744200" cy="4743450"/>
          </a:xfrm>
          <a:solidFill>
            <a:srgbClr val="0000FF"/>
          </a:solidFill>
        </p:spPr>
        <p:txBody>
          <a:bodyPr/>
          <a:lstStyle/>
          <a:p>
            <a:pPr eaLnBrk="1" hangingPunct="1">
              <a:defRPr/>
            </a:pPr>
            <a:endParaRPr lang="en-US" b="1" dirty="0"/>
          </a:p>
          <a:p>
            <a:pPr algn="just" eaLnBrk="1" hangingPunct="1">
              <a:defRPr/>
            </a:pPr>
            <a:r>
              <a:rPr lang="en-US" sz="3200" b="1" dirty="0">
                <a:solidFill>
                  <a:schemeClr val="bg1"/>
                </a:solidFill>
                <a:latin typeface="Times New Roman" panose="02020603050405020304" pitchFamily="18" charset="0"/>
                <a:cs typeface="Times New Roman" panose="02020603050405020304" pitchFamily="18" charset="0"/>
              </a:rPr>
              <a:t>RTI Act is a complete code in itself </a:t>
            </a:r>
          </a:p>
          <a:p>
            <a:pPr algn="just" eaLnBrk="1" hangingPunct="1">
              <a:defRPr/>
            </a:pPr>
            <a:r>
              <a:rPr lang="en-US" sz="3200" b="1" dirty="0">
                <a:solidFill>
                  <a:schemeClr val="bg1"/>
                </a:solidFill>
                <a:latin typeface="Times New Roman" panose="02020603050405020304" pitchFamily="18" charset="0"/>
                <a:cs typeface="Times New Roman" panose="02020603050405020304" pitchFamily="18" charset="0"/>
              </a:rPr>
              <a:t>Disclosure is a Rule and Denial is an exception</a:t>
            </a:r>
          </a:p>
          <a:p>
            <a:pPr algn="just" eaLnBrk="1" hangingPunct="1">
              <a:defRPr/>
            </a:pPr>
            <a:r>
              <a:rPr lang="en-US" sz="3200" b="1" dirty="0">
                <a:solidFill>
                  <a:schemeClr val="bg1"/>
                </a:solidFill>
                <a:latin typeface="Times New Roman" panose="02020603050405020304" pitchFamily="18" charset="0"/>
                <a:cs typeface="Times New Roman" panose="02020603050405020304" pitchFamily="18" charset="0"/>
              </a:rPr>
              <a:t>Citizen to implement and Govt. Instrumentality to obey. </a:t>
            </a:r>
          </a:p>
          <a:p>
            <a:pPr algn="just" eaLnBrk="1" hangingPunct="1">
              <a:defRPr/>
            </a:pPr>
            <a:r>
              <a:rPr lang="en-US" sz="3200" b="1" dirty="0">
                <a:solidFill>
                  <a:schemeClr val="bg1"/>
                </a:solidFill>
                <a:latin typeface="Times New Roman" panose="02020603050405020304" pitchFamily="18" charset="0"/>
                <a:cs typeface="Times New Roman" panose="02020603050405020304" pitchFamily="18" charset="0"/>
              </a:rPr>
              <a:t>To deny any information - Restrictions, conditions and prerequisites imposed and prescribed by law should be satisfied. </a:t>
            </a:r>
          </a:p>
        </p:txBody>
      </p:sp>
      <p:sp>
        <p:nvSpPr>
          <p:cNvPr id="5" name="Footer Placeholder 4">
            <a:extLst>
              <a:ext uri="{FF2B5EF4-FFF2-40B4-BE49-F238E27FC236}">
                <a16:creationId xmlns:a16="http://schemas.microsoft.com/office/drawing/2014/main" id="{B2BD63C4-9D0A-2F74-9016-E7F8588280BA}"/>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6E4D-F6D4-F5E8-90D1-966A058FE079}"/>
              </a:ext>
            </a:extLst>
          </p:cNvPr>
          <p:cNvSpPr>
            <a:spLocks noGrp="1"/>
          </p:cNvSpPr>
          <p:nvPr>
            <p:ph type="title"/>
          </p:nvPr>
        </p:nvSpPr>
        <p:spPr>
          <a:xfrm>
            <a:off x="563336" y="274638"/>
            <a:ext cx="10790464" cy="1020762"/>
          </a:xfrm>
          <a:solidFill>
            <a:srgbClr val="0000FF"/>
          </a:solidFill>
        </p:spPr>
        <p:txBody>
          <a:bodyPr>
            <a:normAutofit/>
          </a:bodyPr>
          <a:lstStyle/>
          <a:p>
            <a:pPr algn="ctr">
              <a:defRPr/>
            </a:pPr>
            <a:r>
              <a:rPr lang="en-US" sz="4800" b="1" dirty="0">
                <a:solidFill>
                  <a:schemeClr val="bg1"/>
                </a:solidFill>
                <a:latin typeface="Times New Roman" panose="02020603050405020304" pitchFamily="18" charset="0"/>
                <a:cs typeface="Times New Roman" panose="02020603050405020304" pitchFamily="18" charset="0"/>
              </a:rPr>
              <a:t>Chapter 1 Preliminary</a:t>
            </a:r>
          </a:p>
        </p:txBody>
      </p:sp>
      <p:sp>
        <p:nvSpPr>
          <p:cNvPr id="3" name="Content Placeholder 2">
            <a:extLst>
              <a:ext uri="{FF2B5EF4-FFF2-40B4-BE49-F238E27FC236}">
                <a16:creationId xmlns:a16="http://schemas.microsoft.com/office/drawing/2014/main" id="{021ACD3A-7B58-B412-2A76-A88766CCEA22}"/>
              </a:ext>
            </a:extLst>
          </p:cNvPr>
          <p:cNvSpPr>
            <a:spLocks noGrp="1"/>
          </p:cNvSpPr>
          <p:nvPr>
            <p:ph idx="1"/>
          </p:nvPr>
        </p:nvSpPr>
        <p:spPr>
          <a:xfrm>
            <a:off x="563336" y="1387929"/>
            <a:ext cx="10790464" cy="4789034"/>
          </a:xfrm>
          <a:solidFill>
            <a:srgbClr val="0000FF"/>
          </a:solidFill>
        </p:spPr>
        <p:txBody>
          <a:bodyPr/>
          <a:lstStyle/>
          <a:p>
            <a:pPr>
              <a:defRPr/>
            </a:pPr>
            <a:r>
              <a:rPr lang="en-US" sz="3600" b="1" dirty="0">
                <a:solidFill>
                  <a:schemeClr val="bg1"/>
                </a:solidFill>
                <a:hlinkClick r:id="rId2" action="ppaction://hlinksldjump">
                  <a:extLst>
                    <a:ext uri="{A12FA001-AC4F-418D-AE19-62706E023703}">
                      <ahyp:hlinkClr xmlns:ahyp="http://schemas.microsoft.com/office/drawing/2018/hyperlinkcolor" val="tx"/>
                    </a:ext>
                  </a:extLst>
                </a:hlinkClick>
              </a:rPr>
              <a:t>Section</a:t>
            </a:r>
            <a:endParaRPr lang="en-US" sz="3600" b="1" dirty="0">
              <a:solidFill>
                <a:schemeClr val="bg1"/>
              </a:solidFill>
            </a:endParaRPr>
          </a:p>
          <a:p>
            <a:pPr>
              <a:defRPr/>
            </a:pPr>
            <a:endParaRPr lang="en-US" b="1" dirty="0">
              <a:solidFill>
                <a:schemeClr val="bg1"/>
              </a:solidFill>
              <a:latin typeface="Times New Roman" panose="02020603050405020304" pitchFamily="18" charset="0"/>
              <a:cs typeface="Times New Roman" panose="02020603050405020304" pitchFamily="18" charset="0"/>
            </a:endParaRPr>
          </a:p>
          <a:p>
            <a:pPr>
              <a:defRPr/>
            </a:pPr>
            <a:r>
              <a:rPr lang="en-US" b="1" dirty="0">
                <a:solidFill>
                  <a:schemeClr val="bg1"/>
                </a:solidFill>
                <a:latin typeface="Times New Roman" panose="02020603050405020304" pitchFamily="18" charset="0"/>
                <a:cs typeface="Times New Roman" panose="02020603050405020304" pitchFamily="18" charset="0"/>
              </a:rPr>
              <a:t>1. ‍ Short title, extent and commencement</a:t>
            </a:r>
          </a:p>
          <a:p>
            <a:pPr>
              <a:defRPr/>
            </a:pPr>
            <a:r>
              <a:rPr lang="en-US" b="1" dirty="0">
                <a:solidFill>
                  <a:schemeClr val="bg1"/>
                </a:solidFill>
                <a:latin typeface="Times New Roman" panose="02020603050405020304" pitchFamily="18" charset="0"/>
                <a:cs typeface="Times New Roman" panose="02020603050405020304" pitchFamily="18" charset="0"/>
              </a:rPr>
              <a:t>2.  Definitions</a:t>
            </a:r>
          </a:p>
          <a:p>
            <a:pPr>
              <a:defRPr/>
            </a:pPr>
            <a:r>
              <a:rPr lang="en-US" b="1" dirty="0">
                <a:solidFill>
                  <a:schemeClr val="bg1"/>
                </a:solidFill>
                <a:latin typeface="Times New Roman" panose="02020603050405020304" pitchFamily="18" charset="0"/>
                <a:cs typeface="Times New Roman" panose="02020603050405020304" pitchFamily="18" charset="0"/>
              </a:rPr>
              <a:t>3.  Right to Information</a:t>
            </a:r>
          </a:p>
          <a:p>
            <a:pPr>
              <a:buFont typeface="Wingdings" panose="05000000000000000000" pitchFamily="2" charset="2"/>
              <a:buNone/>
              <a:defRPr/>
            </a:pPr>
            <a:r>
              <a:rPr lang="en-US" b="1" dirty="0">
                <a:solidFill>
                  <a:schemeClr val="bg1"/>
                </a:solidFill>
                <a:latin typeface="Times New Roman" panose="02020603050405020304" pitchFamily="18" charset="0"/>
                <a:cs typeface="Times New Roman" panose="02020603050405020304" pitchFamily="18" charset="0"/>
              </a:rPr>
              <a:t>	</a:t>
            </a:r>
          </a:p>
          <a:p>
            <a:pPr>
              <a:buFont typeface="Wingdings" panose="05000000000000000000" pitchFamily="2" charset="2"/>
              <a:buNone/>
              <a:defRPr/>
            </a:pPr>
            <a:endParaRPr lang="en-US" dirty="0"/>
          </a:p>
          <a:p>
            <a:pPr>
              <a:buFont typeface="Wingdings" panose="05000000000000000000" pitchFamily="2" charset="2"/>
              <a:buNone/>
              <a:defRPr/>
            </a:pPr>
            <a:r>
              <a:rPr lang="en-US" dirty="0"/>
              <a:t> </a:t>
            </a:r>
          </a:p>
          <a:p>
            <a:pPr>
              <a:defRPr/>
            </a:pPr>
            <a:endParaRPr lang="en-US" dirty="0"/>
          </a:p>
        </p:txBody>
      </p:sp>
      <p:sp>
        <p:nvSpPr>
          <p:cNvPr id="5" name="Footer Placeholder 4">
            <a:extLst>
              <a:ext uri="{FF2B5EF4-FFF2-40B4-BE49-F238E27FC236}">
                <a16:creationId xmlns:a16="http://schemas.microsoft.com/office/drawing/2014/main" id="{B88FD14C-B6D6-B3C7-54E6-7E42A4157352}"/>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C78328AF-1F3F-A6A4-B407-0B13135A5B20}"/>
              </a:ext>
            </a:extLst>
          </p:cNvPr>
          <p:cNvSpPr>
            <a:spLocks noGrp="1"/>
          </p:cNvSpPr>
          <p:nvPr>
            <p:ph type="title"/>
          </p:nvPr>
        </p:nvSpPr>
        <p:spPr>
          <a:xfrm>
            <a:off x="1676400" y="228600"/>
            <a:ext cx="8610600" cy="838200"/>
          </a:xfrm>
        </p:spPr>
        <p:txBody>
          <a:bodyPr/>
          <a:lstStyle/>
          <a:p>
            <a:pPr algn="ctr"/>
            <a:r>
              <a:rPr lang="en-US" altLang="en-US" b="1" dirty="0">
                <a:solidFill>
                  <a:srgbClr val="FF0000"/>
                </a:solidFill>
              </a:rPr>
              <a:t>Eco System of RTI in Maharashtra</a:t>
            </a:r>
          </a:p>
        </p:txBody>
      </p:sp>
      <p:sp>
        <p:nvSpPr>
          <p:cNvPr id="8197" name="Footer Placeholder 4">
            <a:extLst>
              <a:ext uri="{FF2B5EF4-FFF2-40B4-BE49-F238E27FC236}">
                <a16:creationId xmlns:a16="http://schemas.microsoft.com/office/drawing/2014/main" id="{E2FEA96F-F369-10CE-A23E-1520029C089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solidFill>
                  <a:srgbClr val="898989"/>
                </a:solidFill>
              </a:rPr>
              <a:t>pkachare@gmail.com</a:t>
            </a:r>
          </a:p>
        </p:txBody>
      </p:sp>
      <p:sp>
        <p:nvSpPr>
          <p:cNvPr id="6" name="Rounded Rectangle 5">
            <a:extLst>
              <a:ext uri="{FF2B5EF4-FFF2-40B4-BE49-F238E27FC236}">
                <a16:creationId xmlns:a16="http://schemas.microsoft.com/office/drawing/2014/main" id="{FA0D43B8-61BC-E158-6BAC-6A7DEA03FA67}"/>
              </a:ext>
            </a:extLst>
          </p:cNvPr>
          <p:cNvSpPr/>
          <p:nvPr/>
        </p:nvSpPr>
        <p:spPr>
          <a:xfrm>
            <a:off x="2286000" y="1295400"/>
            <a:ext cx="34290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200" b="1" dirty="0"/>
              <a:t>Appropriate Government</a:t>
            </a:r>
          </a:p>
        </p:txBody>
      </p:sp>
      <p:sp>
        <p:nvSpPr>
          <p:cNvPr id="7" name="Rounded Rectangle 6">
            <a:extLst>
              <a:ext uri="{FF2B5EF4-FFF2-40B4-BE49-F238E27FC236}">
                <a16:creationId xmlns:a16="http://schemas.microsoft.com/office/drawing/2014/main" id="{23DAF691-FB59-48A1-B29B-1C4B73E270A8}"/>
              </a:ext>
            </a:extLst>
          </p:cNvPr>
          <p:cNvSpPr/>
          <p:nvPr/>
        </p:nvSpPr>
        <p:spPr>
          <a:xfrm>
            <a:off x="6096000" y="1295400"/>
            <a:ext cx="3657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200" b="1" dirty="0"/>
              <a:t>Competent Authorities</a:t>
            </a:r>
          </a:p>
        </p:txBody>
      </p:sp>
      <p:sp>
        <p:nvSpPr>
          <p:cNvPr id="9" name="Up-Down Arrow 8">
            <a:extLst>
              <a:ext uri="{FF2B5EF4-FFF2-40B4-BE49-F238E27FC236}">
                <a16:creationId xmlns:a16="http://schemas.microsoft.com/office/drawing/2014/main" id="{9F970A9F-1B93-B8C6-219A-234421F59E98}"/>
              </a:ext>
            </a:extLst>
          </p:cNvPr>
          <p:cNvSpPr/>
          <p:nvPr/>
        </p:nvSpPr>
        <p:spPr>
          <a:xfrm>
            <a:off x="4267200" y="2286000"/>
            <a:ext cx="457200" cy="8382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Up-Down Arrow 11">
            <a:extLst>
              <a:ext uri="{FF2B5EF4-FFF2-40B4-BE49-F238E27FC236}">
                <a16:creationId xmlns:a16="http://schemas.microsoft.com/office/drawing/2014/main" id="{89FFB879-7502-3076-190F-E118098A7959}"/>
              </a:ext>
            </a:extLst>
          </p:cNvPr>
          <p:cNvSpPr/>
          <p:nvPr/>
        </p:nvSpPr>
        <p:spPr>
          <a:xfrm>
            <a:off x="7239000" y="2209800"/>
            <a:ext cx="457200" cy="8382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Up-Down Arrow 12">
            <a:extLst>
              <a:ext uri="{FF2B5EF4-FFF2-40B4-BE49-F238E27FC236}">
                <a16:creationId xmlns:a16="http://schemas.microsoft.com/office/drawing/2014/main" id="{1B8BB921-F6DE-4A0E-82EC-AFF2896F31FD}"/>
              </a:ext>
            </a:extLst>
          </p:cNvPr>
          <p:cNvSpPr/>
          <p:nvPr/>
        </p:nvSpPr>
        <p:spPr>
          <a:xfrm>
            <a:off x="4114800" y="2590800"/>
            <a:ext cx="3886200" cy="1752600"/>
          </a:xfrm>
          <a:prstGeom prst="upDownArrow">
            <a:avLst>
              <a:gd name="adj1" fmla="val 50000"/>
              <a:gd name="adj2" fmla="val 38258"/>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b="1" dirty="0"/>
              <a:t>Public Authorities</a:t>
            </a:r>
          </a:p>
        </p:txBody>
      </p:sp>
      <p:sp>
        <p:nvSpPr>
          <p:cNvPr id="14" name="Rectangle 13">
            <a:extLst>
              <a:ext uri="{FF2B5EF4-FFF2-40B4-BE49-F238E27FC236}">
                <a16:creationId xmlns:a16="http://schemas.microsoft.com/office/drawing/2014/main" id="{5404A924-3696-4C45-96D2-49CDD7B8E206}"/>
              </a:ext>
            </a:extLst>
          </p:cNvPr>
          <p:cNvSpPr/>
          <p:nvPr/>
        </p:nvSpPr>
        <p:spPr>
          <a:xfrm>
            <a:off x="2438400" y="2819400"/>
            <a:ext cx="1600200" cy="457200"/>
          </a:xfrm>
          <a:prstGeom prst="rect">
            <a:avLst/>
          </a:prstGeom>
          <a:solidFill>
            <a:srgbClr val="FA82D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000" b="1" dirty="0"/>
          </a:p>
          <a:p>
            <a:pPr algn="ctr" eaLnBrk="1" hangingPunct="1">
              <a:defRPr/>
            </a:pPr>
            <a:r>
              <a:rPr lang="en-US" sz="2400" b="1" dirty="0"/>
              <a:t>PIO , APIO</a:t>
            </a:r>
          </a:p>
          <a:p>
            <a:pPr algn="ctr" eaLnBrk="1" hangingPunct="1">
              <a:defRPr/>
            </a:pPr>
            <a:endParaRPr lang="en-US" dirty="0"/>
          </a:p>
        </p:txBody>
      </p:sp>
      <p:sp>
        <p:nvSpPr>
          <p:cNvPr id="16" name="Rectangle 15">
            <a:extLst>
              <a:ext uri="{FF2B5EF4-FFF2-40B4-BE49-F238E27FC236}">
                <a16:creationId xmlns:a16="http://schemas.microsoft.com/office/drawing/2014/main" id="{0CC9A491-7060-F743-F25F-F661F333FB24}"/>
              </a:ext>
            </a:extLst>
          </p:cNvPr>
          <p:cNvSpPr/>
          <p:nvPr/>
        </p:nvSpPr>
        <p:spPr>
          <a:xfrm>
            <a:off x="2438400" y="3657600"/>
            <a:ext cx="1600200" cy="457200"/>
          </a:xfrm>
          <a:prstGeom prst="rect">
            <a:avLst/>
          </a:prstGeom>
          <a:solidFill>
            <a:srgbClr val="C808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b="1" dirty="0"/>
              <a:t>FAA</a:t>
            </a:r>
          </a:p>
        </p:txBody>
      </p:sp>
      <p:sp>
        <p:nvSpPr>
          <p:cNvPr id="18" name="Rectangle 17">
            <a:extLst>
              <a:ext uri="{FF2B5EF4-FFF2-40B4-BE49-F238E27FC236}">
                <a16:creationId xmlns:a16="http://schemas.microsoft.com/office/drawing/2014/main" id="{720E5C9E-EB72-C2D6-B96C-9E47DEBF6E42}"/>
              </a:ext>
            </a:extLst>
          </p:cNvPr>
          <p:cNvSpPr/>
          <p:nvPr/>
        </p:nvSpPr>
        <p:spPr>
          <a:xfrm>
            <a:off x="8077200" y="2819400"/>
            <a:ext cx="1600200" cy="457200"/>
          </a:xfrm>
          <a:prstGeom prst="rect">
            <a:avLst/>
          </a:prstGeom>
          <a:solidFill>
            <a:srgbClr val="FA82D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b="1" dirty="0"/>
              <a:t>PIO , APIO</a:t>
            </a:r>
          </a:p>
        </p:txBody>
      </p:sp>
      <p:sp>
        <p:nvSpPr>
          <p:cNvPr id="20" name="Rectangle 19">
            <a:extLst>
              <a:ext uri="{FF2B5EF4-FFF2-40B4-BE49-F238E27FC236}">
                <a16:creationId xmlns:a16="http://schemas.microsoft.com/office/drawing/2014/main" id="{8979429E-9551-DEE2-6D17-F5CE2CC24424}"/>
              </a:ext>
            </a:extLst>
          </p:cNvPr>
          <p:cNvSpPr/>
          <p:nvPr/>
        </p:nvSpPr>
        <p:spPr>
          <a:xfrm>
            <a:off x="8077200" y="3657600"/>
            <a:ext cx="1600200" cy="457200"/>
          </a:xfrm>
          <a:prstGeom prst="rect">
            <a:avLst/>
          </a:prstGeom>
          <a:solidFill>
            <a:srgbClr val="C808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b="1" dirty="0"/>
              <a:t>FAA</a:t>
            </a:r>
          </a:p>
        </p:txBody>
      </p:sp>
      <p:sp>
        <p:nvSpPr>
          <p:cNvPr id="21" name="Rectangle 20">
            <a:extLst>
              <a:ext uri="{FF2B5EF4-FFF2-40B4-BE49-F238E27FC236}">
                <a16:creationId xmlns:a16="http://schemas.microsoft.com/office/drawing/2014/main" id="{EEFC1800-0FF2-8649-775E-56175138897E}"/>
              </a:ext>
            </a:extLst>
          </p:cNvPr>
          <p:cNvSpPr/>
          <p:nvPr/>
        </p:nvSpPr>
        <p:spPr>
          <a:xfrm>
            <a:off x="3657600" y="4876800"/>
            <a:ext cx="5257800" cy="6858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b="1" dirty="0">
                <a:solidFill>
                  <a:schemeClr val="bg1"/>
                </a:solidFill>
              </a:rPr>
              <a:t>State Information Commission</a:t>
            </a:r>
          </a:p>
        </p:txBody>
      </p:sp>
      <p:cxnSp>
        <p:nvCxnSpPr>
          <p:cNvPr id="23" name="Straight Arrow Connector 22">
            <a:extLst>
              <a:ext uri="{FF2B5EF4-FFF2-40B4-BE49-F238E27FC236}">
                <a16:creationId xmlns:a16="http://schemas.microsoft.com/office/drawing/2014/main" id="{EC180D88-E978-5DF7-C481-FED6B2FBE5D8}"/>
              </a:ext>
            </a:extLst>
          </p:cNvPr>
          <p:cNvCxnSpPr/>
          <p:nvPr/>
        </p:nvCxnSpPr>
        <p:spPr>
          <a:xfrm rot="16200000" flipH="1">
            <a:off x="3467100" y="3619500"/>
            <a:ext cx="16002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C1A01BC-BFAD-D93C-2D8B-BE72C057EF10}"/>
              </a:ext>
            </a:extLst>
          </p:cNvPr>
          <p:cNvCxnSpPr/>
          <p:nvPr/>
        </p:nvCxnSpPr>
        <p:spPr>
          <a:xfrm rot="16200000" flipH="1">
            <a:off x="3467100" y="3619500"/>
            <a:ext cx="1600200" cy="9144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EE2429F-4813-EDE7-E6F7-F8208122C898}"/>
              </a:ext>
            </a:extLst>
          </p:cNvPr>
          <p:cNvCxnSpPr>
            <a:stCxn id="16" idx="2"/>
          </p:cNvCxnSpPr>
          <p:nvPr/>
        </p:nvCxnSpPr>
        <p:spPr>
          <a:xfrm rot="16200000" flipH="1">
            <a:off x="3333750" y="4019550"/>
            <a:ext cx="685800" cy="8763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E3CC561-0A17-2381-EC05-A4B99DA61BAF}"/>
              </a:ext>
            </a:extLst>
          </p:cNvPr>
          <p:cNvCxnSpPr/>
          <p:nvPr/>
        </p:nvCxnSpPr>
        <p:spPr>
          <a:xfrm rot="5400000" flipH="1" flipV="1">
            <a:off x="8153400" y="4191000"/>
            <a:ext cx="685800" cy="5334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E78D4FB8-7857-18C8-FAD8-1C748579E2E9}"/>
              </a:ext>
            </a:extLst>
          </p:cNvPr>
          <p:cNvCxnSpPr/>
          <p:nvPr/>
        </p:nvCxnSpPr>
        <p:spPr>
          <a:xfrm rot="5400000">
            <a:off x="6515101" y="4457701"/>
            <a:ext cx="838200" cy="317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0F6E94EF-DD60-E1D8-5161-3F48BA51F846}"/>
              </a:ext>
            </a:extLst>
          </p:cNvPr>
          <p:cNvCxnSpPr/>
          <p:nvPr/>
        </p:nvCxnSpPr>
        <p:spPr>
          <a:xfrm rot="5400000">
            <a:off x="5029994" y="4495006"/>
            <a:ext cx="7620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38A585F8-CED7-CEAA-2B72-22B90EDCEE4D}"/>
              </a:ext>
            </a:extLst>
          </p:cNvPr>
          <p:cNvCxnSpPr/>
          <p:nvPr/>
        </p:nvCxnSpPr>
        <p:spPr>
          <a:xfrm rot="5400000" flipH="1" flipV="1">
            <a:off x="7162800" y="3657600"/>
            <a:ext cx="1524000" cy="7620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61" name="Can 60">
            <a:extLst>
              <a:ext uri="{FF2B5EF4-FFF2-40B4-BE49-F238E27FC236}">
                <a16:creationId xmlns:a16="http://schemas.microsoft.com/office/drawing/2014/main" id="{FBF1320B-CB36-0D19-23AD-37DEC6E1D15C}"/>
              </a:ext>
            </a:extLst>
          </p:cNvPr>
          <p:cNvSpPr/>
          <p:nvPr/>
        </p:nvSpPr>
        <p:spPr>
          <a:xfrm>
            <a:off x="9906000" y="1371600"/>
            <a:ext cx="381000" cy="4343400"/>
          </a:xfrm>
          <a:prstGeom prst="can">
            <a:avLst/>
          </a:prstGeom>
          <a:solidFill>
            <a:srgbClr val="FA82D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200" b="1" dirty="0">
                <a:solidFill>
                  <a:schemeClr val="bg1"/>
                </a:solidFill>
              </a:rPr>
              <a:t>M</a:t>
            </a:r>
          </a:p>
          <a:p>
            <a:pPr algn="ctr" eaLnBrk="1" hangingPunct="1">
              <a:defRPr/>
            </a:pPr>
            <a:r>
              <a:rPr lang="en-US" sz="3200" b="1" dirty="0">
                <a:solidFill>
                  <a:schemeClr val="bg1"/>
                </a:solidFill>
              </a:rPr>
              <a:t>E</a:t>
            </a:r>
          </a:p>
          <a:p>
            <a:pPr algn="ctr" eaLnBrk="1" hangingPunct="1">
              <a:defRPr/>
            </a:pPr>
            <a:r>
              <a:rPr lang="en-US" sz="3200" b="1" dirty="0">
                <a:solidFill>
                  <a:schemeClr val="bg1"/>
                </a:solidFill>
              </a:rPr>
              <a:t>D</a:t>
            </a:r>
          </a:p>
          <a:p>
            <a:pPr algn="ctr" eaLnBrk="1" hangingPunct="1">
              <a:defRPr/>
            </a:pPr>
            <a:r>
              <a:rPr lang="en-US" sz="3200" b="1" dirty="0">
                <a:solidFill>
                  <a:schemeClr val="bg1"/>
                </a:solidFill>
              </a:rPr>
              <a:t>I</a:t>
            </a:r>
          </a:p>
          <a:p>
            <a:pPr algn="ctr" eaLnBrk="1" hangingPunct="1">
              <a:defRPr/>
            </a:pPr>
            <a:r>
              <a:rPr lang="en-US" sz="3200" b="1" dirty="0">
                <a:solidFill>
                  <a:schemeClr val="bg1"/>
                </a:solidFill>
              </a:rPr>
              <a:t>A</a:t>
            </a:r>
          </a:p>
        </p:txBody>
      </p:sp>
      <p:sp>
        <p:nvSpPr>
          <p:cNvPr id="62" name="Can 61">
            <a:extLst>
              <a:ext uri="{FF2B5EF4-FFF2-40B4-BE49-F238E27FC236}">
                <a16:creationId xmlns:a16="http://schemas.microsoft.com/office/drawing/2014/main" id="{96E09884-77F3-AF63-B774-8DF2895E9D12}"/>
              </a:ext>
            </a:extLst>
          </p:cNvPr>
          <p:cNvSpPr/>
          <p:nvPr/>
        </p:nvSpPr>
        <p:spPr>
          <a:xfrm>
            <a:off x="1676400" y="1524000"/>
            <a:ext cx="381000" cy="4343400"/>
          </a:xfrm>
          <a:prstGeom prst="can">
            <a:avLst/>
          </a:prstGeom>
          <a:solidFill>
            <a:srgbClr val="FA82D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200" b="1" dirty="0">
                <a:solidFill>
                  <a:schemeClr val="bg1"/>
                </a:solidFill>
              </a:rPr>
              <a:t>N</a:t>
            </a:r>
          </a:p>
          <a:p>
            <a:pPr algn="ctr" eaLnBrk="1" hangingPunct="1">
              <a:defRPr/>
            </a:pPr>
            <a:r>
              <a:rPr lang="en-US" sz="3200" b="1" dirty="0">
                <a:solidFill>
                  <a:schemeClr val="bg1"/>
                </a:solidFill>
              </a:rPr>
              <a:t>G</a:t>
            </a:r>
          </a:p>
          <a:p>
            <a:pPr algn="ctr" eaLnBrk="1" hangingPunct="1">
              <a:defRPr/>
            </a:pPr>
            <a:r>
              <a:rPr lang="en-US" sz="3200" b="1" dirty="0">
                <a:solidFill>
                  <a:schemeClr val="bg1"/>
                </a:solidFill>
              </a:rPr>
              <a:t>O</a:t>
            </a:r>
          </a:p>
          <a:p>
            <a:pPr algn="ctr" eaLnBrk="1" hangingPunct="1">
              <a:defRPr/>
            </a:pPr>
            <a:r>
              <a:rPr lang="en-US" sz="3200" b="1" dirty="0">
                <a:solidFill>
                  <a:schemeClr val="bg1"/>
                </a:solidFill>
              </a:rPr>
              <a:t>s</a:t>
            </a:r>
          </a:p>
        </p:txBody>
      </p:sp>
    </p:spTree>
  </p:cSld>
  <p:clrMapOvr>
    <a:masterClrMapping/>
  </p:clrMapOvr>
  <p:transition advClick="0" advTm="8000">
    <p:pull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C11B692-B714-62F6-7C92-2292DBF1AF80}"/>
              </a:ext>
            </a:extLst>
          </p:cNvPr>
          <p:cNvSpPr>
            <a:spLocks noGrp="1"/>
          </p:cNvSpPr>
          <p:nvPr>
            <p:ph type="title" idx="4294967295"/>
          </p:nvPr>
        </p:nvSpPr>
        <p:spPr>
          <a:xfrm>
            <a:off x="2209800" y="152400"/>
            <a:ext cx="7772400" cy="685800"/>
          </a:xfrm>
        </p:spPr>
        <p:txBody>
          <a:bodyPr/>
          <a:lstStyle/>
          <a:p>
            <a:pPr algn="ctr" eaLnBrk="1" hangingPunct="1"/>
            <a:r>
              <a:rPr lang="en-US" altLang="en-US" sz="4000" b="1" dirty="0">
                <a:solidFill>
                  <a:srgbClr val="FC1828"/>
                </a:solidFill>
              </a:rPr>
              <a:t>State Information Commission</a:t>
            </a:r>
          </a:p>
        </p:txBody>
      </p:sp>
      <p:sp>
        <p:nvSpPr>
          <p:cNvPr id="15363" name="Oval 3">
            <a:extLst>
              <a:ext uri="{FF2B5EF4-FFF2-40B4-BE49-F238E27FC236}">
                <a16:creationId xmlns:a16="http://schemas.microsoft.com/office/drawing/2014/main" id="{FE859BDA-178A-6642-3A9F-E852198BCDBD}"/>
              </a:ext>
            </a:extLst>
          </p:cNvPr>
          <p:cNvSpPr>
            <a:spLocks noChangeArrowheads="1"/>
          </p:cNvSpPr>
          <p:nvPr/>
        </p:nvSpPr>
        <p:spPr bwMode="auto">
          <a:xfrm rot="21219521">
            <a:off x="4619165" y="2383222"/>
            <a:ext cx="3276600" cy="2461462"/>
          </a:xfrm>
          <a:prstGeom prst="ellipse">
            <a:avLst/>
          </a:prstGeom>
          <a:solidFill>
            <a:schemeClr val="accent2">
              <a:lumMod val="40000"/>
              <a:lumOff val="60000"/>
            </a:schemeClr>
          </a:solidFill>
          <a:ln w="28575">
            <a:noFill/>
            <a:round/>
            <a:headEnd/>
            <a:tailEnd/>
          </a:ln>
          <a:effectLst>
            <a:outerShdw dist="107763" dir="2700000" algn="ctr" rotWithShape="0">
              <a:srgbClr val="00CCCC"/>
            </a:outerShdw>
          </a:effectLst>
          <a:scene3d>
            <a:camera prst="orthographicFront"/>
            <a:lightRig rig="threePt" dir="t"/>
          </a:scene3d>
          <a:sp3d extrusionH="76200" contourW="12700">
            <a:extrusionClr>
              <a:schemeClr val="tx2"/>
            </a:extrusionClr>
            <a:contourClr>
              <a:schemeClr val="accent2">
                <a:lumMod val="60000"/>
                <a:lumOff val="40000"/>
              </a:schemeClr>
            </a:contourClr>
          </a:sp3d>
        </p:spPr>
        <p:txBody>
          <a:bodyPr anchor="ctr"/>
          <a:lstStyle/>
          <a:p>
            <a:pPr algn="ctr" eaLnBrk="1" hangingPunct="1">
              <a:spcBef>
                <a:spcPct val="50000"/>
              </a:spcBef>
              <a:defRPr/>
            </a:pPr>
            <a:r>
              <a:rPr lang="en-US" sz="2800" b="1" dirty="0">
                <a:solidFill>
                  <a:srgbClr val="0000FF"/>
                </a:solidFill>
              </a:rPr>
              <a:t>State Chief Information Commissioner</a:t>
            </a:r>
          </a:p>
          <a:p>
            <a:pPr algn="ctr" eaLnBrk="1" hangingPunct="1">
              <a:spcBef>
                <a:spcPct val="50000"/>
              </a:spcBef>
              <a:defRPr/>
            </a:pPr>
            <a:r>
              <a:rPr lang="en-US" sz="2800" b="1" dirty="0">
                <a:solidFill>
                  <a:srgbClr val="0000FF"/>
                </a:solidFill>
              </a:rPr>
              <a:t>Mumbai</a:t>
            </a:r>
            <a:endParaRPr lang="en-US" sz="2400" b="1" dirty="0">
              <a:solidFill>
                <a:srgbClr val="0000FF"/>
              </a:solidFill>
            </a:endParaRPr>
          </a:p>
        </p:txBody>
      </p:sp>
      <p:sp>
        <p:nvSpPr>
          <p:cNvPr id="9222" name="Oval 4">
            <a:extLst>
              <a:ext uri="{FF2B5EF4-FFF2-40B4-BE49-F238E27FC236}">
                <a16:creationId xmlns:a16="http://schemas.microsoft.com/office/drawing/2014/main" id="{2144A60A-900D-ABCA-9EB7-16122C0AE433}"/>
              </a:ext>
            </a:extLst>
          </p:cNvPr>
          <p:cNvSpPr>
            <a:spLocks noChangeArrowheads="1"/>
          </p:cNvSpPr>
          <p:nvPr/>
        </p:nvSpPr>
        <p:spPr bwMode="auto">
          <a:xfrm rot="21219521" flipH="1">
            <a:off x="1820863" y="2960688"/>
            <a:ext cx="2603500" cy="1871662"/>
          </a:xfrm>
          <a:prstGeom prst="ellipse">
            <a:avLst/>
          </a:prstGeom>
          <a:gradFill rotWithShape="0">
            <a:gsLst>
              <a:gs pos="0">
                <a:srgbClr val="000076"/>
              </a:gs>
              <a:gs pos="50000">
                <a:srgbClr val="0000FF"/>
              </a:gs>
              <a:gs pos="100000">
                <a:srgbClr val="00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800" b="1">
                <a:solidFill>
                  <a:schemeClr val="bg1"/>
                </a:solidFill>
              </a:rPr>
              <a:t>SIC </a:t>
            </a:r>
            <a:br>
              <a:rPr lang="en-US" altLang="en-US" sz="1400" b="1">
                <a:solidFill>
                  <a:schemeClr val="bg1"/>
                </a:solidFill>
              </a:rPr>
            </a:br>
            <a:r>
              <a:rPr lang="en-US" altLang="en-US" sz="2800" b="1">
                <a:solidFill>
                  <a:schemeClr val="bg1"/>
                </a:solidFill>
              </a:rPr>
              <a:t>Pune Division</a:t>
            </a:r>
          </a:p>
        </p:txBody>
      </p:sp>
      <p:sp>
        <p:nvSpPr>
          <p:cNvPr id="9223" name="Oval 5">
            <a:extLst>
              <a:ext uri="{FF2B5EF4-FFF2-40B4-BE49-F238E27FC236}">
                <a16:creationId xmlns:a16="http://schemas.microsoft.com/office/drawing/2014/main" id="{F9125BA4-EF53-23C3-7B65-59F36532444D}"/>
              </a:ext>
            </a:extLst>
          </p:cNvPr>
          <p:cNvSpPr>
            <a:spLocks noChangeArrowheads="1"/>
          </p:cNvSpPr>
          <p:nvPr/>
        </p:nvSpPr>
        <p:spPr bwMode="auto">
          <a:xfrm rot="21219521" flipH="1">
            <a:off x="7570788" y="3937001"/>
            <a:ext cx="2400300" cy="1706563"/>
          </a:xfrm>
          <a:prstGeom prst="ellipse">
            <a:avLst/>
          </a:prstGeom>
          <a:gradFill rotWithShape="0">
            <a:gsLst>
              <a:gs pos="0">
                <a:srgbClr val="760076"/>
              </a:gs>
              <a:gs pos="50000">
                <a:srgbClr val="FF00FF"/>
              </a:gs>
              <a:gs pos="100000">
                <a:srgbClr val="76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800" b="1">
                <a:solidFill>
                  <a:schemeClr val="bg1"/>
                </a:solidFill>
              </a:rPr>
              <a:t>SIC </a:t>
            </a:r>
            <a:br>
              <a:rPr lang="en-US" altLang="en-US" sz="1000" b="1">
                <a:solidFill>
                  <a:schemeClr val="bg1"/>
                </a:solidFill>
              </a:rPr>
            </a:br>
            <a:r>
              <a:rPr lang="en-US" altLang="en-US" sz="2800" b="1">
                <a:solidFill>
                  <a:schemeClr val="bg1"/>
                </a:solidFill>
              </a:rPr>
              <a:t>Amravati Division</a:t>
            </a:r>
          </a:p>
        </p:txBody>
      </p:sp>
      <p:sp>
        <p:nvSpPr>
          <p:cNvPr id="9224" name="Oval 6">
            <a:extLst>
              <a:ext uri="{FF2B5EF4-FFF2-40B4-BE49-F238E27FC236}">
                <a16:creationId xmlns:a16="http://schemas.microsoft.com/office/drawing/2014/main" id="{66435A1F-5A9D-367D-2A49-0C6D2B66F9A2}"/>
              </a:ext>
            </a:extLst>
          </p:cNvPr>
          <p:cNvSpPr>
            <a:spLocks noChangeArrowheads="1"/>
          </p:cNvSpPr>
          <p:nvPr/>
        </p:nvSpPr>
        <p:spPr bwMode="auto">
          <a:xfrm rot="21219521" flipH="1">
            <a:off x="7937500" y="1957389"/>
            <a:ext cx="2427288" cy="1749425"/>
          </a:xfrm>
          <a:prstGeom prst="ellipse">
            <a:avLst/>
          </a:prstGeom>
          <a:gradFill rotWithShape="0">
            <a:gsLst>
              <a:gs pos="0">
                <a:srgbClr val="3B003B"/>
              </a:gs>
              <a:gs pos="50000">
                <a:srgbClr val="800080"/>
              </a:gs>
              <a:gs pos="100000">
                <a:srgbClr val="3B003B"/>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800" b="1">
                <a:solidFill>
                  <a:schemeClr val="bg1"/>
                </a:solidFill>
              </a:rPr>
              <a:t>SIC Nashik Division</a:t>
            </a:r>
          </a:p>
        </p:txBody>
      </p:sp>
      <p:sp>
        <p:nvSpPr>
          <p:cNvPr id="9225" name="Oval 11">
            <a:extLst>
              <a:ext uri="{FF2B5EF4-FFF2-40B4-BE49-F238E27FC236}">
                <a16:creationId xmlns:a16="http://schemas.microsoft.com/office/drawing/2014/main" id="{5A569645-08D1-844B-B73B-0F7E68577A3B}"/>
              </a:ext>
            </a:extLst>
          </p:cNvPr>
          <p:cNvSpPr>
            <a:spLocks noChangeArrowheads="1"/>
          </p:cNvSpPr>
          <p:nvPr/>
        </p:nvSpPr>
        <p:spPr bwMode="auto">
          <a:xfrm rot="21219521">
            <a:off x="5859463" y="922339"/>
            <a:ext cx="2228850" cy="1381125"/>
          </a:xfrm>
          <a:prstGeom prst="ellipse">
            <a:avLst/>
          </a:prstGeom>
          <a:gradFill rotWithShape="0">
            <a:gsLst>
              <a:gs pos="0">
                <a:srgbClr val="007676"/>
              </a:gs>
              <a:gs pos="50000">
                <a:srgbClr val="00FFFF"/>
              </a:gs>
              <a:gs pos="100000">
                <a:srgbClr val="0076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400" b="1">
                <a:solidFill>
                  <a:srgbClr val="FF0066"/>
                </a:solidFill>
              </a:rPr>
              <a:t>SIC Konkan Division</a:t>
            </a:r>
          </a:p>
        </p:txBody>
      </p:sp>
      <p:sp>
        <p:nvSpPr>
          <p:cNvPr id="9226" name="Oval 7">
            <a:extLst>
              <a:ext uri="{FF2B5EF4-FFF2-40B4-BE49-F238E27FC236}">
                <a16:creationId xmlns:a16="http://schemas.microsoft.com/office/drawing/2014/main" id="{A3EF8C41-CB77-A28A-EA6F-09B24147A570}"/>
              </a:ext>
            </a:extLst>
          </p:cNvPr>
          <p:cNvSpPr>
            <a:spLocks noChangeArrowheads="1"/>
          </p:cNvSpPr>
          <p:nvPr/>
        </p:nvSpPr>
        <p:spPr bwMode="auto">
          <a:xfrm rot="21219521">
            <a:off x="5164138" y="4932363"/>
            <a:ext cx="2457450" cy="1479550"/>
          </a:xfrm>
          <a:prstGeom prst="ellipse">
            <a:avLst/>
          </a:prstGeom>
          <a:gradFill rotWithShape="0">
            <a:gsLst>
              <a:gs pos="0">
                <a:srgbClr val="760000"/>
              </a:gs>
              <a:gs pos="50000">
                <a:srgbClr val="FF0000"/>
              </a:gs>
              <a:gs pos="100000">
                <a:srgbClr val="7600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400" b="1"/>
              <a:t>SIC Aurangabad Division</a:t>
            </a:r>
          </a:p>
        </p:txBody>
      </p:sp>
      <p:sp>
        <p:nvSpPr>
          <p:cNvPr id="10" name="Oval 4">
            <a:extLst>
              <a:ext uri="{FF2B5EF4-FFF2-40B4-BE49-F238E27FC236}">
                <a16:creationId xmlns:a16="http://schemas.microsoft.com/office/drawing/2014/main" id="{3E77A02A-2006-4D52-35C1-8F98977F2502}"/>
              </a:ext>
            </a:extLst>
          </p:cNvPr>
          <p:cNvSpPr>
            <a:spLocks noChangeArrowheads="1"/>
          </p:cNvSpPr>
          <p:nvPr/>
        </p:nvSpPr>
        <p:spPr bwMode="auto">
          <a:xfrm rot="21219521" flipH="1">
            <a:off x="3049589" y="1063626"/>
            <a:ext cx="2579687" cy="1706563"/>
          </a:xfrm>
          <a:prstGeom prst="ellipse">
            <a:avLst/>
          </a:prstGeom>
          <a:solidFill>
            <a:schemeClr val="accent6">
              <a:lumMod val="60000"/>
              <a:lumOff val="40000"/>
            </a:schemeClr>
          </a:solidFill>
          <a:ln w="28575">
            <a:noFill/>
            <a:round/>
            <a:headEnd/>
            <a:tailEnd/>
          </a:ln>
          <a:effectLst>
            <a:outerShdw dist="107763" dir="2700000" algn="ctr" rotWithShape="0">
              <a:srgbClr val="00CCCC"/>
            </a:outerShdw>
          </a:effectLst>
        </p:spPr>
        <p:txBody>
          <a:bodyPr anchor="ctr"/>
          <a:lstStyle/>
          <a:p>
            <a:pPr algn="ctr" eaLnBrk="1" hangingPunct="1">
              <a:spcBef>
                <a:spcPct val="50000"/>
              </a:spcBef>
              <a:defRPr/>
            </a:pPr>
            <a:r>
              <a:rPr lang="en-US" sz="3200" b="1" dirty="0">
                <a:solidFill>
                  <a:schemeClr val="bg1"/>
                </a:solidFill>
              </a:rPr>
              <a:t>SIC Brihan Mumbai</a:t>
            </a:r>
          </a:p>
        </p:txBody>
      </p:sp>
      <p:sp>
        <p:nvSpPr>
          <p:cNvPr id="9228" name="Oval 7">
            <a:extLst>
              <a:ext uri="{FF2B5EF4-FFF2-40B4-BE49-F238E27FC236}">
                <a16:creationId xmlns:a16="http://schemas.microsoft.com/office/drawing/2014/main" id="{0B32660F-F436-D884-A782-DA6907D0D89B}"/>
              </a:ext>
            </a:extLst>
          </p:cNvPr>
          <p:cNvSpPr>
            <a:spLocks noChangeArrowheads="1"/>
          </p:cNvSpPr>
          <p:nvPr/>
        </p:nvSpPr>
        <p:spPr bwMode="auto">
          <a:xfrm rot="21219521">
            <a:off x="2649539" y="4740276"/>
            <a:ext cx="2490787" cy="1527175"/>
          </a:xfrm>
          <a:prstGeom prst="ellipse">
            <a:avLst/>
          </a:prstGeom>
          <a:gradFill rotWithShape="0">
            <a:gsLst>
              <a:gs pos="0">
                <a:srgbClr val="760000"/>
              </a:gs>
              <a:gs pos="50000">
                <a:srgbClr val="FF0000"/>
              </a:gs>
              <a:gs pos="100000">
                <a:srgbClr val="7600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400" b="1"/>
              <a:t>SIC </a:t>
            </a:r>
            <a:br>
              <a:rPr lang="en-US" altLang="en-US" sz="1400" b="1"/>
            </a:br>
            <a:r>
              <a:rPr lang="en-US" altLang="en-US" sz="2400" b="1"/>
              <a:t>Nagpur Division</a:t>
            </a:r>
          </a:p>
        </p:txBody>
      </p:sp>
      <p:sp>
        <p:nvSpPr>
          <p:cNvPr id="9229" name="Footer Placeholder 11">
            <a:extLst>
              <a:ext uri="{FF2B5EF4-FFF2-40B4-BE49-F238E27FC236}">
                <a16:creationId xmlns:a16="http://schemas.microsoft.com/office/drawing/2014/main" id="{45CAB81F-6323-46E1-2D2D-0F43DD2062B5}"/>
              </a:ext>
            </a:extLst>
          </p:cNvPr>
          <p:cNvSpPr>
            <a:spLocks noGrp="1"/>
          </p:cNvSpPr>
          <p:nvPr>
            <p:ph type="ftr" sz="quarter" idx="11"/>
          </p:nvPr>
        </p:nvSpPr>
        <p:spPr bwMode="auto">
          <a:xfrm>
            <a:off x="4648200" y="6569076"/>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solidFill>
                  <a:srgbClr val="898989"/>
                </a:solidFill>
              </a:rPr>
              <a:t>pkachare@gmail.com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E26B-386E-1239-07A0-4530C9D3E3CC}"/>
              </a:ext>
            </a:extLst>
          </p:cNvPr>
          <p:cNvSpPr>
            <a:spLocks noGrp="1"/>
          </p:cNvSpPr>
          <p:nvPr>
            <p:ph type="title"/>
          </p:nvPr>
        </p:nvSpPr>
        <p:spPr>
          <a:xfrm>
            <a:off x="838200" y="365126"/>
            <a:ext cx="10515600" cy="981982"/>
          </a:xfrm>
          <a:solidFill>
            <a:srgbClr val="0000FF"/>
          </a:solidFill>
        </p:spPr>
        <p:txBody>
          <a:bodyPr>
            <a:noAutofit/>
          </a:bodyPr>
          <a:lstStyle/>
          <a:p>
            <a:pPr algn="ctr"/>
            <a:r>
              <a:rPr lang="en-IN" sz="3600" b="1" u="sng" dirty="0">
                <a:solidFill>
                  <a:srgbClr val="FFFF00"/>
                </a:solidFill>
                <a:latin typeface="Times New Roman" panose="02020603050405020304" pitchFamily="18" charset="0"/>
                <a:cs typeface="Times New Roman" panose="02020603050405020304" pitchFamily="18" charset="0"/>
              </a:rPr>
              <a:t>Section 1</a:t>
            </a:r>
            <a:r>
              <a:rPr lang="en-IN" sz="3600" b="1" dirty="0">
                <a:solidFill>
                  <a:schemeClr val="bg1"/>
                </a:solidFill>
                <a:latin typeface="Times New Roman" panose="02020603050405020304" pitchFamily="18" charset="0"/>
                <a:cs typeface="Times New Roman" panose="02020603050405020304" pitchFamily="18" charset="0"/>
              </a:rPr>
              <a:t>:</a:t>
            </a:r>
            <a:r>
              <a:rPr lang="en-US" sz="3600" b="1" dirty="0">
                <a:solidFill>
                  <a:schemeClr val="bg1"/>
                </a:solidFill>
                <a:latin typeface="Times New Roman" panose="02020603050405020304" pitchFamily="18" charset="0"/>
                <a:cs typeface="Times New Roman" panose="02020603050405020304" pitchFamily="18" charset="0"/>
              </a:rPr>
              <a:t> Short title, extent and commencement</a:t>
            </a:r>
            <a:r>
              <a:rPr lang="en-IN" sz="3600" b="1" dirty="0">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9EBE3A-82DC-C716-1D9C-C42B05944F7F}"/>
              </a:ext>
            </a:extLst>
          </p:cNvPr>
          <p:cNvSpPr>
            <a:spLocks noGrp="1"/>
          </p:cNvSpPr>
          <p:nvPr>
            <p:ph idx="1"/>
          </p:nvPr>
        </p:nvSpPr>
        <p:spPr>
          <a:xfrm>
            <a:off x="838200" y="1649186"/>
            <a:ext cx="10515600" cy="4527777"/>
          </a:xfrm>
        </p:spPr>
        <p:txBody>
          <a:bodyPr/>
          <a:lstStyle/>
          <a:p>
            <a:endParaRPr lang="en-IN" dirty="0"/>
          </a:p>
          <a:p>
            <a:endParaRPr lang="en-IN" dirty="0"/>
          </a:p>
          <a:p>
            <a:endParaRPr lang="en-IN" dirty="0"/>
          </a:p>
          <a:p>
            <a:endParaRPr lang="en-IN" dirty="0"/>
          </a:p>
          <a:p>
            <a:endParaRPr lang="en-IN" dirty="0"/>
          </a:p>
          <a:p>
            <a:endParaRPr lang="en-US" dirty="0"/>
          </a:p>
        </p:txBody>
      </p:sp>
      <p:graphicFrame>
        <p:nvGraphicFramePr>
          <p:cNvPr id="4" name="Table 4">
            <a:extLst>
              <a:ext uri="{FF2B5EF4-FFF2-40B4-BE49-F238E27FC236}">
                <a16:creationId xmlns:a16="http://schemas.microsoft.com/office/drawing/2014/main" id="{DEB34710-0337-D8C5-FD5F-0F4F71BCDAEF}"/>
              </a:ext>
            </a:extLst>
          </p:cNvPr>
          <p:cNvGraphicFramePr>
            <a:graphicFrameLocks noGrp="1"/>
          </p:cNvGraphicFramePr>
          <p:nvPr/>
        </p:nvGraphicFramePr>
        <p:xfrm>
          <a:off x="838199" y="1461407"/>
          <a:ext cx="10515599" cy="4825094"/>
        </p:xfrm>
        <a:graphic>
          <a:graphicData uri="http://schemas.openxmlformats.org/drawingml/2006/table">
            <a:tbl>
              <a:tblPr firstRow="1" bandRow="1">
                <a:tableStyleId>{5C22544A-7EE6-4342-B048-85BDC9FD1C3A}</a:tableStyleId>
              </a:tblPr>
              <a:tblGrid>
                <a:gridCol w="675388">
                  <a:extLst>
                    <a:ext uri="{9D8B030D-6E8A-4147-A177-3AD203B41FA5}">
                      <a16:colId xmlns:a16="http://schemas.microsoft.com/office/drawing/2014/main" val="857737869"/>
                    </a:ext>
                  </a:extLst>
                </a:gridCol>
                <a:gridCol w="9840211">
                  <a:extLst>
                    <a:ext uri="{9D8B030D-6E8A-4147-A177-3AD203B41FA5}">
                      <a16:colId xmlns:a16="http://schemas.microsoft.com/office/drawing/2014/main" val="740145893"/>
                    </a:ext>
                  </a:extLst>
                </a:gridCol>
              </a:tblGrid>
              <a:tr h="661505">
                <a:tc>
                  <a:txBody>
                    <a:bodyPr/>
                    <a:lstStyle/>
                    <a:p>
                      <a:r>
                        <a:rPr lang="en-IN" sz="2000" b="1" dirty="0">
                          <a:solidFill>
                            <a:srgbClr val="FFFF00"/>
                          </a:solidFill>
                          <a:latin typeface="Times New Roman" panose="02020603050405020304" pitchFamily="18" charset="0"/>
                          <a:cs typeface="Times New Roman" panose="02020603050405020304" pitchFamily="18" charset="0"/>
                        </a:rPr>
                        <a:t>   (1)</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dirty="0"/>
                        <a:t>This Act may be called the </a:t>
                      </a:r>
                      <a:r>
                        <a:rPr lang="en-IN" sz="2800" b="1" dirty="0">
                          <a:solidFill>
                            <a:schemeClr val="bg1"/>
                          </a:solidFill>
                          <a:latin typeface="Times New Roman" panose="02020603050405020304" pitchFamily="18" charset="0"/>
                          <a:cs typeface="Times New Roman" panose="02020603050405020304" pitchFamily="18" charset="0"/>
                        </a:rPr>
                        <a:t>Right to Information Act 2005</a:t>
                      </a:r>
                    </a:p>
                  </a:txBody>
                  <a:tcPr>
                    <a:solidFill>
                      <a:srgbClr val="0000FF"/>
                    </a:solidFill>
                  </a:tcPr>
                </a:tc>
                <a:extLst>
                  <a:ext uri="{0D108BD9-81ED-4DB2-BD59-A6C34878D82A}">
                    <a16:rowId xmlns:a16="http://schemas.microsoft.com/office/drawing/2014/main" val="3322502593"/>
                  </a:ext>
                </a:extLst>
              </a:tr>
              <a:tr h="661505">
                <a:tc>
                  <a:txBody>
                    <a:bodyPr/>
                    <a:lstStyle/>
                    <a:p>
                      <a:r>
                        <a:rPr lang="en-IN" sz="2000" b="1" dirty="0">
                          <a:solidFill>
                            <a:srgbClr val="FFFF00"/>
                          </a:solidFill>
                          <a:latin typeface="Times New Roman" panose="02020603050405020304" pitchFamily="18" charset="0"/>
                          <a:cs typeface="Times New Roman" panose="02020603050405020304" pitchFamily="18" charset="0"/>
                        </a:rPr>
                        <a:t>   (2)</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It extends to the whole of India</a:t>
                      </a:r>
                    </a:p>
                  </a:txBody>
                  <a:tcPr>
                    <a:solidFill>
                      <a:srgbClr val="0000FF"/>
                    </a:solidFill>
                  </a:tcPr>
                </a:tc>
                <a:extLst>
                  <a:ext uri="{0D108BD9-81ED-4DB2-BD59-A6C34878D82A}">
                    <a16:rowId xmlns:a16="http://schemas.microsoft.com/office/drawing/2014/main" val="3896973572"/>
                  </a:ext>
                </a:extLst>
              </a:tr>
              <a:tr h="1751042">
                <a:tc rowSpan="2">
                  <a:txBody>
                    <a:bodyPr/>
                    <a:lstStyle/>
                    <a:p>
                      <a:r>
                        <a:rPr lang="en-IN" sz="2000" b="1" dirty="0">
                          <a:solidFill>
                            <a:srgbClr val="FFFF00"/>
                          </a:solidFill>
                          <a:latin typeface="Times New Roman" panose="02020603050405020304" pitchFamily="18" charset="0"/>
                          <a:cs typeface="Times New Roman" panose="02020603050405020304" pitchFamily="18" charset="0"/>
                        </a:rPr>
                        <a:t>   </a:t>
                      </a:r>
                    </a:p>
                    <a:p>
                      <a:r>
                        <a:rPr lang="en-IN" sz="2000" b="1" dirty="0">
                          <a:solidFill>
                            <a:srgbClr val="FFFF00"/>
                          </a:solidFill>
                          <a:latin typeface="Times New Roman" panose="02020603050405020304" pitchFamily="18" charset="0"/>
                          <a:cs typeface="Times New Roman" panose="02020603050405020304" pitchFamily="18" charset="0"/>
                        </a:rPr>
                        <a:t>   (3)</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r>
                        <a:rPr lang="en-IN" sz="2800" b="1" dirty="0">
                          <a:solidFill>
                            <a:schemeClr val="bg1"/>
                          </a:solidFill>
                          <a:latin typeface="Times New Roman" panose="02020603050405020304" pitchFamily="18" charset="0"/>
                          <a:cs typeface="Times New Roman" panose="02020603050405020304" pitchFamily="18" charset="0"/>
                        </a:rPr>
                        <a:t>The provisions of sub-section (1) of section 4, sub-sections (1) and (2) of section 5, sections 12, 13, 15,16, 24, 27 and 28 shall come into force at once, (i.e. from 15</a:t>
                      </a:r>
                      <a:r>
                        <a:rPr lang="en-IN" sz="2800" b="1" baseline="30000" dirty="0">
                          <a:solidFill>
                            <a:schemeClr val="bg1"/>
                          </a:solidFill>
                          <a:latin typeface="Times New Roman" panose="02020603050405020304" pitchFamily="18" charset="0"/>
                          <a:cs typeface="Times New Roman" panose="02020603050405020304" pitchFamily="18" charset="0"/>
                        </a:rPr>
                        <a:t>th</a:t>
                      </a:r>
                      <a:r>
                        <a:rPr lang="en-IN" sz="2800" b="1" dirty="0">
                          <a:solidFill>
                            <a:schemeClr val="bg1"/>
                          </a:solidFill>
                          <a:latin typeface="Times New Roman" panose="02020603050405020304" pitchFamily="18" charset="0"/>
                          <a:cs typeface="Times New Roman" panose="02020603050405020304" pitchFamily="18" charset="0"/>
                        </a:rPr>
                        <a:t> June 2005)</a:t>
                      </a:r>
                      <a:endParaRPr lang="en-US" sz="2800" b="1" dirty="0">
                        <a:solidFill>
                          <a:schemeClr val="bg1"/>
                        </a:solidFill>
                        <a:latin typeface="Times New Roman" panose="02020603050405020304" pitchFamily="18" charset="0"/>
                        <a:cs typeface="Times New Roman" panose="02020603050405020304" pitchFamily="18" charset="0"/>
                      </a:endParaRPr>
                    </a:p>
                  </a:txBody>
                  <a:tcPr>
                    <a:solidFill>
                      <a:srgbClr val="0000FF"/>
                    </a:solidFill>
                  </a:tcPr>
                </a:tc>
                <a:extLst>
                  <a:ext uri="{0D108BD9-81ED-4DB2-BD59-A6C34878D82A}">
                    <a16:rowId xmlns:a16="http://schemas.microsoft.com/office/drawing/2014/main" val="1427065022"/>
                  </a:ext>
                </a:extLst>
              </a:tr>
              <a:tr h="1751042">
                <a:tc vMerge="1">
                  <a:txBody>
                    <a:bodyPr/>
                    <a:lstStyle/>
                    <a:p>
                      <a:endParaRPr lang="en-US" dirty="0"/>
                    </a:p>
                  </a:txBody>
                  <a:tcPr>
                    <a:solidFill>
                      <a:srgbClr val="0000FF"/>
                    </a:solidFill>
                  </a:tcPr>
                </a:tc>
                <a:tc>
                  <a:txBody>
                    <a:bodyPr/>
                    <a:lstStyle/>
                    <a:p>
                      <a:r>
                        <a:rPr lang="en-IN" sz="2800" b="1" dirty="0">
                          <a:solidFill>
                            <a:schemeClr val="bg1"/>
                          </a:solidFill>
                          <a:latin typeface="Times New Roman" panose="02020603050405020304" pitchFamily="18" charset="0"/>
                          <a:cs typeface="Times New Roman" panose="02020603050405020304" pitchFamily="18" charset="0"/>
                        </a:rPr>
                        <a:t>and the remaining provisions of this Act shall come into force on the one hundred and twentieth day of its enactment. (i.e. 12</a:t>
                      </a:r>
                      <a:r>
                        <a:rPr lang="en-IN" sz="2800" b="1" baseline="30000" dirty="0">
                          <a:solidFill>
                            <a:schemeClr val="bg1"/>
                          </a:solidFill>
                          <a:latin typeface="Times New Roman" panose="02020603050405020304" pitchFamily="18" charset="0"/>
                          <a:cs typeface="Times New Roman" panose="02020603050405020304" pitchFamily="18" charset="0"/>
                        </a:rPr>
                        <a:t>th</a:t>
                      </a:r>
                      <a:r>
                        <a:rPr lang="en-IN" sz="2800" b="1" dirty="0">
                          <a:solidFill>
                            <a:schemeClr val="bg1"/>
                          </a:solidFill>
                          <a:latin typeface="Times New Roman" panose="02020603050405020304" pitchFamily="18" charset="0"/>
                          <a:cs typeface="Times New Roman" panose="02020603050405020304" pitchFamily="18" charset="0"/>
                        </a:rPr>
                        <a:t> October 2005)</a:t>
                      </a:r>
                      <a:endParaRPr lang="en-US" sz="2800" b="1" dirty="0">
                        <a:solidFill>
                          <a:schemeClr val="bg1"/>
                        </a:solidFill>
                        <a:latin typeface="Times New Roman" panose="02020603050405020304" pitchFamily="18" charset="0"/>
                        <a:cs typeface="Times New Roman" panose="02020603050405020304" pitchFamily="18" charset="0"/>
                      </a:endParaRPr>
                    </a:p>
                  </a:txBody>
                  <a:tcPr>
                    <a:solidFill>
                      <a:srgbClr val="0000FF"/>
                    </a:solidFill>
                  </a:tcPr>
                </a:tc>
                <a:extLst>
                  <a:ext uri="{0D108BD9-81ED-4DB2-BD59-A6C34878D82A}">
                    <a16:rowId xmlns:a16="http://schemas.microsoft.com/office/drawing/2014/main" val="330670577"/>
                  </a:ext>
                </a:extLst>
              </a:tr>
            </a:tbl>
          </a:graphicData>
        </a:graphic>
      </p:graphicFrame>
      <p:sp>
        <p:nvSpPr>
          <p:cNvPr id="5" name="Footer Placeholder 4">
            <a:extLst>
              <a:ext uri="{FF2B5EF4-FFF2-40B4-BE49-F238E27FC236}">
                <a16:creationId xmlns:a16="http://schemas.microsoft.com/office/drawing/2014/main" id="{7837F125-E9F0-D3A9-2BA8-D2A3C6CF6232}"/>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606525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0CA77AF-EF64-4155-8478-8375DBDCDDEF}"/>
              </a:ext>
            </a:extLst>
          </p:cNvPr>
          <p:cNvSpPr>
            <a:spLocks noGrp="1" noChangeArrowheads="1"/>
          </p:cNvSpPr>
          <p:nvPr>
            <p:ph type="title" idx="4294967295"/>
          </p:nvPr>
        </p:nvSpPr>
        <p:spPr>
          <a:xfrm>
            <a:off x="579664" y="152400"/>
            <a:ext cx="10540093" cy="517142"/>
          </a:xfrm>
          <a:solidFill>
            <a:srgbClr val="0000FF"/>
          </a:solidFill>
        </p:spPr>
        <p:txBody>
          <a:bodyPr>
            <a:noAutofit/>
          </a:bodyPr>
          <a:lstStyle/>
          <a:p>
            <a:pPr algn="ctr" eaLnBrk="1" hangingPunct="1">
              <a:defRPr/>
            </a:pPr>
            <a:r>
              <a:rPr lang="en-US" sz="3600" b="1" dirty="0">
                <a:solidFill>
                  <a:srgbClr val="FFFF00"/>
                </a:solidFill>
                <a:latin typeface="Times New Roman" panose="02020603050405020304" pitchFamily="18" charset="0"/>
                <a:cs typeface="Times New Roman" panose="02020603050405020304" pitchFamily="18" charset="0"/>
              </a:rPr>
              <a:t>Section 2 </a:t>
            </a:r>
            <a:r>
              <a:rPr lang="en-US" sz="3600" b="1" dirty="0">
                <a:solidFill>
                  <a:schemeClr val="bg1"/>
                </a:solidFill>
                <a:latin typeface="Times New Roman" panose="02020603050405020304" pitchFamily="18" charset="0"/>
                <a:cs typeface="Times New Roman" panose="02020603050405020304" pitchFamily="18" charset="0"/>
              </a:rPr>
              <a:t>: Definitions i.e. Important Concepts</a:t>
            </a:r>
          </a:p>
        </p:txBody>
      </p:sp>
      <p:sp>
        <p:nvSpPr>
          <p:cNvPr id="51203" name="Oval 3">
            <a:extLst>
              <a:ext uri="{FF2B5EF4-FFF2-40B4-BE49-F238E27FC236}">
                <a16:creationId xmlns:a16="http://schemas.microsoft.com/office/drawing/2014/main" id="{7DDC39F7-8592-E946-BD51-707BF40B508C}"/>
              </a:ext>
            </a:extLst>
          </p:cNvPr>
          <p:cNvSpPr>
            <a:spLocks noChangeArrowheads="1"/>
          </p:cNvSpPr>
          <p:nvPr/>
        </p:nvSpPr>
        <p:spPr bwMode="auto">
          <a:xfrm rot="21219521">
            <a:off x="4570413" y="2428875"/>
            <a:ext cx="3276600" cy="2438400"/>
          </a:xfrm>
          <a:prstGeom prst="ellipse">
            <a:avLst/>
          </a:prstGeom>
          <a:solidFill>
            <a:srgbClr val="0000FF"/>
          </a:solidFill>
          <a:ln>
            <a:noFill/>
          </a:ln>
          <a:effectLst>
            <a:outerShdw dist="107763" dir="2700000" algn="ctr" rotWithShape="0">
              <a:srgbClr val="00CCCC"/>
            </a:outerShdw>
          </a:effec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1900" b="1" dirty="0">
                <a:solidFill>
                  <a:schemeClr val="bg1"/>
                </a:solidFill>
              </a:rPr>
              <a:t>RTI Act based on       1. Transparency, 2. Accountability  &amp; 3. Containing Corruption</a:t>
            </a:r>
            <a:endParaRPr lang="en-US" altLang="en-US" sz="2400" b="1" dirty="0">
              <a:solidFill>
                <a:schemeClr val="bg1"/>
              </a:solidFill>
            </a:endParaRPr>
          </a:p>
        </p:txBody>
      </p:sp>
      <p:sp>
        <p:nvSpPr>
          <p:cNvPr id="51204" name="Oval 4">
            <a:extLst>
              <a:ext uri="{FF2B5EF4-FFF2-40B4-BE49-F238E27FC236}">
                <a16:creationId xmlns:a16="http://schemas.microsoft.com/office/drawing/2014/main" id="{6700D8A7-054A-6DFF-92C3-A1E25CC7269A}"/>
              </a:ext>
            </a:extLst>
          </p:cNvPr>
          <p:cNvSpPr>
            <a:spLocks noChangeArrowheads="1"/>
          </p:cNvSpPr>
          <p:nvPr/>
        </p:nvSpPr>
        <p:spPr bwMode="auto">
          <a:xfrm rot="21219521" flipH="1">
            <a:off x="6503988" y="727075"/>
            <a:ext cx="2209800" cy="1727200"/>
          </a:xfrm>
          <a:prstGeom prst="ellipse">
            <a:avLst/>
          </a:prstGeom>
          <a:gradFill rotWithShape="0">
            <a:gsLst>
              <a:gs pos="0">
                <a:srgbClr val="000076"/>
              </a:gs>
              <a:gs pos="50000">
                <a:srgbClr val="0000FF"/>
              </a:gs>
              <a:gs pos="100000">
                <a:srgbClr val="00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2000" b="1" dirty="0">
                <a:solidFill>
                  <a:schemeClr val="bg1"/>
                </a:solidFill>
              </a:rPr>
              <a:t>Competent Authority</a:t>
            </a:r>
          </a:p>
        </p:txBody>
      </p:sp>
      <p:sp>
        <p:nvSpPr>
          <p:cNvPr id="51205" name="Oval 5">
            <a:extLst>
              <a:ext uri="{FF2B5EF4-FFF2-40B4-BE49-F238E27FC236}">
                <a16:creationId xmlns:a16="http://schemas.microsoft.com/office/drawing/2014/main" id="{9738AB80-827B-CE6E-48D5-3C528B6E8D40}"/>
              </a:ext>
            </a:extLst>
          </p:cNvPr>
          <p:cNvSpPr>
            <a:spLocks noChangeArrowheads="1"/>
          </p:cNvSpPr>
          <p:nvPr/>
        </p:nvSpPr>
        <p:spPr bwMode="auto">
          <a:xfrm rot="21219521" flipH="1">
            <a:off x="7835900" y="3976688"/>
            <a:ext cx="1981200" cy="1600200"/>
          </a:xfrm>
          <a:prstGeom prst="ellipse">
            <a:avLst/>
          </a:prstGeom>
          <a:gradFill rotWithShape="0">
            <a:gsLst>
              <a:gs pos="0">
                <a:srgbClr val="760076"/>
              </a:gs>
              <a:gs pos="50000">
                <a:srgbClr val="FF00FF"/>
              </a:gs>
              <a:gs pos="100000">
                <a:srgbClr val="76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1800" b="1" dirty="0">
                <a:solidFill>
                  <a:schemeClr val="bg1"/>
                </a:solidFill>
                <a:latin typeface="Times New Roman" panose="02020603050405020304" pitchFamily="18" charset="0"/>
                <a:cs typeface="Times New Roman" panose="02020603050405020304" pitchFamily="18" charset="0"/>
              </a:rPr>
              <a:t>Information</a:t>
            </a:r>
          </a:p>
        </p:txBody>
      </p:sp>
      <p:sp>
        <p:nvSpPr>
          <p:cNvPr id="51206" name="Oval 6">
            <a:extLst>
              <a:ext uri="{FF2B5EF4-FFF2-40B4-BE49-F238E27FC236}">
                <a16:creationId xmlns:a16="http://schemas.microsoft.com/office/drawing/2014/main" id="{3FD7F146-7F60-1107-0D34-BE6330415730}"/>
              </a:ext>
            </a:extLst>
          </p:cNvPr>
          <p:cNvSpPr>
            <a:spLocks noChangeArrowheads="1"/>
          </p:cNvSpPr>
          <p:nvPr/>
        </p:nvSpPr>
        <p:spPr bwMode="auto">
          <a:xfrm rot="21219521" flipH="1">
            <a:off x="7847013" y="2249488"/>
            <a:ext cx="2178050" cy="1600200"/>
          </a:xfrm>
          <a:prstGeom prst="ellipse">
            <a:avLst/>
          </a:prstGeom>
          <a:gradFill rotWithShape="0">
            <a:gsLst>
              <a:gs pos="0">
                <a:srgbClr val="3B003B"/>
              </a:gs>
              <a:gs pos="50000">
                <a:srgbClr val="800080"/>
              </a:gs>
              <a:gs pos="100000">
                <a:srgbClr val="3B003B"/>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2400" b="1" dirty="0">
                <a:solidFill>
                  <a:schemeClr val="bg1"/>
                </a:solidFill>
                <a:latin typeface="Times New Roman" panose="02020603050405020304" pitchFamily="18" charset="0"/>
                <a:cs typeface="Times New Roman" panose="02020603050405020304" pitchFamily="18" charset="0"/>
              </a:rPr>
              <a:t>Public Authority</a:t>
            </a:r>
          </a:p>
        </p:txBody>
      </p:sp>
      <p:sp>
        <p:nvSpPr>
          <p:cNvPr id="51207" name="Oval 7">
            <a:extLst>
              <a:ext uri="{FF2B5EF4-FFF2-40B4-BE49-F238E27FC236}">
                <a16:creationId xmlns:a16="http://schemas.microsoft.com/office/drawing/2014/main" id="{5CD98CD2-D8C4-8B57-A93C-3FC84A47D924}"/>
              </a:ext>
            </a:extLst>
          </p:cNvPr>
          <p:cNvSpPr>
            <a:spLocks noChangeArrowheads="1"/>
          </p:cNvSpPr>
          <p:nvPr/>
        </p:nvSpPr>
        <p:spPr bwMode="auto">
          <a:xfrm rot="21219521">
            <a:off x="6018213" y="4833938"/>
            <a:ext cx="2057400" cy="1447800"/>
          </a:xfrm>
          <a:prstGeom prst="ellipse">
            <a:avLst/>
          </a:prstGeom>
          <a:gradFill rotWithShape="0">
            <a:gsLst>
              <a:gs pos="0">
                <a:srgbClr val="760000"/>
              </a:gs>
              <a:gs pos="50000">
                <a:srgbClr val="FF0000"/>
              </a:gs>
              <a:gs pos="100000">
                <a:srgbClr val="7600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2800" b="1" dirty="0">
                <a:solidFill>
                  <a:schemeClr val="bg1"/>
                </a:solidFill>
              </a:rPr>
              <a:t>Record</a:t>
            </a:r>
          </a:p>
        </p:txBody>
      </p:sp>
      <p:sp>
        <p:nvSpPr>
          <p:cNvPr id="51208" name="Oval 8">
            <a:extLst>
              <a:ext uri="{FF2B5EF4-FFF2-40B4-BE49-F238E27FC236}">
                <a16:creationId xmlns:a16="http://schemas.microsoft.com/office/drawing/2014/main" id="{5A735705-AA55-443C-1AD9-5887193DECB0}"/>
              </a:ext>
            </a:extLst>
          </p:cNvPr>
          <p:cNvSpPr>
            <a:spLocks noChangeArrowheads="1"/>
          </p:cNvSpPr>
          <p:nvPr/>
        </p:nvSpPr>
        <p:spPr bwMode="auto">
          <a:xfrm rot="21219521">
            <a:off x="3729038" y="4841875"/>
            <a:ext cx="2209800" cy="1447800"/>
          </a:xfrm>
          <a:prstGeom prst="ellipse">
            <a:avLst/>
          </a:prstGeom>
          <a:gradFill rotWithShape="0">
            <a:gsLst>
              <a:gs pos="0">
                <a:srgbClr val="764700"/>
              </a:gs>
              <a:gs pos="50000">
                <a:srgbClr val="FF9900"/>
              </a:gs>
              <a:gs pos="100000">
                <a:srgbClr val="7647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1600" b="1" dirty="0">
                <a:solidFill>
                  <a:schemeClr val="bg1"/>
                </a:solidFill>
                <a:latin typeface="Times New Roman" panose="02020603050405020304" pitchFamily="18" charset="0"/>
                <a:cs typeface="Times New Roman" panose="02020603050405020304" pitchFamily="18" charset="0"/>
              </a:rPr>
              <a:t>IC</a:t>
            </a:r>
          </a:p>
          <a:p>
            <a:pPr algn="ctr" eaLnBrk="1" hangingPunct="1">
              <a:spcBef>
                <a:spcPct val="50000"/>
              </a:spcBef>
              <a:buClrTx/>
              <a:buFontTx/>
              <a:buNone/>
            </a:pPr>
            <a:r>
              <a:rPr lang="en-US" altLang="en-US" sz="1600" b="1" dirty="0">
                <a:solidFill>
                  <a:schemeClr val="bg1"/>
                </a:solidFill>
                <a:latin typeface="Times New Roman" panose="02020603050405020304" pitchFamily="18" charset="0"/>
                <a:cs typeface="Times New Roman" panose="02020603050405020304" pitchFamily="18" charset="0"/>
              </a:rPr>
              <a:t>FAA</a:t>
            </a:r>
          </a:p>
          <a:p>
            <a:pPr algn="ctr" eaLnBrk="1" hangingPunct="1">
              <a:spcBef>
                <a:spcPct val="50000"/>
              </a:spcBef>
              <a:buClrTx/>
              <a:buFontTx/>
              <a:buNone/>
            </a:pPr>
            <a:r>
              <a:rPr lang="en-US" altLang="en-US" sz="1600" b="1" dirty="0">
                <a:solidFill>
                  <a:schemeClr val="bg1"/>
                </a:solidFill>
                <a:latin typeface="Times New Roman" panose="02020603050405020304" pitchFamily="18" charset="0"/>
                <a:cs typeface="Times New Roman" panose="02020603050405020304" pitchFamily="18" charset="0"/>
              </a:rPr>
              <a:t>CPIO</a:t>
            </a:r>
          </a:p>
          <a:p>
            <a:pPr algn="ctr" eaLnBrk="1" hangingPunct="1">
              <a:spcBef>
                <a:spcPct val="50000"/>
              </a:spcBef>
              <a:buClrTx/>
              <a:buFontTx/>
              <a:buNone/>
            </a:pPr>
            <a:r>
              <a:rPr lang="en-US" altLang="en-US" sz="1600" b="1" dirty="0">
                <a:solidFill>
                  <a:schemeClr val="bg1"/>
                </a:solidFill>
                <a:latin typeface="Times New Roman" panose="02020603050405020304" pitchFamily="18" charset="0"/>
                <a:cs typeface="Times New Roman" panose="02020603050405020304" pitchFamily="18" charset="0"/>
              </a:rPr>
              <a:t>CAPIO</a:t>
            </a:r>
          </a:p>
        </p:txBody>
      </p:sp>
      <p:sp>
        <p:nvSpPr>
          <p:cNvPr id="51209" name="Oval 9">
            <a:extLst>
              <a:ext uri="{FF2B5EF4-FFF2-40B4-BE49-F238E27FC236}">
                <a16:creationId xmlns:a16="http://schemas.microsoft.com/office/drawing/2014/main" id="{EA1EF9B9-69D8-98A9-3825-F8CC02AB1E51}"/>
              </a:ext>
            </a:extLst>
          </p:cNvPr>
          <p:cNvSpPr>
            <a:spLocks noChangeArrowheads="1"/>
          </p:cNvSpPr>
          <p:nvPr/>
        </p:nvSpPr>
        <p:spPr bwMode="auto">
          <a:xfrm rot="21219521">
            <a:off x="2293938" y="3694113"/>
            <a:ext cx="2138362" cy="1524000"/>
          </a:xfrm>
          <a:prstGeom prst="ellipse">
            <a:avLst/>
          </a:prstGeom>
          <a:gradFill rotWithShape="0">
            <a:gsLst>
              <a:gs pos="0">
                <a:srgbClr val="767600"/>
              </a:gs>
              <a:gs pos="50000">
                <a:srgbClr val="FFFF00"/>
              </a:gs>
              <a:gs pos="100000">
                <a:srgbClr val="7676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1800" b="1" dirty="0"/>
              <a:t>Right to Information</a:t>
            </a:r>
          </a:p>
        </p:txBody>
      </p:sp>
      <p:sp>
        <p:nvSpPr>
          <p:cNvPr id="51210" name="Oval 10">
            <a:extLst>
              <a:ext uri="{FF2B5EF4-FFF2-40B4-BE49-F238E27FC236}">
                <a16:creationId xmlns:a16="http://schemas.microsoft.com/office/drawing/2014/main" id="{2003080A-C29F-CB08-AF7B-340891D1850C}"/>
              </a:ext>
            </a:extLst>
          </p:cNvPr>
          <p:cNvSpPr>
            <a:spLocks noChangeArrowheads="1"/>
          </p:cNvSpPr>
          <p:nvPr/>
        </p:nvSpPr>
        <p:spPr bwMode="auto">
          <a:xfrm rot="21219521">
            <a:off x="2501900" y="1941513"/>
            <a:ext cx="2133600" cy="1727200"/>
          </a:xfrm>
          <a:prstGeom prst="ellipse">
            <a:avLst/>
          </a:prstGeom>
          <a:gradFill rotWithShape="0">
            <a:gsLst>
              <a:gs pos="0">
                <a:srgbClr val="007600"/>
              </a:gs>
              <a:gs pos="50000">
                <a:srgbClr val="00FF00"/>
              </a:gs>
              <a:gs pos="100000">
                <a:srgbClr val="0076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2800" b="1" dirty="0">
                <a:solidFill>
                  <a:schemeClr val="bg1"/>
                </a:solidFill>
              </a:rPr>
              <a:t>Third Party </a:t>
            </a:r>
          </a:p>
        </p:txBody>
      </p:sp>
      <p:sp>
        <p:nvSpPr>
          <p:cNvPr id="51211" name="Oval 11">
            <a:extLst>
              <a:ext uri="{FF2B5EF4-FFF2-40B4-BE49-F238E27FC236}">
                <a16:creationId xmlns:a16="http://schemas.microsoft.com/office/drawing/2014/main" id="{CF64A167-F8A2-B6BC-E3B3-E69593FEAE25}"/>
              </a:ext>
            </a:extLst>
          </p:cNvPr>
          <p:cNvSpPr>
            <a:spLocks noChangeArrowheads="1"/>
          </p:cNvSpPr>
          <p:nvPr/>
        </p:nvSpPr>
        <p:spPr bwMode="auto">
          <a:xfrm rot="21219521">
            <a:off x="4119563" y="803276"/>
            <a:ext cx="2209800" cy="1522413"/>
          </a:xfrm>
          <a:prstGeom prst="ellipse">
            <a:avLst/>
          </a:prstGeom>
          <a:solidFill>
            <a:srgbClr val="FF0000"/>
          </a:soli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r>
              <a:rPr lang="en-US" altLang="en-US" sz="1800" b="1" dirty="0">
                <a:solidFill>
                  <a:schemeClr val="bg1"/>
                </a:solidFill>
              </a:rPr>
              <a:t>Appropriate Government</a:t>
            </a:r>
          </a:p>
        </p:txBody>
      </p:sp>
      <p:sp>
        <p:nvSpPr>
          <p:cNvPr id="51212" name="Rectangle 12">
            <a:extLst>
              <a:ext uri="{FF2B5EF4-FFF2-40B4-BE49-F238E27FC236}">
                <a16:creationId xmlns:a16="http://schemas.microsoft.com/office/drawing/2014/main" id="{23B236BA-C978-1F67-2EFD-1BD665D6815E}"/>
              </a:ext>
            </a:extLst>
          </p:cNvPr>
          <p:cNvSpPr>
            <a:spLocks noChangeArrowheads="1"/>
          </p:cNvSpPr>
          <p:nvPr/>
        </p:nvSpPr>
        <p:spPr bwMode="auto">
          <a:xfrm>
            <a:off x="3429000" y="6324600"/>
            <a:ext cx="5715000" cy="285654"/>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FontTx/>
              <a:buNone/>
            </a:pPr>
            <a:endParaRPr lang="en-US" altLang="en-US" sz="2800" b="1" dirty="0">
              <a:solidFill>
                <a:srgbClr val="990033"/>
              </a:solidFill>
            </a:endParaRPr>
          </a:p>
          <a:p>
            <a:pPr algn="ctr" eaLnBrk="1" hangingPunct="1">
              <a:spcBef>
                <a:spcPct val="50000"/>
              </a:spcBef>
              <a:buClrTx/>
              <a:buFontTx/>
              <a:buNone/>
            </a:pPr>
            <a:r>
              <a:rPr lang="en-US" altLang="en-US" sz="2400" b="1" dirty="0"/>
              <a:t>Containing Corruption</a:t>
            </a:r>
          </a:p>
          <a:p>
            <a:pPr algn="ctr" eaLnBrk="1" hangingPunct="1">
              <a:spcBef>
                <a:spcPct val="0"/>
              </a:spcBef>
              <a:buClrTx/>
              <a:buFontTx/>
              <a:buNone/>
            </a:pPr>
            <a:endParaRPr lang="en-US" altLang="en-US" sz="2800" dirty="0"/>
          </a:p>
        </p:txBody>
      </p:sp>
      <p:sp>
        <p:nvSpPr>
          <p:cNvPr id="51213" name="Rectangle 13">
            <a:extLst>
              <a:ext uri="{FF2B5EF4-FFF2-40B4-BE49-F238E27FC236}">
                <a16:creationId xmlns:a16="http://schemas.microsoft.com/office/drawing/2014/main" id="{0BB34CDA-85AD-AD28-8266-73F70DA63214}"/>
              </a:ext>
            </a:extLst>
          </p:cNvPr>
          <p:cNvSpPr>
            <a:spLocks noChangeArrowheads="1"/>
          </p:cNvSpPr>
          <p:nvPr/>
        </p:nvSpPr>
        <p:spPr bwMode="auto">
          <a:xfrm>
            <a:off x="1752600" y="1600200"/>
            <a:ext cx="533400" cy="4800600"/>
          </a:xfrm>
          <a:prstGeom prst="rect">
            <a:avLst/>
          </a:prstGeom>
          <a:solidFill>
            <a:srgbClr val="FF0000"/>
          </a:solidFill>
          <a:ln w="9525">
            <a:solidFill>
              <a:schemeClr val="tx1"/>
            </a:solidFill>
            <a:miter lim="800000"/>
            <a:headEnd/>
            <a:tailEnd/>
          </a:ln>
        </p:spPr>
        <p:txBody>
          <a:bodyPr wrap="none" anchorCtr="1"/>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endParaRPr lang="en-US" altLang="en-US" sz="2400" b="1"/>
          </a:p>
          <a:p>
            <a:pPr algn="ctr" eaLnBrk="1" hangingPunct="1">
              <a:spcBef>
                <a:spcPct val="0"/>
              </a:spcBef>
              <a:buClrTx/>
              <a:buFontTx/>
              <a:buNone/>
            </a:pPr>
            <a:r>
              <a:rPr lang="en-US" altLang="en-US" sz="2400" b="1"/>
              <a:t>T</a:t>
            </a:r>
          </a:p>
          <a:p>
            <a:pPr algn="ctr" eaLnBrk="1" hangingPunct="1">
              <a:spcBef>
                <a:spcPct val="0"/>
              </a:spcBef>
              <a:buClrTx/>
              <a:buFontTx/>
              <a:buNone/>
            </a:pPr>
            <a:r>
              <a:rPr lang="en-US" altLang="en-US" sz="2400" b="1"/>
              <a:t>R</a:t>
            </a:r>
          </a:p>
          <a:p>
            <a:pPr algn="ctr" eaLnBrk="1" hangingPunct="1">
              <a:spcBef>
                <a:spcPct val="0"/>
              </a:spcBef>
              <a:buClrTx/>
              <a:buFontTx/>
              <a:buNone/>
            </a:pPr>
            <a:r>
              <a:rPr lang="en-US" altLang="en-US" sz="2400" b="1"/>
              <a:t>A</a:t>
            </a:r>
          </a:p>
          <a:p>
            <a:pPr algn="ctr" eaLnBrk="1" hangingPunct="1">
              <a:spcBef>
                <a:spcPct val="0"/>
              </a:spcBef>
              <a:buClrTx/>
              <a:buFontTx/>
              <a:buNone/>
            </a:pPr>
            <a:r>
              <a:rPr lang="en-US" altLang="en-US" sz="2400" b="1"/>
              <a:t>N</a:t>
            </a:r>
          </a:p>
          <a:p>
            <a:pPr algn="ctr" eaLnBrk="1" hangingPunct="1">
              <a:spcBef>
                <a:spcPct val="0"/>
              </a:spcBef>
              <a:buClrTx/>
              <a:buFontTx/>
              <a:buNone/>
            </a:pPr>
            <a:r>
              <a:rPr lang="en-US" altLang="en-US" sz="2400" b="1"/>
              <a:t>P</a:t>
            </a:r>
          </a:p>
          <a:p>
            <a:pPr algn="ctr" eaLnBrk="1" hangingPunct="1">
              <a:spcBef>
                <a:spcPct val="0"/>
              </a:spcBef>
              <a:buClrTx/>
              <a:buFontTx/>
              <a:buNone/>
            </a:pPr>
            <a:r>
              <a:rPr lang="en-US" altLang="en-US" sz="2400" b="1"/>
              <a:t>E</a:t>
            </a:r>
          </a:p>
          <a:p>
            <a:pPr algn="ctr" eaLnBrk="1" hangingPunct="1">
              <a:spcBef>
                <a:spcPct val="0"/>
              </a:spcBef>
              <a:buClrTx/>
              <a:buFontTx/>
              <a:buNone/>
            </a:pPr>
            <a:r>
              <a:rPr lang="en-US" altLang="en-US" sz="2400" b="1"/>
              <a:t>R</a:t>
            </a:r>
          </a:p>
          <a:p>
            <a:pPr algn="ctr" eaLnBrk="1" hangingPunct="1">
              <a:spcBef>
                <a:spcPct val="0"/>
              </a:spcBef>
              <a:buClrTx/>
              <a:buFontTx/>
              <a:buNone/>
            </a:pPr>
            <a:r>
              <a:rPr lang="en-US" altLang="en-US" sz="2400" b="1"/>
              <a:t>A</a:t>
            </a:r>
          </a:p>
          <a:p>
            <a:pPr algn="ctr" eaLnBrk="1" hangingPunct="1">
              <a:spcBef>
                <a:spcPct val="0"/>
              </a:spcBef>
              <a:buClrTx/>
              <a:buFontTx/>
              <a:buNone/>
            </a:pPr>
            <a:r>
              <a:rPr lang="en-US" altLang="en-US" sz="2400" b="1"/>
              <a:t>N</a:t>
            </a:r>
          </a:p>
          <a:p>
            <a:pPr algn="ctr" eaLnBrk="1" hangingPunct="1">
              <a:spcBef>
                <a:spcPct val="0"/>
              </a:spcBef>
              <a:buClrTx/>
              <a:buFontTx/>
              <a:buNone/>
            </a:pPr>
            <a:r>
              <a:rPr lang="en-US" altLang="en-US" sz="2400" b="1"/>
              <a:t>C</a:t>
            </a:r>
          </a:p>
          <a:p>
            <a:pPr algn="ctr" eaLnBrk="1" hangingPunct="1">
              <a:spcBef>
                <a:spcPct val="0"/>
              </a:spcBef>
              <a:buClrTx/>
              <a:buFontTx/>
              <a:buNone/>
            </a:pPr>
            <a:r>
              <a:rPr lang="en-US" altLang="en-US" sz="2400" b="1"/>
              <a:t>Y</a:t>
            </a:r>
          </a:p>
        </p:txBody>
      </p:sp>
      <p:sp>
        <p:nvSpPr>
          <p:cNvPr id="51214" name="Rectangle 14">
            <a:extLst>
              <a:ext uri="{FF2B5EF4-FFF2-40B4-BE49-F238E27FC236}">
                <a16:creationId xmlns:a16="http://schemas.microsoft.com/office/drawing/2014/main" id="{C10B4E94-9FD6-057C-E589-803EECFF4BA1}"/>
              </a:ext>
            </a:extLst>
          </p:cNvPr>
          <p:cNvSpPr>
            <a:spLocks noChangeArrowheads="1"/>
          </p:cNvSpPr>
          <p:nvPr/>
        </p:nvSpPr>
        <p:spPr bwMode="auto">
          <a:xfrm>
            <a:off x="10058400" y="1447800"/>
            <a:ext cx="533400" cy="5029200"/>
          </a:xfrm>
          <a:prstGeom prst="rect">
            <a:avLst/>
          </a:prstGeom>
          <a:solidFill>
            <a:srgbClr val="FF0000"/>
          </a:solidFill>
          <a:ln w="9525">
            <a:solidFill>
              <a:schemeClr val="tx1"/>
            </a:solidFill>
            <a:miter lim="800000"/>
            <a:headEnd/>
            <a:tailEnd/>
          </a:ln>
        </p:spPr>
        <p:txBody>
          <a:bodyPr wrap="none" anchorCtr="1"/>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400" b="1"/>
              <a:t>A</a:t>
            </a:r>
          </a:p>
          <a:p>
            <a:pPr algn="ctr" eaLnBrk="1" hangingPunct="1">
              <a:spcBef>
                <a:spcPct val="0"/>
              </a:spcBef>
              <a:buClrTx/>
              <a:buFontTx/>
              <a:buNone/>
            </a:pPr>
            <a:r>
              <a:rPr lang="en-US" altLang="en-US" sz="2400" b="1"/>
              <a:t>C</a:t>
            </a:r>
          </a:p>
          <a:p>
            <a:pPr algn="ctr" eaLnBrk="1" hangingPunct="1">
              <a:spcBef>
                <a:spcPct val="0"/>
              </a:spcBef>
              <a:buClrTx/>
              <a:buFontTx/>
              <a:buNone/>
            </a:pPr>
            <a:r>
              <a:rPr lang="en-US" altLang="en-US" sz="2400" b="1"/>
              <a:t>C</a:t>
            </a:r>
          </a:p>
          <a:p>
            <a:pPr algn="ctr" eaLnBrk="1" hangingPunct="1">
              <a:spcBef>
                <a:spcPct val="0"/>
              </a:spcBef>
              <a:buClrTx/>
              <a:buFontTx/>
              <a:buNone/>
            </a:pPr>
            <a:r>
              <a:rPr lang="en-US" altLang="en-US" sz="2400" b="1"/>
              <a:t>O</a:t>
            </a:r>
          </a:p>
          <a:p>
            <a:pPr algn="ctr" eaLnBrk="1" hangingPunct="1">
              <a:spcBef>
                <a:spcPct val="0"/>
              </a:spcBef>
              <a:buClrTx/>
              <a:buFontTx/>
              <a:buNone/>
            </a:pPr>
            <a:r>
              <a:rPr lang="en-US" altLang="en-US" sz="2400" b="1"/>
              <a:t>U</a:t>
            </a:r>
          </a:p>
          <a:p>
            <a:pPr algn="ctr" eaLnBrk="1" hangingPunct="1">
              <a:spcBef>
                <a:spcPct val="0"/>
              </a:spcBef>
              <a:buClrTx/>
              <a:buFontTx/>
              <a:buNone/>
            </a:pPr>
            <a:r>
              <a:rPr lang="en-US" altLang="en-US" sz="2400" b="1"/>
              <a:t>N</a:t>
            </a:r>
          </a:p>
          <a:p>
            <a:pPr algn="ctr" eaLnBrk="1" hangingPunct="1">
              <a:spcBef>
                <a:spcPct val="0"/>
              </a:spcBef>
              <a:buClrTx/>
              <a:buFontTx/>
              <a:buNone/>
            </a:pPr>
            <a:r>
              <a:rPr lang="en-US" altLang="en-US" sz="2400" b="1"/>
              <a:t>T</a:t>
            </a:r>
          </a:p>
          <a:p>
            <a:pPr algn="ctr" eaLnBrk="1" hangingPunct="1">
              <a:spcBef>
                <a:spcPct val="0"/>
              </a:spcBef>
              <a:buClrTx/>
              <a:buFontTx/>
              <a:buNone/>
            </a:pPr>
            <a:r>
              <a:rPr lang="en-US" altLang="en-US" sz="2400" b="1"/>
              <a:t>A</a:t>
            </a:r>
          </a:p>
          <a:p>
            <a:pPr algn="ctr" eaLnBrk="1" hangingPunct="1">
              <a:spcBef>
                <a:spcPct val="0"/>
              </a:spcBef>
              <a:buClrTx/>
              <a:buFontTx/>
              <a:buNone/>
            </a:pPr>
            <a:r>
              <a:rPr lang="en-US" altLang="en-US" sz="2400" b="1"/>
              <a:t>B</a:t>
            </a:r>
          </a:p>
          <a:p>
            <a:pPr algn="ctr" eaLnBrk="1" hangingPunct="1">
              <a:spcBef>
                <a:spcPct val="0"/>
              </a:spcBef>
              <a:buClrTx/>
              <a:buFontTx/>
              <a:buNone/>
            </a:pPr>
            <a:r>
              <a:rPr lang="en-US" altLang="en-US" sz="2400" b="1"/>
              <a:t>L</a:t>
            </a:r>
          </a:p>
          <a:p>
            <a:pPr algn="ctr" eaLnBrk="1" hangingPunct="1">
              <a:spcBef>
                <a:spcPct val="0"/>
              </a:spcBef>
              <a:buClrTx/>
              <a:buFontTx/>
              <a:buNone/>
            </a:pPr>
            <a:r>
              <a:rPr lang="en-US" altLang="en-US" sz="2400" b="1"/>
              <a:t>I</a:t>
            </a:r>
          </a:p>
          <a:p>
            <a:pPr algn="ctr" eaLnBrk="1" hangingPunct="1">
              <a:spcBef>
                <a:spcPct val="0"/>
              </a:spcBef>
              <a:buClrTx/>
              <a:buFontTx/>
              <a:buNone/>
            </a:pPr>
            <a:r>
              <a:rPr lang="en-US" altLang="en-US" sz="2400" b="1"/>
              <a:t>T</a:t>
            </a:r>
          </a:p>
          <a:p>
            <a:pPr algn="ctr" eaLnBrk="1" hangingPunct="1">
              <a:spcBef>
                <a:spcPct val="0"/>
              </a:spcBef>
              <a:buClrTx/>
              <a:buFontTx/>
              <a:buNone/>
            </a:pPr>
            <a:r>
              <a:rPr lang="en-US" altLang="en-US" sz="2400" b="1"/>
              <a:t>Y</a:t>
            </a:r>
          </a:p>
        </p:txBody>
      </p:sp>
      <p:sp>
        <p:nvSpPr>
          <p:cNvPr id="16" name="Footer Placeholder 15">
            <a:extLst>
              <a:ext uri="{FF2B5EF4-FFF2-40B4-BE49-F238E27FC236}">
                <a16:creationId xmlns:a16="http://schemas.microsoft.com/office/drawing/2014/main" id="{5C649DEF-031E-9519-148D-C0B43472C69F}"/>
              </a:ext>
            </a:extLst>
          </p:cNvPr>
          <p:cNvSpPr>
            <a:spLocks noGrp="1"/>
          </p:cNvSpPr>
          <p:nvPr>
            <p:ph type="ftr" sz="quarter" idx="11"/>
          </p:nvPr>
        </p:nvSpPr>
        <p:spPr>
          <a:xfrm>
            <a:off x="4648200" y="6534150"/>
            <a:ext cx="2895600" cy="476250"/>
          </a:xfrm>
        </p:spPr>
        <p:txBody>
          <a:bodyPr/>
          <a:lstStyle/>
          <a:p>
            <a:pPr>
              <a:defRPr/>
            </a:pPr>
            <a:r>
              <a:rPr lang="en-US" dirty="0"/>
              <a:t>pkachare@gmail.com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BDB69659-8979-E703-A320-03D37D4A9EE4}"/>
              </a:ext>
            </a:extLst>
          </p:cNvPr>
          <p:cNvSpPr txBox="1">
            <a:spLocks noGrp="1" noChangeArrowheads="1"/>
          </p:cNvSpPr>
          <p:nvPr>
            <p:ph type="title"/>
          </p:nvPr>
        </p:nvSpPr>
        <p:spPr>
          <a:xfrm>
            <a:off x="476250" y="68263"/>
            <a:ext cx="11333163" cy="827087"/>
          </a:xfrm>
          <a:solidFill>
            <a:srgbClr val="3333FF"/>
          </a:solidFill>
        </p:spPr>
        <p:txBody>
          <a:bodyPr/>
          <a:lstStyle/>
          <a:p>
            <a:pPr algn="ctr"/>
            <a:r>
              <a:rPr lang="en-IN" altLang="en-US" b="1">
                <a:solidFill>
                  <a:schemeClr val="bg1"/>
                </a:solidFill>
                <a:latin typeface="Times New Roman" panose="02020603050405020304" pitchFamily="18" charset="0"/>
                <a:cs typeface="Times New Roman" panose="02020603050405020304" pitchFamily="18" charset="0"/>
              </a:rPr>
              <a:t>Section 2(j) : Right to Information</a:t>
            </a:r>
            <a:endParaRPr altLang="en-US" b="1">
              <a:solidFill>
                <a:schemeClr val="bg1"/>
              </a:solidFill>
              <a:latin typeface="Times New Roman" panose="02020603050405020304" pitchFamily="18" charset="0"/>
              <a:cs typeface="Times New Roman" panose="02020603050405020304" pitchFamily="18" charset="0"/>
            </a:endParaRPr>
          </a:p>
        </p:txBody>
      </p:sp>
      <p:sp>
        <p:nvSpPr>
          <p:cNvPr id="47107" name="Footer Placeholder 3">
            <a:extLst>
              <a:ext uri="{FF2B5EF4-FFF2-40B4-BE49-F238E27FC236}">
                <a16:creationId xmlns:a16="http://schemas.microsoft.com/office/drawing/2014/main" id="{C02129E6-86E9-A488-B4C1-7C698DFE5C08}"/>
              </a:ext>
            </a:extLst>
          </p:cNvPr>
          <p:cNvSpPr>
            <a:spLocks noGrp="1" noChangeArrowheads="1"/>
          </p:cNvSpPr>
          <p:nvPr>
            <p:ph type="ftr" sz="quarter" idx="11"/>
          </p:nvPr>
        </p:nvSpPr>
        <p:spPr bwMode="auto">
          <a:xfrm>
            <a:off x="4038600" y="6537325"/>
            <a:ext cx="4114800" cy="4175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graphicFrame>
        <p:nvGraphicFramePr>
          <p:cNvPr id="5" name="Table 5">
            <a:extLst>
              <a:ext uri="{FF2B5EF4-FFF2-40B4-BE49-F238E27FC236}">
                <a16:creationId xmlns:a16="http://schemas.microsoft.com/office/drawing/2014/main" id="{54C6A4AC-F096-2A39-4949-D9C4BBFDAF97}"/>
              </a:ext>
            </a:extLst>
          </p:cNvPr>
          <p:cNvGraphicFramePr>
            <a:graphicFrameLocks noGrp="1"/>
          </p:cNvGraphicFramePr>
          <p:nvPr/>
        </p:nvGraphicFramePr>
        <p:xfrm>
          <a:off x="476250" y="982663"/>
          <a:ext cx="11333163" cy="5702300"/>
        </p:xfrm>
        <a:graphic>
          <a:graphicData uri="http://schemas.openxmlformats.org/drawingml/2006/table">
            <a:tbl>
              <a:tblPr firstRow="1" bandRow="1">
                <a:tableStyleId>{5C22544A-7EE6-4342-B048-85BDC9FD1C3A}</a:tableStyleId>
              </a:tblPr>
              <a:tblGrid>
                <a:gridCol w="1528910">
                  <a:extLst>
                    <a:ext uri="{9D8B030D-6E8A-4147-A177-3AD203B41FA5}">
                      <a16:colId xmlns:a16="http://schemas.microsoft.com/office/drawing/2014/main" val="20000"/>
                    </a:ext>
                  </a:extLst>
                </a:gridCol>
                <a:gridCol w="1404852">
                  <a:extLst>
                    <a:ext uri="{9D8B030D-6E8A-4147-A177-3AD203B41FA5}">
                      <a16:colId xmlns:a16="http://schemas.microsoft.com/office/drawing/2014/main" val="20001"/>
                    </a:ext>
                  </a:extLst>
                </a:gridCol>
                <a:gridCol w="8399401">
                  <a:extLst>
                    <a:ext uri="{9D8B030D-6E8A-4147-A177-3AD203B41FA5}">
                      <a16:colId xmlns:a16="http://schemas.microsoft.com/office/drawing/2014/main" val="20002"/>
                    </a:ext>
                  </a:extLst>
                </a:gridCol>
              </a:tblGrid>
              <a:tr h="1390557">
                <a:tc rowSpan="5">
                  <a:txBody>
                    <a:bodyPr/>
                    <a:lstStyle/>
                    <a:p>
                      <a:endParaRPr lang="en-IN" sz="2800" b="1" dirty="0"/>
                    </a:p>
                    <a:p>
                      <a:r>
                        <a:rPr lang="en-IN" sz="2800" b="1" dirty="0"/>
                        <a:t> Section  </a:t>
                      </a:r>
                      <a:br>
                        <a:rPr lang="en-IN" sz="2800" b="1" dirty="0"/>
                      </a:br>
                      <a:r>
                        <a:rPr lang="en-IN" sz="2800" b="1" dirty="0"/>
                        <a:t>   2(j)</a:t>
                      </a:r>
                      <a:endParaRPr lang="en-US" sz="2800" b="1" dirty="0"/>
                    </a:p>
                  </a:txBody>
                  <a:tcPr marL="91444" marR="91444" marT="45719" marB="45719">
                    <a:solidFill>
                      <a:srgbClr val="3333FF"/>
                    </a:solidFill>
                  </a:tcPr>
                </a:tc>
                <a:tc gridSpan="2">
                  <a:txBody>
                    <a:bodyPr/>
                    <a:lstStyle/>
                    <a:p>
                      <a:r>
                        <a:rPr lang="en-IN" sz="2800" b="1" i="0" dirty="0">
                          <a:solidFill>
                            <a:schemeClr val="bg1"/>
                          </a:solidFill>
                          <a:effectLst/>
                          <a:latin typeface="Times New Roman" panose="02020603050405020304" pitchFamily="18" charset="0"/>
                        </a:rPr>
                        <a:t>“right to information” means the right to information accessible under this Act which is held by or under the control of any public authority and includes the right to</a:t>
                      </a:r>
                      <a:endParaRPr lang="en-US" sz="2800" b="1" dirty="0">
                        <a:solidFill>
                          <a:schemeClr val="bg1"/>
                        </a:solidFill>
                      </a:endParaRPr>
                    </a:p>
                  </a:txBody>
                  <a:tcPr marL="91444" marR="91444" marT="45719" marB="45719">
                    <a:solidFill>
                      <a:srgbClr val="3333FF"/>
                    </a:solidFill>
                  </a:tcPr>
                </a:tc>
                <a:tc hMerge="1">
                  <a:txBody>
                    <a:bodyPr/>
                    <a:lstStyle/>
                    <a:p>
                      <a:endParaRPr lang="en-US"/>
                    </a:p>
                  </a:txBody>
                  <a:tcPr/>
                </a:tc>
                <a:extLst>
                  <a:ext uri="{0D108BD9-81ED-4DB2-BD59-A6C34878D82A}">
                    <a16:rowId xmlns:a16="http://schemas.microsoft.com/office/drawing/2014/main" val="10000"/>
                  </a:ext>
                </a:extLst>
              </a:tr>
              <a:tr h="572690">
                <a:tc vMerge="1">
                  <a:txBody>
                    <a:bodyPr/>
                    <a:lstStyle/>
                    <a:p>
                      <a:endParaRPr lang="en-US" dirty="0"/>
                    </a:p>
                  </a:txBody>
                  <a:tcPr/>
                </a:tc>
                <a:tc>
                  <a:txBody>
                    <a:bodyPr/>
                    <a:lstStyle/>
                    <a:p>
                      <a:pPr algn="ctr"/>
                      <a:r>
                        <a:rPr lang="en-IN" sz="2800" b="1" i="0" dirty="0">
                          <a:solidFill>
                            <a:schemeClr val="bg1"/>
                          </a:solidFill>
                          <a:effectLst/>
                          <a:latin typeface="Times New Roman" panose="02020603050405020304" pitchFamily="18" charset="0"/>
                          <a:hlinkClick r:id="rId2">
                            <a:extLst>
                              <a:ext uri="{A12FA001-AC4F-418D-AE19-62706E023703}">
                                <ahyp:hlinkClr xmlns:ahyp="http://schemas.microsoft.com/office/drawing/2018/hyperlinkcolor" val="tx"/>
                              </a:ext>
                            </a:extLst>
                          </a:hlinkClick>
                        </a:rPr>
                        <a:t>(</a:t>
                      </a:r>
                      <a:r>
                        <a:rPr lang="en-IN" sz="2800" b="1" i="0" dirty="0" err="1">
                          <a:solidFill>
                            <a:schemeClr val="bg1"/>
                          </a:solidFill>
                          <a:effectLst/>
                          <a:latin typeface="Times New Roman" panose="02020603050405020304" pitchFamily="18" charset="0"/>
                          <a:hlinkClick r:id="rId2">
                            <a:extLst>
                              <a:ext uri="{A12FA001-AC4F-418D-AE19-62706E023703}">
                                <ahyp:hlinkClr xmlns:ahyp="http://schemas.microsoft.com/office/drawing/2018/hyperlinkcolor" val="tx"/>
                              </a:ext>
                            </a:extLst>
                          </a:hlinkClick>
                        </a:rPr>
                        <a:t>i</a:t>
                      </a:r>
                      <a:r>
                        <a:rPr lang="en-IN" sz="2800" b="1" i="0" dirty="0">
                          <a:solidFill>
                            <a:schemeClr val="bg1"/>
                          </a:solidFill>
                          <a:effectLst/>
                          <a:latin typeface="Times New Roman" panose="02020603050405020304" pitchFamily="18" charset="0"/>
                          <a:hlinkClick r:id="rId2">
                            <a:extLst>
                              <a:ext uri="{A12FA001-AC4F-418D-AE19-62706E023703}">
                                <ahyp:hlinkClr xmlns:ahyp="http://schemas.microsoft.com/office/drawing/2018/hyperlinkcolor" val="tx"/>
                              </a:ext>
                            </a:extLst>
                          </a:hlinkClick>
                        </a:rPr>
                        <a:t>)</a:t>
                      </a:r>
                      <a:r>
                        <a:rPr lang="en-IN" sz="2800" b="1" i="0" dirty="0">
                          <a:solidFill>
                            <a:schemeClr val="bg1"/>
                          </a:solidFill>
                          <a:effectLst/>
                          <a:latin typeface="Times New Roman" panose="02020603050405020304" pitchFamily="18" charset="0"/>
                        </a:rPr>
                        <a:t> </a:t>
                      </a:r>
                      <a:endParaRPr lang="en-US" sz="2800" b="1" dirty="0">
                        <a:solidFill>
                          <a:schemeClr val="bg1"/>
                        </a:solidFill>
                      </a:endParaRPr>
                    </a:p>
                  </a:txBody>
                  <a:tcPr marL="91444" marR="91444" marT="45719" marB="45719">
                    <a:solidFill>
                      <a:srgbClr val="3333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i="0" dirty="0">
                          <a:solidFill>
                            <a:srgbClr val="FFFF00"/>
                          </a:solidFill>
                          <a:effectLst/>
                          <a:latin typeface="Times New Roman" panose="02020603050405020304" pitchFamily="18" charset="0"/>
                        </a:rPr>
                        <a:t>inspection of work, documents, records;</a:t>
                      </a:r>
                    </a:p>
                  </a:txBody>
                  <a:tcPr marL="91444" marR="91444" marT="45719" marB="45719">
                    <a:solidFill>
                      <a:srgbClr val="3333FF"/>
                    </a:solidFill>
                  </a:tcPr>
                </a:tc>
                <a:extLst>
                  <a:ext uri="{0D108BD9-81ED-4DB2-BD59-A6C34878D82A}">
                    <a16:rowId xmlns:a16="http://schemas.microsoft.com/office/drawing/2014/main" val="10001"/>
                  </a:ext>
                </a:extLst>
              </a:tr>
              <a:tr h="957939">
                <a:tc vMerge="1">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800" b="1" i="0" kern="1200" dirty="0">
                          <a:solidFill>
                            <a:schemeClr val="bg1"/>
                          </a:solidFill>
                          <a:effectLst/>
                          <a:latin typeface="Times New Roman" panose="02020603050405020304" pitchFamily="18" charset="0"/>
                          <a:ea typeface="+mn-ea"/>
                          <a:cs typeface="+mn-cs"/>
                          <a:hlinkClick r:id="rId3">
                            <a:extLst>
                              <a:ext uri="{A12FA001-AC4F-418D-AE19-62706E023703}">
                                <ahyp:hlinkClr xmlns:ahyp="http://schemas.microsoft.com/office/drawing/2018/hyperlinkcolor" val="tx"/>
                              </a:ext>
                            </a:extLst>
                          </a:hlinkClick>
                        </a:rPr>
                        <a:t>(ii)</a:t>
                      </a:r>
                      <a:r>
                        <a:rPr lang="en-IN" sz="2800" b="1" i="0" kern="1200" dirty="0">
                          <a:solidFill>
                            <a:schemeClr val="bg1"/>
                          </a:solidFill>
                          <a:effectLst/>
                          <a:latin typeface="Times New Roman" panose="02020603050405020304" pitchFamily="18" charset="0"/>
                          <a:ea typeface="+mn-ea"/>
                          <a:cs typeface="+mn-cs"/>
                        </a:rPr>
                        <a:t>  </a:t>
                      </a:r>
                      <a:endParaRPr lang="en-US" sz="2800" b="1" i="0" kern="1200" dirty="0">
                        <a:solidFill>
                          <a:schemeClr val="bg1"/>
                        </a:solidFill>
                        <a:effectLst/>
                        <a:latin typeface="Times New Roman" panose="02020603050405020304" pitchFamily="18" charset="0"/>
                        <a:ea typeface="+mn-ea"/>
                        <a:cs typeface="+mn-cs"/>
                      </a:endParaRPr>
                    </a:p>
                  </a:txBody>
                  <a:tcPr marL="91444" marR="91444" marT="45719" marB="45719">
                    <a:solidFill>
                      <a:srgbClr val="3333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i="0" kern="1200" dirty="0">
                          <a:solidFill>
                            <a:srgbClr val="FFFF00"/>
                          </a:solidFill>
                          <a:effectLst/>
                          <a:latin typeface="Times New Roman" panose="02020603050405020304" pitchFamily="18" charset="0"/>
                          <a:ea typeface="+mn-ea"/>
                          <a:cs typeface="+mn-cs"/>
                        </a:rPr>
                        <a:t>taking notes, extracts, or certified copies of documents or records;</a:t>
                      </a:r>
                    </a:p>
                  </a:txBody>
                  <a:tcPr marL="91444" marR="91444" marT="45719" marB="45719">
                    <a:solidFill>
                      <a:srgbClr val="3333FF"/>
                    </a:solidFill>
                  </a:tcPr>
                </a:tc>
                <a:extLst>
                  <a:ext uri="{0D108BD9-81ED-4DB2-BD59-A6C34878D82A}">
                    <a16:rowId xmlns:a16="http://schemas.microsoft.com/office/drawing/2014/main" val="10002"/>
                  </a:ext>
                </a:extLst>
              </a:tr>
              <a:tr h="525322">
                <a:tc vMerge="1">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800" b="1" i="0" kern="1200" dirty="0">
                          <a:solidFill>
                            <a:schemeClr val="bg1"/>
                          </a:solidFill>
                          <a:effectLst/>
                          <a:latin typeface="Times New Roman" panose="02020603050405020304" pitchFamily="18" charset="0"/>
                          <a:ea typeface="+mn-ea"/>
                          <a:cs typeface="+mn-cs"/>
                          <a:hlinkClick r:id="rId4">
                            <a:extLst>
                              <a:ext uri="{A12FA001-AC4F-418D-AE19-62706E023703}">
                                <ahyp:hlinkClr xmlns:ahyp="http://schemas.microsoft.com/office/drawing/2018/hyperlinkcolor" val="tx"/>
                              </a:ext>
                            </a:extLst>
                          </a:hlinkClick>
                        </a:rPr>
                        <a:t>(iii)</a:t>
                      </a:r>
                      <a:r>
                        <a:rPr lang="en-IN" sz="2800" b="1" i="0" kern="1200" dirty="0">
                          <a:solidFill>
                            <a:schemeClr val="bg1"/>
                          </a:solidFill>
                          <a:effectLst/>
                          <a:latin typeface="Times New Roman" panose="02020603050405020304" pitchFamily="18" charset="0"/>
                          <a:ea typeface="+mn-ea"/>
                          <a:cs typeface="+mn-cs"/>
                        </a:rPr>
                        <a:t> </a:t>
                      </a:r>
                      <a:endParaRPr lang="en-US" sz="2800" b="1" i="0" kern="1200" dirty="0">
                        <a:solidFill>
                          <a:schemeClr val="bg1"/>
                        </a:solidFill>
                        <a:effectLst/>
                        <a:latin typeface="Times New Roman" panose="02020603050405020304" pitchFamily="18" charset="0"/>
                        <a:ea typeface="+mn-ea"/>
                        <a:cs typeface="+mn-cs"/>
                      </a:endParaRPr>
                    </a:p>
                  </a:txBody>
                  <a:tcPr marL="91444" marR="91444" marT="45719" marB="45719">
                    <a:solidFill>
                      <a:srgbClr val="3333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i="0" kern="1200" dirty="0">
                          <a:solidFill>
                            <a:srgbClr val="FFFF00"/>
                          </a:solidFill>
                          <a:effectLst/>
                          <a:latin typeface="Times New Roman" panose="02020603050405020304" pitchFamily="18" charset="0"/>
                          <a:ea typeface="+mn-ea"/>
                          <a:cs typeface="+mn-cs"/>
                        </a:rPr>
                        <a:t>taking certified samples of material;</a:t>
                      </a:r>
                    </a:p>
                  </a:txBody>
                  <a:tcPr marL="91444" marR="91444" marT="45719" marB="45719">
                    <a:solidFill>
                      <a:srgbClr val="3333FF"/>
                    </a:solidFill>
                  </a:tcPr>
                </a:tc>
                <a:extLst>
                  <a:ext uri="{0D108BD9-81ED-4DB2-BD59-A6C34878D82A}">
                    <a16:rowId xmlns:a16="http://schemas.microsoft.com/office/drawing/2014/main" val="10003"/>
                  </a:ext>
                </a:extLst>
              </a:tr>
              <a:tr h="2255792">
                <a:tc vMerge="1">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800" b="1" i="0" kern="1200" dirty="0">
                          <a:solidFill>
                            <a:schemeClr val="bg1"/>
                          </a:solidFill>
                          <a:effectLst/>
                          <a:latin typeface="Times New Roman" panose="02020603050405020304" pitchFamily="18" charset="0"/>
                          <a:ea typeface="+mn-ea"/>
                          <a:cs typeface="+mn-cs"/>
                          <a:hlinkClick r:id="rId5">
                            <a:extLst>
                              <a:ext uri="{A12FA001-AC4F-418D-AE19-62706E023703}">
                                <ahyp:hlinkClr xmlns:ahyp="http://schemas.microsoft.com/office/drawing/2018/hyperlinkcolor" val="tx"/>
                              </a:ext>
                            </a:extLst>
                          </a:hlinkClick>
                        </a:rPr>
                        <a:t>(iv)</a:t>
                      </a:r>
                      <a:r>
                        <a:rPr lang="en-IN" sz="2800" b="1" i="0" kern="1200" dirty="0">
                          <a:solidFill>
                            <a:schemeClr val="bg1"/>
                          </a:solidFill>
                          <a:effectLst/>
                          <a:latin typeface="Times New Roman" panose="02020603050405020304" pitchFamily="18" charset="0"/>
                          <a:ea typeface="+mn-ea"/>
                          <a:cs typeface="+mn-cs"/>
                        </a:rPr>
                        <a:t> </a:t>
                      </a:r>
                      <a:endParaRPr lang="en-US" sz="2800" b="1" i="0" kern="1200" dirty="0">
                        <a:solidFill>
                          <a:schemeClr val="bg1"/>
                        </a:solidFill>
                        <a:effectLst/>
                        <a:latin typeface="Times New Roman" panose="02020603050405020304" pitchFamily="18" charset="0"/>
                        <a:ea typeface="+mn-ea"/>
                        <a:cs typeface="+mn-cs"/>
                      </a:endParaRPr>
                    </a:p>
                  </a:txBody>
                  <a:tcPr marL="91444" marR="91444" marT="45719" marB="45719">
                    <a:solidFill>
                      <a:srgbClr val="3333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i="0" kern="1200" dirty="0">
                          <a:solidFill>
                            <a:srgbClr val="FFFF00"/>
                          </a:solidFill>
                          <a:effectLst/>
                          <a:latin typeface="Times New Roman" panose="02020603050405020304" pitchFamily="18" charset="0"/>
                          <a:ea typeface="+mn-ea"/>
                          <a:cs typeface="+mn-cs"/>
                        </a:rPr>
                        <a:t>obtaining information in the form of diskettes, floppies, tapes, video cassettes or in any other electronic mode or through printouts where such information is stored in a computer or in any other device;</a:t>
                      </a:r>
                    </a:p>
                  </a:txBody>
                  <a:tcPr marL="91444" marR="91444" marT="45719" marB="45719">
                    <a:solidFill>
                      <a:srgbClr val="3333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0809314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a:extLst>
              <a:ext uri="{FF2B5EF4-FFF2-40B4-BE49-F238E27FC236}">
                <a16:creationId xmlns:a16="http://schemas.microsoft.com/office/drawing/2014/main" id="{AE487CA0-B5CA-0E14-B9F4-A75F82991217}"/>
              </a:ext>
            </a:extLst>
          </p:cNvPr>
          <p:cNvSpPr>
            <a:spLocks noChangeArrowheads="1"/>
          </p:cNvSpPr>
          <p:nvPr/>
        </p:nvSpPr>
        <p:spPr bwMode="auto">
          <a:xfrm>
            <a:off x="1147763" y="990600"/>
            <a:ext cx="10206037" cy="1754188"/>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just" eaLnBrk="1" hangingPunct="1">
              <a:lnSpc>
                <a:spcPct val="100000"/>
              </a:lnSpc>
              <a:spcBef>
                <a:spcPct val="0"/>
              </a:spcBef>
              <a:buSzTx/>
              <a:buFontTx/>
              <a:buNone/>
            </a:pPr>
            <a:r>
              <a:rPr lang="en-US" altLang="en-US" sz="3600" b="1">
                <a:solidFill>
                  <a:srgbClr val="FFFF00"/>
                </a:solidFill>
                <a:latin typeface="Arial" panose="020B0604020202020204" pitchFamily="34" charset="0"/>
                <a:cs typeface="Mangal" panose="02040503050203030202" pitchFamily="18" charset="0"/>
              </a:rPr>
              <a:t>2 </a:t>
            </a:r>
            <a:r>
              <a:rPr lang="hi-IN" altLang="en-US" sz="3600" b="1">
                <a:solidFill>
                  <a:srgbClr val="FFFF00"/>
                </a:solidFill>
                <a:latin typeface="Arial" panose="020B0604020202020204" pitchFamily="34" charset="0"/>
              </a:rPr>
              <a:t>(</a:t>
            </a:r>
            <a:r>
              <a:rPr lang="hi-IN" altLang="en-US" sz="3600" b="1" i="1">
                <a:solidFill>
                  <a:srgbClr val="FFFF00"/>
                </a:solidFill>
                <a:latin typeface="Arial" panose="020B0604020202020204" pitchFamily="34" charset="0"/>
              </a:rPr>
              <a:t>n</a:t>
            </a:r>
            <a:r>
              <a:rPr lang="hi-IN" altLang="en-US" sz="3600" b="1">
                <a:solidFill>
                  <a:srgbClr val="FFFF00"/>
                </a:solidFill>
                <a:latin typeface="Arial" panose="020B0604020202020204" pitchFamily="34" charset="0"/>
              </a:rPr>
              <a:t>) "third party" means a person other than the citizen making a request for information and includes a public authority. </a:t>
            </a:r>
            <a:endParaRPr lang="en-US" altLang="en-US" sz="3600" b="1">
              <a:solidFill>
                <a:srgbClr val="FFFF00"/>
              </a:solidFill>
              <a:latin typeface="Arial" panose="020B0604020202020204" pitchFamily="34" charset="0"/>
              <a:cs typeface="Arial" panose="020B0604020202020204" pitchFamily="34" charset="0"/>
            </a:endParaRPr>
          </a:p>
        </p:txBody>
      </p:sp>
      <p:sp>
        <p:nvSpPr>
          <p:cNvPr id="49155" name="Rectangle 5">
            <a:extLst>
              <a:ext uri="{FF2B5EF4-FFF2-40B4-BE49-F238E27FC236}">
                <a16:creationId xmlns:a16="http://schemas.microsoft.com/office/drawing/2014/main" id="{530DE2F4-6AA3-871D-8B31-AC1988325DE2}"/>
              </a:ext>
            </a:extLst>
          </p:cNvPr>
          <p:cNvSpPr>
            <a:spLocks noChangeArrowheads="1"/>
          </p:cNvSpPr>
          <p:nvPr/>
        </p:nvSpPr>
        <p:spPr bwMode="auto">
          <a:xfrm>
            <a:off x="3810000" y="152400"/>
            <a:ext cx="4572000" cy="769938"/>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0"/>
              </a:spcBef>
              <a:buSzTx/>
              <a:buFontTx/>
              <a:buNone/>
            </a:pPr>
            <a:r>
              <a:rPr lang="en-US" altLang="en-US" sz="4400" b="1">
                <a:solidFill>
                  <a:schemeClr val="bg1"/>
                </a:solidFill>
                <a:latin typeface="Arial" panose="020B0604020202020204" pitchFamily="34" charset="0"/>
                <a:cs typeface="Arial" panose="020B0604020202020204" pitchFamily="34" charset="0"/>
              </a:rPr>
              <a:t>Third party</a:t>
            </a:r>
          </a:p>
        </p:txBody>
      </p:sp>
      <p:sp>
        <p:nvSpPr>
          <p:cNvPr id="8" name="Rectangle 7">
            <a:extLst>
              <a:ext uri="{FF2B5EF4-FFF2-40B4-BE49-F238E27FC236}">
                <a16:creationId xmlns:a16="http://schemas.microsoft.com/office/drawing/2014/main" id="{E8403449-24CB-4646-DDE6-17B9E3F84C01}"/>
              </a:ext>
            </a:extLst>
          </p:cNvPr>
          <p:cNvSpPr/>
          <p:nvPr/>
        </p:nvSpPr>
        <p:spPr>
          <a:xfrm>
            <a:off x="1147763" y="2971800"/>
            <a:ext cx="4110037" cy="1524000"/>
          </a:xfrm>
          <a:prstGeom prst="rect">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200" b="1" dirty="0">
                <a:solidFill>
                  <a:srgbClr val="FFFF00"/>
                </a:solidFill>
                <a:latin typeface="Times New Roman" panose="02020603050405020304" pitchFamily="18" charset="0"/>
                <a:cs typeface="Times New Roman" panose="02020603050405020304" pitchFamily="18" charset="0"/>
              </a:rPr>
              <a:t>First Party</a:t>
            </a:r>
          </a:p>
          <a:p>
            <a:pPr algn="ctr" eaLnBrk="1" hangingPunct="1">
              <a:defRPr/>
            </a:pPr>
            <a:r>
              <a:rPr lang="en-US" sz="3200" b="1" dirty="0">
                <a:latin typeface="Times New Roman" panose="02020603050405020304" pitchFamily="18" charset="0"/>
                <a:cs typeface="Times New Roman" panose="02020603050405020304" pitchFamily="18" charset="0"/>
              </a:rPr>
              <a:t>Requester of  information</a:t>
            </a:r>
            <a:endParaRPr lang="en-US" b="1"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BFAC2DEE-BE0C-9DCD-51A1-73C3E697F6DB}"/>
              </a:ext>
            </a:extLst>
          </p:cNvPr>
          <p:cNvSpPr/>
          <p:nvPr/>
        </p:nvSpPr>
        <p:spPr>
          <a:xfrm>
            <a:off x="6629400" y="2971800"/>
            <a:ext cx="4724400" cy="1447800"/>
          </a:xfrm>
          <a:prstGeom prst="rect">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200" b="1" dirty="0">
                <a:solidFill>
                  <a:srgbClr val="FFFF00"/>
                </a:solidFill>
                <a:latin typeface="Times New Roman" panose="02020603050405020304" pitchFamily="18" charset="0"/>
                <a:cs typeface="Times New Roman" panose="02020603050405020304" pitchFamily="18" charset="0"/>
              </a:rPr>
              <a:t>Second Party</a:t>
            </a:r>
          </a:p>
          <a:p>
            <a:pPr algn="ctr" eaLnBrk="1" hangingPunct="1">
              <a:defRPr/>
            </a:pPr>
            <a:r>
              <a:rPr lang="en-US" sz="3200" b="1" dirty="0">
                <a:latin typeface="Times New Roman" panose="02020603050405020304" pitchFamily="18" charset="0"/>
                <a:cs typeface="Times New Roman" panose="02020603050405020304" pitchFamily="18" charset="0"/>
              </a:rPr>
              <a:t>Requester of  information</a:t>
            </a:r>
          </a:p>
        </p:txBody>
      </p:sp>
      <p:sp>
        <p:nvSpPr>
          <p:cNvPr id="10" name="Rectangle 9">
            <a:extLst>
              <a:ext uri="{FF2B5EF4-FFF2-40B4-BE49-F238E27FC236}">
                <a16:creationId xmlns:a16="http://schemas.microsoft.com/office/drawing/2014/main" id="{098AF01B-DF7B-4FAE-1CE1-6E98E06FA006}"/>
              </a:ext>
            </a:extLst>
          </p:cNvPr>
          <p:cNvSpPr/>
          <p:nvPr/>
        </p:nvSpPr>
        <p:spPr>
          <a:xfrm>
            <a:off x="4008438" y="5257800"/>
            <a:ext cx="7061200" cy="1447800"/>
          </a:xfrm>
          <a:prstGeom prst="rect">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rgbClr val="FFFF00"/>
                </a:solidFill>
                <a:latin typeface="Times New Roman" panose="02020603050405020304" pitchFamily="18" charset="0"/>
                <a:cs typeface="Times New Roman" panose="02020603050405020304" pitchFamily="18" charset="0"/>
              </a:rPr>
              <a:t>Third Party</a:t>
            </a:r>
          </a:p>
          <a:p>
            <a:pPr algn="ctr" eaLnBrk="1" hangingPunct="1">
              <a:defRPr/>
            </a:pPr>
            <a:r>
              <a:rPr lang="en-US" sz="2800" b="1" dirty="0">
                <a:latin typeface="Times New Roman" panose="02020603050405020304" pitchFamily="18" charset="0"/>
                <a:cs typeface="Times New Roman" panose="02020603050405020304" pitchFamily="18" charset="0"/>
              </a:rPr>
              <a:t>Individual, NGO, Company, another </a:t>
            </a:r>
            <a:r>
              <a:rPr lang="en-US" sz="2800" b="1" dirty="0" err="1">
                <a:latin typeface="Times New Roman" panose="02020603050405020304" pitchFamily="18" charset="0"/>
                <a:cs typeface="Times New Roman" panose="02020603050405020304" pitchFamily="18" charset="0"/>
              </a:rPr>
              <a:t>Govt</a:t>
            </a:r>
            <a:r>
              <a:rPr lang="en-US" sz="2800" b="1" dirty="0">
                <a:latin typeface="Times New Roman" panose="02020603050405020304" pitchFamily="18" charset="0"/>
                <a:cs typeface="Times New Roman" panose="02020603050405020304" pitchFamily="18" charset="0"/>
              </a:rPr>
              <a:t>, Public Authority</a:t>
            </a:r>
          </a:p>
        </p:txBody>
      </p:sp>
      <p:sp>
        <p:nvSpPr>
          <p:cNvPr id="11" name="Right Arrow 10">
            <a:extLst>
              <a:ext uri="{FF2B5EF4-FFF2-40B4-BE49-F238E27FC236}">
                <a16:creationId xmlns:a16="http://schemas.microsoft.com/office/drawing/2014/main" id="{535FF81A-EE54-0BF3-B0E8-756F7C2A1B05}"/>
              </a:ext>
            </a:extLst>
          </p:cNvPr>
          <p:cNvSpPr/>
          <p:nvPr/>
        </p:nvSpPr>
        <p:spPr>
          <a:xfrm>
            <a:off x="5257800" y="3581400"/>
            <a:ext cx="1371600" cy="2286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Down Arrow 11">
            <a:extLst>
              <a:ext uri="{FF2B5EF4-FFF2-40B4-BE49-F238E27FC236}">
                <a16:creationId xmlns:a16="http://schemas.microsoft.com/office/drawing/2014/main" id="{2D952139-00E3-382D-484F-4C608F60A554}"/>
              </a:ext>
            </a:extLst>
          </p:cNvPr>
          <p:cNvSpPr/>
          <p:nvPr/>
        </p:nvSpPr>
        <p:spPr>
          <a:xfrm>
            <a:off x="8001000" y="4419600"/>
            <a:ext cx="381000" cy="8382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9162" name="Footer Placeholder 13">
            <a:extLst>
              <a:ext uri="{FF2B5EF4-FFF2-40B4-BE49-F238E27FC236}">
                <a16:creationId xmlns:a16="http://schemas.microsoft.com/office/drawing/2014/main" id="{017E02EC-5094-13E6-ACCF-1EBFB9DA006D}"/>
              </a:ext>
            </a:extLst>
          </p:cNvPr>
          <p:cNvSpPr>
            <a:spLocks noGrp="1" noChangeArrowheads="1"/>
          </p:cNvSpPr>
          <p:nvPr>
            <p:ph type="ftr" sz="quarter" idx="11"/>
          </p:nvPr>
        </p:nvSpPr>
        <p:spPr bwMode="auto">
          <a:xfrm>
            <a:off x="4648200" y="6629400"/>
            <a:ext cx="2895600"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extLst>
      <p:ext uri="{BB962C8B-B14F-4D97-AF65-F5344CB8AC3E}">
        <p14:creationId xmlns:p14="http://schemas.microsoft.com/office/powerpoint/2010/main" val="1736410185"/>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a:extLst>
              <a:ext uri="{FF2B5EF4-FFF2-40B4-BE49-F238E27FC236}">
                <a16:creationId xmlns:a16="http://schemas.microsoft.com/office/drawing/2014/main" id="{566B2D23-7768-E487-97BD-FA7B03E5E6A3}"/>
              </a:ext>
            </a:extLst>
          </p:cNvPr>
          <p:cNvSpPr txBox="1">
            <a:spLocks noGrp="1" noChangeArrowheads="1"/>
          </p:cNvSpPr>
          <p:nvPr>
            <p:ph type="body" idx="4294967295"/>
          </p:nvPr>
        </p:nvSpPr>
        <p:spPr>
          <a:xfrm>
            <a:off x="1905000" y="90488"/>
            <a:ext cx="8229600" cy="595312"/>
          </a:xfrm>
          <a:solidFill>
            <a:srgbClr val="3333FF"/>
          </a:solidFill>
        </p:spPr>
        <p:txBody>
          <a:bodyPr>
            <a:normAutofit lnSpcReduction="10000"/>
          </a:bodyPr>
          <a:lstStyle/>
          <a:p>
            <a:pPr algn="ctr" eaLnBrk="1" hangingPunct="1">
              <a:buFont typeface="Wingdings" panose="05000000000000000000" pitchFamily="2" charset="2"/>
              <a:buNone/>
            </a:pPr>
            <a:r>
              <a:rPr altLang="en-US" sz="4000" b="1">
                <a:solidFill>
                  <a:schemeClr val="bg1"/>
                </a:solidFill>
                <a:latin typeface="Calibri" panose="020F0502020204030204" pitchFamily="34" charset="0"/>
              </a:rPr>
              <a:t>Section 2(h): Public Authority</a:t>
            </a:r>
          </a:p>
        </p:txBody>
      </p:sp>
      <p:sp>
        <p:nvSpPr>
          <p:cNvPr id="44035" name="Rectangle 6">
            <a:extLst>
              <a:ext uri="{FF2B5EF4-FFF2-40B4-BE49-F238E27FC236}">
                <a16:creationId xmlns:a16="http://schemas.microsoft.com/office/drawing/2014/main" id="{C657029A-BD48-E634-93A3-DB10FCF3E580}"/>
              </a:ext>
            </a:extLst>
          </p:cNvPr>
          <p:cNvSpPr>
            <a:spLocks noChangeArrowheads="1"/>
          </p:cNvSpPr>
          <p:nvPr/>
        </p:nvSpPr>
        <p:spPr bwMode="auto">
          <a:xfrm>
            <a:off x="2590800" y="838200"/>
            <a:ext cx="7162800" cy="533400"/>
          </a:xfrm>
          <a:prstGeom prst="rect">
            <a:avLst/>
          </a:prstGeom>
          <a:solidFill>
            <a:srgbClr val="3333FF"/>
          </a:solidFill>
          <a:ln w="9525">
            <a:solidFill>
              <a:schemeClr val="tx1"/>
            </a:solidFill>
            <a:miter lim="800000"/>
            <a:headEnd/>
            <a:tailEnd/>
          </a:ln>
        </p:spPr>
        <p:txBody>
          <a:bodyPr wrap="none" anchor="ct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0"/>
              </a:spcBef>
              <a:buSzTx/>
              <a:buFontTx/>
              <a:buNone/>
            </a:pPr>
            <a:r>
              <a:rPr lang="en-US" altLang="en-US" sz="3600" b="1">
                <a:solidFill>
                  <a:srgbClr val="FFFF00"/>
                </a:solidFill>
                <a:latin typeface="Arial" panose="020B0604020202020204" pitchFamily="34" charset="0"/>
                <a:cs typeface="Arial" panose="020B0604020202020204" pitchFamily="34" charset="0"/>
              </a:rPr>
              <a:t>Body, Institution or Authority </a:t>
            </a:r>
          </a:p>
        </p:txBody>
      </p:sp>
      <p:sp>
        <p:nvSpPr>
          <p:cNvPr id="44036" name="Text Box 7">
            <a:extLst>
              <a:ext uri="{FF2B5EF4-FFF2-40B4-BE49-F238E27FC236}">
                <a16:creationId xmlns:a16="http://schemas.microsoft.com/office/drawing/2014/main" id="{E9FBAA7A-83F4-835F-DCE7-C7465E77750A}"/>
              </a:ext>
            </a:extLst>
          </p:cNvPr>
          <p:cNvSpPr txBox="1">
            <a:spLocks noChangeArrowheads="1"/>
          </p:cNvSpPr>
          <p:nvPr/>
        </p:nvSpPr>
        <p:spPr bwMode="auto">
          <a:xfrm>
            <a:off x="3124200" y="1600200"/>
            <a:ext cx="5410200" cy="523875"/>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eaLnBrk="1" hangingPunct="1">
              <a:lnSpc>
                <a:spcPct val="100000"/>
              </a:lnSpc>
              <a:spcBef>
                <a:spcPct val="50000"/>
              </a:spcBef>
              <a:buSzTx/>
              <a:buFontTx/>
              <a:buNone/>
            </a:pPr>
            <a:r>
              <a:rPr lang="en-US" altLang="en-US" b="1">
                <a:solidFill>
                  <a:schemeClr val="bg1"/>
                </a:solidFill>
                <a:latin typeface="Arial" panose="020B0604020202020204" pitchFamily="34" charset="0"/>
                <a:cs typeface="Arial" panose="020B0604020202020204" pitchFamily="34" charset="0"/>
              </a:rPr>
              <a:t>Established</a:t>
            </a:r>
            <a:r>
              <a:rPr lang="en-US" altLang="en-US" b="1">
                <a:solidFill>
                  <a:schemeClr val="tx1"/>
                </a:solidFill>
                <a:latin typeface="Arial" panose="020B0604020202020204" pitchFamily="34" charset="0"/>
                <a:cs typeface="Arial" panose="020B0604020202020204" pitchFamily="34" charset="0"/>
              </a:rPr>
              <a:t> </a:t>
            </a:r>
            <a:r>
              <a:rPr lang="en-US" altLang="en-US" b="1">
                <a:solidFill>
                  <a:schemeClr val="bg1"/>
                </a:solidFill>
                <a:latin typeface="Arial" panose="020B0604020202020204" pitchFamily="34" charset="0"/>
                <a:cs typeface="Arial" panose="020B0604020202020204" pitchFamily="34" charset="0"/>
              </a:rPr>
              <a:t>or constituted by</a:t>
            </a:r>
          </a:p>
        </p:txBody>
      </p:sp>
      <p:sp>
        <p:nvSpPr>
          <p:cNvPr id="44037" name="Text Box 9">
            <a:extLst>
              <a:ext uri="{FF2B5EF4-FFF2-40B4-BE49-F238E27FC236}">
                <a16:creationId xmlns:a16="http://schemas.microsoft.com/office/drawing/2014/main" id="{CB0A9C0C-5727-10D5-98B1-DB8A210E44EE}"/>
              </a:ext>
            </a:extLst>
          </p:cNvPr>
          <p:cNvSpPr txBox="1">
            <a:spLocks noChangeArrowheads="1"/>
          </p:cNvSpPr>
          <p:nvPr/>
        </p:nvSpPr>
        <p:spPr bwMode="auto">
          <a:xfrm>
            <a:off x="1905000" y="2895600"/>
            <a:ext cx="2209800" cy="830263"/>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50000"/>
              </a:spcBef>
              <a:buSzTx/>
              <a:buFontTx/>
              <a:buNone/>
            </a:pPr>
            <a:r>
              <a:rPr lang="en-US" altLang="en-US" sz="2400" b="1">
                <a:solidFill>
                  <a:schemeClr val="bg1"/>
                </a:solidFill>
                <a:latin typeface="Arial" panose="020B0604020202020204" pitchFamily="34" charset="0"/>
                <a:cs typeface="Arial" panose="020B0604020202020204" pitchFamily="34" charset="0"/>
              </a:rPr>
              <a:t>Constitution of india</a:t>
            </a:r>
          </a:p>
        </p:txBody>
      </p:sp>
      <p:sp>
        <p:nvSpPr>
          <p:cNvPr id="44038" name="Text Box 10">
            <a:extLst>
              <a:ext uri="{FF2B5EF4-FFF2-40B4-BE49-F238E27FC236}">
                <a16:creationId xmlns:a16="http://schemas.microsoft.com/office/drawing/2014/main" id="{FD79D0B3-A284-BF8B-674D-AFB6FF24D0E3}"/>
              </a:ext>
            </a:extLst>
          </p:cNvPr>
          <p:cNvSpPr txBox="1">
            <a:spLocks noChangeArrowheads="1"/>
          </p:cNvSpPr>
          <p:nvPr/>
        </p:nvSpPr>
        <p:spPr bwMode="auto">
          <a:xfrm>
            <a:off x="4608513" y="2711450"/>
            <a:ext cx="2057400" cy="1322388"/>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50000"/>
              </a:spcBef>
              <a:buSzTx/>
              <a:buFontTx/>
              <a:buNone/>
            </a:pPr>
            <a:r>
              <a:rPr lang="en-US" altLang="en-US" sz="2000" b="1">
                <a:solidFill>
                  <a:schemeClr val="bg1"/>
                </a:solidFill>
                <a:latin typeface="Arial" panose="020B0604020202020204" pitchFamily="34" charset="0"/>
                <a:cs typeface="Arial" panose="020B0604020202020204" pitchFamily="34" charset="0"/>
              </a:rPr>
              <a:t>Act of Parliament or State Legislature</a:t>
            </a:r>
          </a:p>
        </p:txBody>
      </p:sp>
      <p:sp>
        <p:nvSpPr>
          <p:cNvPr id="44039" name="Text Box 11">
            <a:extLst>
              <a:ext uri="{FF2B5EF4-FFF2-40B4-BE49-F238E27FC236}">
                <a16:creationId xmlns:a16="http://schemas.microsoft.com/office/drawing/2014/main" id="{DEE8A101-8A1C-0968-77CA-F61D3A1AEDBF}"/>
              </a:ext>
            </a:extLst>
          </p:cNvPr>
          <p:cNvSpPr txBox="1">
            <a:spLocks noChangeArrowheads="1"/>
          </p:cNvSpPr>
          <p:nvPr/>
        </p:nvSpPr>
        <p:spPr bwMode="auto">
          <a:xfrm>
            <a:off x="7162800" y="2689225"/>
            <a:ext cx="2590800" cy="1570038"/>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50000"/>
              </a:spcBef>
              <a:buSzTx/>
              <a:buFontTx/>
              <a:buNone/>
            </a:pPr>
            <a:r>
              <a:rPr lang="en-US" altLang="en-US" sz="2400" b="1">
                <a:solidFill>
                  <a:schemeClr val="bg1"/>
                </a:solidFill>
                <a:latin typeface="Arial" panose="020B0604020202020204" pitchFamily="34" charset="0"/>
                <a:cs typeface="Arial" panose="020B0604020202020204" pitchFamily="34" charset="0"/>
              </a:rPr>
              <a:t>Order or notification of appropriate Govt.</a:t>
            </a:r>
          </a:p>
        </p:txBody>
      </p:sp>
      <p:grpSp>
        <p:nvGrpSpPr>
          <p:cNvPr id="44040" name="Group 17">
            <a:extLst>
              <a:ext uri="{FF2B5EF4-FFF2-40B4-BE49-F238E27FC236}">
                <a16:creationId xmlns:a16="http://schemas.microsoft.com/office/drawing/2014/main" id="{B66F58B4-50CD-9537-9B16-E19855C67B23}"/>
              </a:ext>
            </a:extLst>
          </p:cNvPr>
          <p:cNvGrpSpPr>
            <a:grpSpLocks/>
          </p:cNvGrpSpPr>
          <p:nvPr/>
        </p:nvGrpSpPr>
        <p:grpSpPr bwMode="auto">
          <a:xfrm>
            <a:off x="2819400" y="2286000"/>
            <a:ext cx="5715000" cy="381000"/>
            <a:chOff x="816" y="1680"/>
            <a:chExt cx="3600" cy="240"/>
          </a:xfrm>
        </p:grpSpPr>
        <p:sp>
          <p:nvSpPr>
            <p:cNvPr id="44051" name="Line 12">
              <a:extLst>
                <a:ext uri="{FF2B5EF4-FFF2-40B4-BE49-F238E27FC236}">
                  <a16:creationId xmlns:a16="http://schemas.microsoft.com/office/drawing/2014/main" id="{F934E25A-B8F8-3304-A4C0-674FA2799FF3}"/>
                </a:ext>
              </a:extLst>
            </p:cNvPr>
            <p:cNvSpPr>
              <a:spLocks noChangeShapeType="1"/>
            </p:cNvSpPr>
            <p:nvPr/>
          </p:nvSpPr>
          <p:spPr bwMode="auto">
            <a:xfrm>
              <a:off x="816" y="1680"/>
              <a:ext cx="3600" cy="0"/>
            </a:xfrm>
            <a:prstGeom prst="line">
              <a:avLst/>
            </a:prstGeom>
            <a:noFill/>
            <a:ln w="381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52" name="Line 14">
              <a:extLst>
                <a:ext uri="{FF2B5EF4-FFF2-40B4-BE49-F238E27FC236}">
                  <a16:creationId xmlns:a16="http://schemas.microsoft.com/office/drawing/2014/main" id="{66E60B7C-2D29-2DC7-A498-72F81D44935F}"/>
                </a:ext>
              </a:extLst>
            </p:cNvPr>
            <p:cNvSpPr>
              <a:spLocks noChangeShapeType="1"/>
            </p:cNvSpPr>
            <p:nvPr/>
          </p:nvSpPr>
          <p:spPr bwMode="auto">
            <a:xfrm>
              <a:off x="816" y="1680"/>
              <a:ext cx="0" cy="240"/>
            </a:xfrm>
            <a:prstGeom prst="line">
              <a:avLst/>
            </a:prstGeom>
            <a:noFill/>
            <a:ln w="381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53" name="Line 15">
              <a:extLst>
                <a:ext uri="{FF2B5EF4-FFF2-40B4-BE49-F238E27FC236}">
                  <a16:creationId xmlns:a16="http://schemas.microsoft.com/office/drawing/2014/main" id="{400684F3-7CD2-C7E2-28A2-769B9BB97141}"/>
                </a:ext>
              </a:extLst>
            </p:cNvPr>
            <p:cNvSpPr>
              <a:spLocks noChangeShapeType="1"/>
            </p:cNvSpPr>
            <p:nvPr/>
          </p:nvSpPr>
          <p:spPr bwMode="auto">
            <a:xfrm>
              <a:off x="2400" y="1680"/>
              <a:ext cx="0" cy="240"/>
            </a:xfrm>
            <a:prstGeom prst="line">
              <a:avLst/>
            </a:prstGeom>
            <a:noFill/>
            <a:ln w="381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4041" name="Line 16">
            <a:extLst>
              <a:ext uri="{FF2B5EF4-FFF2-40B4-BE49-F238E27FC236}">
                <a16:creationId xmlns:a16="http://schemas.microsoft.com/office/drawing/2014/main" id="{6BC746B5-2750-A6B9-D2E3-418B1AFABCB8}"/>
              </a:ext>
            </a:extLst>
          </p:cNvPr>
          <p:cNvSpPr>
            <a:spLocks noChangeShapeType="1"/>
          </p:cNvSpPr>
          <p:nvPr/>
        </p:nvSpPr>
        <p:spPr bwMode="auto">
          <a:xfrm>
            <a:off x="8534400" y="2286000"/>
            <a:ext cx="0" cy="381000"/>
          </a:xfrm>
          <a:prstGeom prst="line">
            <a:avLst/>
          </a:prstGeom>
          <a:noFill/>
          <a:ln w="381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42" name="Text Box 19">
            <a:extLst>
              <a:ext uri="{FF2B5EF4-FFF2-40B4-BE49-F238E27FC236}">
                <a16:creationId xmlns:a16="http://schemas.microsoft.com/office/drawing/2014/main" id="{FC4707A1-D8DE-FCF5-8419-C3105B703020}"/>
              </a:ext>
            </a:extLst>
          </p:cNvPr>
          <p:cNvSpPr txBox="1">
            <a:spLocks noChangeArrowheads="1"/>
          </p:cNvSpPr>
          <p:nvPr/>
        </p:nvSpPr>
        <p:spPr bwMode="auto">
          <a:xfrm>
            <a:off x="3124200" y="4267200"/>
            <a:ext cx="4724400" cy="579438"/>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50000"/>
              </a:spcBef>
              <a:buSzTx/>
              <a:buFontTx/>
              <a:buNone/>
            </a:pPr>
            <a:r>
              <a:rPr lang="en-US" altLang="en-US" sz="3200" b="1">
                <a:solidFill>
                  <a:srgbClr val="FFFF00"/>
                </a:solidFill>
                <a:latin typeface="Arial" panose="020B0604020202020204" pitchFamily="34" charset="0"/>
                <a:cs typeface="Arial" panose="020B0604020202020204" pitchFamily="34" charset="0"/>
              </a:rPr>
              <a:t>And also includes</a:t>
            </a:r>
          </a:p>
        </p:txBody>
      </p:sp>
      <p:sp>
        <p:nvSpPr>
          <p:cNvPr id="44043" name="Text Box 20">
            <a:extLst>
              <a:ext uri="{FF2B5EF4-FFF2-40B4-BE49-F238E27FC236}">
                <a16:creationId xmlns:a16="http://schemas.microsoft.com/office/drawing/2014/main" id="{91990426-BF17-EDC2-9B55-22A3A70C303B}"/>
              </a:ext>
            </a:extLst>
          </p:cNvPr>
          <p:cNvSpPr txBox="1">
            <a:spLocks noChangeArrowheads="1"/>
          </p:cNvSpPr>
          <p:nvPr/>
        </p:nvSpPr>
        <p:spPr bwMode="auto">
          <a:xfrm>
            <a:off x="1828800" y="5105400"/>
            <a:ext cx="3962400" cy="1200150"/>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50000"/>
              </a:spcBef>
              <a:buSzTx/>
              <a:buFontTx/>
              <a:buNone/>
            </a:pPr>
            <a:r>
              <a:rPr lang="en-US" altLang="en-US" sz="2400" b="1">
                <a:solidFill>
                  <a:srgbClr val="FFFF00"/>
                </a:solidFill>
                <a:latin typeface="Arial" panose="020B0604020202020204" pitchFamily="34" charset="0"/>
                <a:cs typeface="Arial" panose="020B0604020202020204" pitchFamily="34" charset="0"/>
              </a:rPr>
              <a:t>Body owned controlled or substantially financed by appropriate Govt.</a:t>
            </a:r>
          </a:p>
        </p:txBody>
      </p:sp>
      <p:sp>
        <p:nvSpPr>
          <p:cNvPr id="44044" name="Text Box 21">
            <a:extLst>
              <a:ext uri="{FF2B5EF4-FFF2-40B4-BE49-F238E27FC236}">
                <a16:creationId xmlns:a16="http://schemas.microsoft.com/office/drawing/2014/main" id="{56448CB0-8185-FF62-76D6-499B37CB81C7}"/>
              </a:ext>
            </a:extLst>
          </p:cNvPr>
          <p:cNvSpPr txBox="1">
            <a:spLocks noChangeArrowheads="1"/>
          </p:cNvSpPr>
          <p:nvPr/>
        </p:nvSpPr>
        <p:spPr bwMode="auto">
          <a:xfrm>
            <a:off x="6781800" y="5105400"/>
            <a:ext cx="3257550" cy="1570038"/>
          </a:xfrm>
          <a:prstGeom prst="rect">
            <a:avLst/>
          </a:prstGeom>
          <a:solidFill>
            <a:srgbClr val="3333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50000"/>
              </a:spcBef>
              <a:buSzTx/>
              <a:buFontTx/>
              <a:buNone/>
            </a:pPr>
            <a:r>
              <a:rPr lang="en-US" altLang="en-US" sz="2400" b="1">
                <a:solidFill>
                  <a:srgbClr val="FFFF00"/>
                </a:solidFill>
                <a:latin typeface="Arial" panose="020B0604020202020204" pitchFamily="34" charset="0"/>
                <a:cs typeface="Arial" panose="020B0604020202020204" pitchFamily="34" charset="0"/>
              </a:rPr>
              <a:t>NGO substantially financed from funds provided by appropriate Govt.</a:t>
            </a:r>
          </a:p>
        </p:txBody>
      </p:sp>
      <p:sp>
        <p:nvSpPr>
          <p:cNvPr id="44045" name="Line 22">
            <a:extLst>
              <a:ext uri="{FF2B5EF4-FFF2-40B4-BE49-F238E27FC236}">
                <a16:creationId xmlns:a16="http://schemas.microsoft.com/office/drawing/2014/main" id="{EE540E5B-6445-1F2C-1466-566C753F889F}"/>
              </a:ext>
            </a:extLst>
          </p:cNvPr>
          <p:cNvSpPr>
            <a:spLocks noChangeShapeType="1"/>
          </p:cNvSpPr>
          <p:nvPr/>
        </p:nvSpPr>
        <p:spPr bwMode="auto">
          <a:xfrm>
            <a:off x="2971800" y="4800600"/>
            <a:ext cx="4800600" cy="0"/>
          </a:xfrm>
          <a:prstGeom prst="line">
            <a:avLst/>
          </a:prstGeom>
          <a:noFill/>
          <a:ln w="381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46" name="Line 23">
            <a:extLst>
              <a:ext uri="{FF2B5EF4-FFF2-40B4-BE49-F238E27FC236}">
                <a16:creationId xmlns:a16="http://schemas.microsoft.com/office/drawing/2014/main" id="{9B5B394E-4B14-F62B-DFB0-521FD227615D}"/>
              </a:ext>
            </a:extLst>
          </p:cNvPr>
          <p:cNvSpPr>
            <a:spLocks noChangeShapeType="1"/>
          </p:cNvSpPr>
          <p:nvPr/>
        </p:nvSpPr>
        <p:spPr bwMode="auto">
          <a:xfrm>
            <a:off x="2971800" y="4800600"/>
            <a:ext cx="0" cy="304800"/>
          </a:xfrm>
          <a:prstGeom prst="line">
            <a:avLst/>
          </a:prstGeom>
          <a:noFill/>
          <a:ln w="381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47" name="Line 24">
            <a:extLst>
              <a:ext uri="{FF2B5EF4-FFF2-40B4-BE49-F238E27FC236}">
                <a16:creationId xmlns:a16="http://schemas.microsoft.com/office/drawing/2014/main" id="{E618E429-593B-AE71-87CD-AE0B451E0813}"/>
              </a:ext>
            </a:extLst>
          </p:cNvPr>
          <p:cNvSpPr>
            <a:spLocks noChangeShapeType="1"/>
          </p:cNvSpPr>
          <p:nvPr/>
        </p:nvSpPr>
        <p:spPr bwMode="auto">
          <a:xfrm>
            <a:off x="7772400" y="4800600"/>
            <a:ext cx="0" cy="304800"/>
          </a:xfrm>
          <a:prstGeom prst="line">
            <a:avLst/>
          </a:prstGeom>
          <a:noFill/>
          <a:ln w="381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50" name="Footer Placeholder 20">
            <a:extLst>
              <a:ext uri="{FF2B5EF4-FFF2-40B4-BE49-F238E27FC236}">
                <a16:creationId xmlns:a16="http://schemas.microsoft.com/office/drawing/2014/main" id="{E69AD15A-0055-E3CD-4101-564668EFF207}"/>
              </a:ext>
            </a:extLst>
          </p:cNvPr>
          <p:cNvSpPr>
            <a:spLocks noGrp="1" noChangeArrowheads="1"/>
          </p:cNvSpPr>
          <p:nvPr>
            <p:ph type="ftr" sz="quarter" idx="11"/>
          </p:nvPr>
        </p:nvSpPr>
        <p:spPr bwMode="auto">
          <a:xfrm>
            <a:off x="2743200" y="6356350"/>
            <a:ext cx="5410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C810E-E097-EDE4-6ED4-7C93DD7EF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5FE45-49E1-321C-F709-BAC4AD6FC538}"/>
              </a:ext>
            </a:extLst>
          </p:cNvPr>
          <p:cNvSpPr>
            <a:spLocks noGrp="1"/>
          </p:cNvSpPr>
          <p:nvPr>
            <p:ph type="title"/>
          </p:nvPr>
        </p:nvSpPr>
        <p:spPr>
          <a:xfrm>
            <a:off x="838200" y="373626"/>
            <a:ext cx="10515600" cy="2123767"/>
          </a:xfrm>
          <a:solidFill>
            <a:srgbClr val="432BF1"/>
          </a:solidFill>
        </p:spPr>
        <p:txBody>
          <a:bodyPr>
            <a:normAutofit/>
          </a:bodyPr>
          <a:lstStyle/>
          <a:p>
            <a:pPr algn="ctr"/>
            <a:r>
              <a:rPr lang="en-IN" b="1" dirty="0">
                <a:solidFill>
                  <a:schemeClr val="bg1"/>
                </a:solidFill>
              </a:rPr>
              <a:t>Is a Co-operative Society – Public Authority under RTI Act ?</a:t>
            </a:r>
            <a:endParaRPr lang="en-US" b="1" dirty="0">
              <a:solidFill>
                <a:schemeClr val="bg1"/>
              </a:solidFill>
            </a:endParaRPr>
          </a:p>
        </p:txBody>
      </p:sp>
      <p:sp>
        <p:nvSpPr>
          <p:cNvPr id="3" name="Content Placeholder 2">
            <a:extLst>
              <a:ext uri="{FF2B5EF4-FFF2-40B4-BE49-F238E27FC236}">
                <a16:creationId xmlns:a16="http://schemas.microsoft.com/office/drawing/2014/main" id="{7D3E4A22-32ED-CCEA-4392-53E6E01C2C7A}"/>
              </a:ext>
            </a:extLst>
          </p:cNvPr>
          <p:cNvSpPr>
            <a:spLocks noGrp="1"/>
          </p:cNvSpPr>
          <p:nvPr>
            <p:ph idx="1"/>
          </p:nvPr>
        </p:nvSpPr>
        <p:spPr>
          <a:xfrm>
            <a:off x="838200" y="2841523"/>
            <a:ext cx="10515600" cy="2880851"/>
          </a:xfrm>
          <a:solidFill>
            <a:srgbClr val="432BF1"/>
          </a:solidFill>
        </p:spPr>
        <p:txBody>
          <a:bodyPr>
            <a:normAutofit/>
          </a:bodyPr>
          <a:lstStyle/>
          <a:p>
            <a:endParaRPr lang="en-IN" sz="3600" b="1" dirty="0">
              <a:solidFill>
                <a:schemeClr val="bg1"/>
              </a:solidFill>
              <a:latin typeface="Times New Roman" panose="02020603050405020304" pitchFamily="18" charset="0"/>
              <a:cs typeface="Times New Roman" panose="02020603050405020304" pitchFamily="18" charset="0"/>
            </a:endParaRPr>
          </a:p>
          <a:p>
            <a:r>
              <a:rPr lang="en-IN" sz="4800" b="1" dirty="0">
                <a:solidFill>
                  <a:schemeClr val="bg1"/>
                </a:solidFill>
                <a:latin typeface="Times New Roman" panose="02020603050405020304" pitchFamily="18" charset="0"/>
                <a:cs typeface="Times New Roman" panose="02020603050405020304" pitchFamily="18" charset="0"/>
              </a:rPr>
              <a:t>Does RTI Act apply to cooperative societies ?</a:t>
            </a:r>
            <a:endParaRPr lang="en-US" sz="4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867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CDE1-C242-E4C3-2FF9-A494328685BD}"/>
              </a:ext>
            </a:extLst>
          </p:cNvPr>
          <p:cNvSpPr>
            <a:spLocks noGrp="1"/>
          </p:cNvSpPr>
          <p:nvPr>
            <p:ph type="title"/>
          </p:nvPr>
        </p:nvSpPr>
        <p:spPr>
          <a:xfrm>
            <a:off x="838200" y="226142"/>
            <a:ext cx="10515600" cy="1406013"/>
          </a:xfrm>
          <a:solidFill>
            <a:srgbClr val="432BF1"/>
          </a:solidFill>
        </p:spPr>
        <p:txBody>
          <a:bodyPr>
            <a:normAutofit fontScale="90000"/>
          </a:bodyPr>
          <a:lstStyle/>
          <a:p>
            <a:pPr algn="ctr"/>
            <a:br>
              <a:rPr lang="en-IN" sz="4400" b="1" i="0" dirty="0">
                <a:solidFill>
                  <a:schemeClr val="bg1"/>
                </a:solidFill>
                <a:effectLst/>
                <a:latin typeface="Google Sans"/>
              </a:rPr>
            </a:br>
            <a:r>
              <a:rPr lang="en-IN" sz="4400" b="1" i="0" dirty="0">
                <a:solidFill>
                  <a:schemeClr val="bg1"/>
                </a:solidFill>
                <a:effectLst/>
                <a:latin typeface="Google Sans"/>
              </a:rPr>
              <a:t>SCI - </a:t>
            </a:r>
            <a:r>
              <a:rPr lang="en-IN" sz="4400" b="1" i="0" dirty="0" err="1">
                <a:solidFill>
                  <a:schemeClr val="bg1"/>
                </a:solidFill>
                <a:effectLst/>
                <a:latin typeface="Google Sans"/>
              </a:rPr>
              <a:t>Thalappalam</a:t>
            </a:r>
            <a:r>
              <a:rPr lang="en-IN" sz="4400" b="1" i="0" dirty="0">
                <a:solidFill>
                  <a:schemeClr val="bg1"/>
                </a:solidFill>
                <a:effectLst/>
                <a:latin typeface="Google Sans"/>
              </a:rPr>
              <a:t> Service Cooperative Bank Ltd. &amp; Ors. v. State of Kerala &amp; Ors</a:t>
            </a:r>
            <a:br>
              <a:rPr lang="en-US" sz="4400" b="1" dirty="0">
                <a:solidFill>
                  <a:schemeClr val="bg1"/>
                </a:solidFill>
              </a:rPr>
            </a:br>
            <a:endParaRPr lang="en-US" dirty="0"/>
          </a:p>
        </p:txBody>
      </p:sp>
      <p:sp>
        <p:nvSpPr>
          <p:cNvPr id="3" name="Content Placeholder 2">
            <a:extLst>
              <a:ext uri="{FF2B5EF4-FFF2-40B4-BE49-F238E27FC236}">
                <a16:creationId xmlns:a16="http://schemas.microsoft.com/office/drawing/2014/main" id="{78B14C49-E26F-0BBD-A07D-2F5C41FBC675}"/>
              </a:ext>
            </a:extLst>
          </p:cNvPr>
          <p:cNvSpPr>
            <a:spLocks noGrp="1"/>
          </p:cNvSpPr>
          <p:nvPr>
            <p:ph idx="1"/>
          </p:nvPr>
        </p:nvSpPr>
        <p:spPr>
          <a:xfrm>
            <a:off x="838200" y="1936956"/>
            <a:ext cx="10515600" cy="4060722"/>
          </a:xfrm>
        </p:spPr>
        <p:txBody>
          <a:bodyPr>
            <a:normAutofit/>
          </a:bodyPr>
          <a:lstStyle/>
          <a:p>
            <a:pPr marL="0" indent="0" algn="just">
              <a:buNone/>
            </a:pPr>
            <a:endParaRPr lang="en-IN" sz="4800" b="0" i="0" dirty="0">
              <a:solidFill>
                <a:srgbClr val="000000"/>
              </a:solidFill>
              <a:effectLst/>
              <a:latin typeface="Roboto" panose="02000000000000000000" pitchFamily="2" charset="0"/>
            </a:endParaRPr>
          </a:p>
          <a:p>
            <a:pPr algn="just"/>
            <a:r>
              <a:rPr lang="en-IN" sz="4800" b="1" i="0" dirty="0">
                <a:solidFill>
                  <a:srgbClr val="000000"/>
                </a:solidFill>
                <a:effectLst/>
                <a:latin typeface="Roboto" panose="02000000000000000000" pitchFamily="2" charset="0"/>
              </a:rPr>
              <a:t>The Supreme Court finally held that co-operative societies are not public authorities within the meaning of the RTI Act. </a:t>
            </a:r>
            <a:endParaRPr lang="en-US" sz="4800" b="1" dirty="0"/>
          </a:p>
        </p:txBody>
      </p:sp>
    </p:spTree>
    <p:extLst>
      <p:ext uri="{BB962C8B-B14F-4D97-AF65-F5344CB8AC3E}">
        <p14:creationId xmlns:p14="http://schemas.microsoft.com/office/powerpoint/2010/main" val="584840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D3B01FFA-DEF4-83F8-E49F-AD00F6C2B0E5}"/>
              </a:ext>
            </a:extLst>
          </p:cNvPr>
          <p:cNvSpPr txBox="1">
            <a:spLocks noGrp="1" noChangeArrowheads="1"/>
          </p:cNvSpPr>
          <p:nvPr>
            <p:ph type="title"/>
          </p:nvPr>
        </p:nvSpPr>
        <p:spPr>
          <a:xfrm>
            <a:off x="419100" y="66675"/>
            <a:ext cx="11277600" cy="768350"/>
          </a:xfrm>
          <a:solidFill>
            <a:srgbClr val="3333FF"/>
          </a:solidFill>
        </p:spPr>
        <p:txBody>
          <a:bodyPr>
            <a:normAutofit fontScale="90000"/>
          </a:bodyPr>
          <a:lstStyle/>
          <a:p>
            <a:pPr algn="ctr"/>
            <a:r>
              <a:rPr altLang="en-US" sz="6000" b="1">
                <a:solidFill>
                  <a:schemeClr val="bg1"/>
                </a:solidFill>
                <a:latin typeface="Calibri Light" panose="020F0302020204030204" pitchFamily="34" charset="0"/>
              </a:rPr>
              <a:t>Section 2(f): “Information"</a:t>
            </a:r>
            <a:endParaRPr lang="en-IN" altLang="en-US" sz="6000" b="1">
              <a:solidFill>
                <a:schemeClr val="bg1"/>
              </a:solidFill>
              <a:latin typeface="Times New Roman" panose="02020603050405020304" pitchFamily="18" charset="0"/>
              <a:cs typeface="Times New Roman" panose="02020603050405020304" pitchFamily="18" charset="0"/>
            </a:endParaRPr>
          </a:p>
        </p:txBody>
      </p:sp>
      <p:sp>
        <p:nvSpPr>
          <p:cNvPr id="15363" name="Content Placeholder 2">
            <a:extLst>
              <a:ext uri="{FF2B5EF4-FFF2-40B4-BE49-F238E27FC236}">
                <a16:creationId xmlns:a16="http://schemas.microsoft.com/office/drawing/2014/main" id="{E19C6404-F390-6537-5F27-010E8B9AAAFD}"/>
              </a:ext>
            </a:extLst>
          </p:cNvPr>
          <p:cNvSpPr txBox="1">
            <a:spLocks noGrp="1" noChangeArrowheads="1"/>
          </p:cNvSpPr>
          <p:nvPr>
            <p:ph idx="1"/>
          </p:nvPr>
        </p:nvSpPr>
        <p:spPr>
          <a:xfrm>
            <a:off x="419100" y="930275"/>
            <a:ext cx="11277600" cy="5426075"/>
          </a:xfrm>
          <a:solidFill>
            <a:schemeClr val="bg1"/>
          </a:solidFill>
        </p:spPr>
        <p:txBody>
          <a:bodyPr/>
          <a:lstStyle/>
          <a:p>
            <a:pPr marL="0" indent="0" algn="just" eaLnBrk="1" hangingPunct="1">
              <a:buFont typeface="Arial" panose="020B0604020202020204" pitchFamily="34" charset="0"/>
              <a:buNone/>
              <a:defRPr/>
            </a:pPr>
            <a:endParaRPr lang="en-IN" sz="2000" b="1" dirty="0">
              <a:cs typeface="Mangal" pitchFamily="18"/>
            </a:endParaRPr>
          </a:p>
          <a:p>
            <a:pPr marL="0" indent="0" algn="just">
              <a:buFont typeface="Arial" panose="020B0604020202020204" pitchFamily="34" charset="0"/>
              <a:buNone/>
              <a:defRPr/>
            </a:pPr>
            <a:endParaRPr sz="3200" b="1" dirty="0">
              <a:solidFill>
                <a:srgbClr val="FFFF00"/>
              </a:solidFill>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defRPr/>
            </a:pPr>
            <a:endParaRPr sz="3200" b="1" dirty="0">
              <a:solidFill>
                <a:srgbClr val="FFFF00"/>
              </a:solidFill>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defRPr/>
            </a:pPr>
            <a:endParaRPr sz="3200" b="1" dirty="0">
              <a:solidFill>
                <a:srgbClr val="FFFF00"/>
              </a:solidFill>
              <a:latin typeface="Times New Roman" panose="02020603050405020304" pitchFamily="18" charset="0"/>
              <a:cs typeface="Times New Roman" panose="02020603050405020304" pitchFamily="18" charset="0"/>
            </a:endParaRPr>
          </a:p>
          <a:p>
            <a:pPr algn="just">
              <a:defRPr/>
            </a:pPr>
            <a:endParaRPr lang="en-IN" altLang="en-US" b="1" dirty="0">
              <a:solidFill>
                <a:schemeClr val="bg1"/>
              </a:solidFill>
              <a:latin typeface="Times New Roman" panose="02020603050405020304" pitchFamily="18" charset="0"/>
              <a:cs typeface="Times New Roman" panose="02020603050405020304" pitchFamily="18" charset="0"/>
            </a:endParaRPr>
          </a:p>
        </p:txBody>
      </p:sp>
      <p:sp>
        <p:nvSpPr>
          <p:cNvPr id="41988" name="Footer Placeholder 3">
            <a:extLst>
              <a:ext uri="{FF2B5EF4-FFF2-40B4-BE49-F238E27FC236}">
                <a16:creationId xmlns:a16="http://schemas.microsoft.com/office/drawing/2014/main" id="{F1E30BD4-6DE1-5369-A159-C8DBF266658D}"/>
              </a:ext>
            </a:extLst>
          </p:cNvPr>
          <p:cNvSpPr>
            <a:spLocks noGrp="1" noChangeArrowheads="1"/>
          </p:cNvSpPr>
          <p:nvPr>
            <p:ph type="ftr" sz="quarter" idx="11"/>
          </p:nvPr>
        </p:nvSpPr>
        <p:spPr bwMode="auto">
          <a:xfrm>
            <a:off x="4038600" y="654050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altLang="en-US" sz="1200">
                <a:solidFill>
                  <a:srgbClr val="898989"/>
                </a:solidFill>
              </a:rPr>
              <a:t>pkachare@gmail.com</a:t>
            </a:r>
          </a:p>
        </p:txBody>
      </p:sp>
      <p:sp>
        <p:nvSpPr>
          <p:cNvPr id="3" name="Scroll: Vertical 2">
            <a:extLst>
              <a:ext uri="{FF2B5EF4-FFF2-40B4-BE49-F238E27FC236}">
                <a16:creationId xmlns:a16="http://schemas.microsoft.com/office/drawing/2014/main" id="{CD02CC4E-1868-B847-C26F-4C0B3E4842EC}"/>
              </a:ext>
            </a:extLst>
          </p:cNvPr>
          <p:cNvSpPr/>
          <p:nvPr/>
        </p:nvSpPr>
        <p:spPr>
          <a:xfrm>
            <a:off x="0" y="930275"/>
            <a:ext cx="8297863" cy="5610225"/>
          </a:xfrm>
          <a:prstGeom prst="verticalScroll">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rgbClr val="FFFF00"/>
                </a:solidFill>
                <a:latin typeface="Times New Roman" panose="02020603050405020304" pitchFamily="18" charset="0"/>
                <a:cs typeface="Times New Roman" panose="02020603050405020304" pitchFamily="18" charset="0"/>
              </a:rPr>
              <a:t>"information“</a:t>
            </a:r>
          </a:p>
          <a:p>
            <a:pPr algn="ctr">
              <a:defRPr/>
            </a:pPr>
            <a:r>
              <a:rPr lang="en-US" sz="3600" b="1" dirty="0">
                <a:solidFill>
                  <a:schemeClr val="bg1"/>
                </a:solidFill>
                <a:latin typeface="Times New Roman" panose="02020603050405020304" pitchFamily="18" charset="0"/>
                <a:cs typeface="Times New Roman" panose="02020603050405020304" pitchFamily="18" charset="0"/>
              </a:rPr>
              <a:t>means any material in any form, including records, documents, memos,  emails, opinions, advices, press releases, circulars, orders, logbooks, contracts, reports, papers, samples, models, data material held in any electronic form </a:t>
            </a:r>
            <a:r>
              <a:rPr lang="en-US" sz="3600" b="1" dirty="0">
                <a:solidFill>
                  <a:srgbClr val="FFFF00"/>
                </a:solidFill>
                <a:latin typeface="Times New Roman" panose="02020603050405020304" pitchFamily="18" charset="0"/>
                <a:cs typeface="Times New Roman" panose="02020603050405020304" pitchFamily="18" charset="0"/>
              </a:rPr>
              <a:t>and </a:t>
            </a:r>
          </a:p>
          <a:p>
            <a:pPr algn="ctr">
              <a:defRPr/>
            </a:pPr>
            <a:endParaRPr lang="en-US" dirty="0"/>
          </a:p>
        </p:txBody>
      </p:sp>
      <p:sp>
        <p:nvSpPr>
          <p:cNvPr id="4" name="Oval 3">
            <a:extLst>
              <a:ext uri="{FF2B5EF4-FFF2-40B4-BE49-F238E27FC236}">
                <a16:creationId xmlns:a16="http://schemas.microsoft.com/office/drawing/2014/main" id="{B5F3DEE6-DF35-187D-FC1C-694D5E48FA6D}"/>
              </a:ext>
            </a:extLst>
          </p:cNvPr>
          <p:cNvSpPr/>
          <p:nvPr/>
        </p:nvSpPr>
        <p:spPr>
          <a:xfrm>
            <a:off x="7626350" y="1011238"/>
            <a:ext cx="4387850" cy="5345112"/>
          </a:xfrm>
          <a:prstGeom prst="ellipse">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bg1"/>
                </a:solidFill>
                <a:latin typeface="Times New Roman" panose="02020603050405020304" pitchFamily="18" charset="0"/>
                <a:cs typeface="Times New Roman" panose="02020603050405020304" pitchFamily="18" charset="0"/>
              </a:rPr>
              <a:t>It includes information </a:t>
            </a:r>
            <a:r>
              <a:rPr lang="en-US" sz="2800" b="1" u="sng" dirty="0">
                <a:solidFill>
                  <a:srgbClr val="FFFF00"/>
                </a:solidFill>
                <a:latin typeface="Times New Roman" panose="02020603050405020304" pitchFamily="18" charset="0"/>
                <a:cs typeface="Times New Roman" panose="02020603050405020304" pitchFamily="18" charset="0"/>
              </a:rPr>
              <a:t>relating to any private body which can be accessed by a public authority under any other law for the time being </a:t>
            </a:r>
            <a:br>
              <a:rPr lang="en-US" sz="2800" b="1" u="sng" dirty="0">
                <a:solidFill>
                  <a:srgbClr val="FFFF00"/>
                </a:solidFill>
                <a:latin typeface="Times New Roman" panose="02020603050405020304" pitchFamily="18" charset="0"/>
                <a:cs typeface="Times New Roman" panose="02020603050405020304" pitchFamily="18" charset="0"/>
              </a:rPr>
            </a:br>
            <a:r>
              <a:rPr lang="en-US" sz="2800" b="1" u="sng" dirty="0">
                <a:solidFill>
                  <a:srgbClr val="FFFF00"/>
                </a:solidFill>
                <a:latin typeface="Times New Roman" panose="02020603050405020304" pitchFamily="18" charset="0"/>
                <a:cs typeface="Times New Roman" panose="02020603050405020304" pitchFamily="18" charset="0"/>
              </a:rPr>
              <a:t> in force; </a:t>
            </a:r>
          </a:p>
          <a:p>
            <a:pPr algn="ctr">
              <a:defRPr/>
            </a:pPr>
            <a:endParaRPr lang="en-US" b="1"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D1B4-0731-6F51-2904-79A569BED1B7}"/>
              </a:ext>
            </a:extLst>
          </p:cNvPr>
          <p:cNvSpPr>
            <a:spLocks noGrp="1"/>
          </p:cNvSpPr>
          <p:nvPr>
            <p:ph type="title"/>
          </p:nvPr>
        </p:nvSpPr>
        <p:spPr>
          <a:xfrm>
            <a:off x="634181" y="334298"/>
            <a:ext cx="10923637" cy="1465006"/>
          </a:xfrm>
          <a:solidFill>
            <a:srgbClr val="432BF1"/>
          </a:solidFill>
        </p:spPr>
        <p:txBody>
          <a:bodyPr>
            <a:normAutofit fontScale="90000"/>
          </a:bodyPr>
          <a:lstStyle/>
          <a:p>
            <a:pPr algn="ctr"/>
            <a:br>
              <a:rPr lang="en-IN" sz="4400" b="1" dirty="0">
                <a:solidFill>
                  <a:schemeClr val="bg1"/>
                </a:solidFill>
              </a:rPr>
            </a:br>
            <a:r>
              <a:rPr lang="en-IN" sz="3600" b="1" dirty="0">
                <a:solidFill>
                  <a:schemeClr val="bg1"/>
                </a:solidFill>
              </a:rPr>
              <a:t>BHC Aurangabad Bench  </a:t>
            </a:r>
            <a:br>
              <a:rPr lang="en-IN" sz="3600" b="1" dirty="0">
                <a:solidFill>
                  <a:schemeClr val="bg1"/>
                </a:solidFill>
              </a:rPr>
            </a:br>
            <a:r>
              <a:rPr lang="en-IN" sz="3600" b="1" dirty="0" err="1">
                <a:solidFill>
                  <a:schemeClr val="bg1"/>
                </a:solidFill>
              </a:rPr>
              <a:t>Jalgoan</a:t>
            </a:r>
            <a:r>
              <a:rPr lang="en-IN" sz="3600" b="1" dirty="0">
                <a:solidFill>
                  <a:schemeClr val="bg1"/>
                </a:solidFill>
              </a:rPr>
              <a:t> </a:t>
            </a:r>
            <a:r>
              <a:rPr lang="en-IN" sz="3600" b="1" dirty="0" err="1">
                <a:solidFill>
                  <a:schemeClr val="bg1"/>
                </a:solidFill>
              </a:rPr>
              <a:t>Jilha</a:t>
            </a:r>
            <a:r>
              <a:rPr lang="en-IN" sz="3600" b="1" dirty="0">
                <a:solidFill>
                  <a:schemeClr val="bg1"/>
                </a:solidFill>
              </a:rPr>
              <a:t> Urban Co-Op Banks ... vs The State Of Maharashtra And Ors on 13 February, 2017</a:t>
            </a:r>
            <a:br>
              <a:rPr lang="en-US" sz="2200" b="1" dirty="0">
                <a:solidFill>
                  <a:schemeClr val="bg1"/>
                </a:solidFill>
              </a:rPr>
            </a:br>
            <a:endParaRPr lang="en-US" dirty="0"/>
          </a:p>
        </p:txBody>
      </p:sp>
      <p:sp>
        <p:nvSpPr>
          <p:cNvPr id="3" name="Content Placeholder 2">
            <a:extLst>
              <a:ext uri="{FF2B5EF4-FFF2-40B4-BE49-F238E27FC236}">
                <a16:creationId xmlns:a16="http://schemas.microsoft.com/office/drawing/2014/main" id="{7CAD7D6B-9F11-E627-9669-88D7446B7104}"/>
              </a:ext>
            </a:extLst>
          </p:cNvPr>
          <p:cNvSpPr>
            <a:spLocks noGrp="1"/>
          </p:cNvSpPr>
          <p:nvPr>
            <p:ph idx="1"/>
          </p:nvPr>
        </p:nvSpPr>
        <p:spPr>
          <a:xfrm>
            <a:off x="639097" y="1799304"/>
            <a:ext cx="10923637" cy="4576918"/>
          </a:xfrm>
        </p:spPr>
        <p:txBody>
          <a:bodyPr>
            <a:normAutofit/>
          </a:bodyPr>
          <a:lstStyle/>
          <a:p>
            <a:pPr marL="0" indent="0" algn="just">
              <a:buNone/>
            </a:pPr>
            <a:endParaRPr lang="en-IN" sz="1800" dirty="0">
              <a:latin typeface="Times New Roman" panose="02020603050405020304" pitchFamily="18" charset="0"/>
              <a:cs typeface="Times New Roman" panose="02020603050405020304" pitchFamily="18" charset="0"/>
            </a:endParaRPr>
          </a:p>
          <a:p>
            <a:pPr algn="just"/>
            <a:r>
              <a:rPr lang="en-IN" sz="3600" b="1" dirty="0">
                <a:latin typeface="Times New Roman" panose="02020603050405020304" pitchFamily="18" charset="0"/>
                <a:cs typeface="Times New Roman" panose="02020603050405020304" pitchFamily="18" charset="0"/>
              </a:rPr>
              <a:t>The   provisions   of   the   Maharashtra Cooperative Societies Act  if   read   with   the definition definition   of   information   given   in   section   2(f) of the Act, it can  be said that everything which is mentioned in the  definition   of   information needs to be supplied by the cooperative institution to the authority created   under   the Cooperative Societies Act.</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668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8643699-7953-59CF-3DEC-858023B98679}"/>
              </a:ext>
            </a:extLst>
          </p:cNvPr>
          <p:cNvPicPr>
            <a:picLocks noChangeAspect="1"/>
          </p:cNvPicPr>
          <p:nvPr/>
        </p:nvPicPr>
        <p:blipFill>
          <a:blip r:embed="rId2">
            <a:duotone>
              <a:schemeClr val="bg2">
                <a:shade val="45000"/>
                <a:satMod val="135000"/>
              </a:schemeClr>
              <a:prstClr val="white"/>
            </a:duotone>
          </a:blip>
          <a:srcRect t="6010" b="67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02C35CC-F8C8-D089-C8EE-736F9C4D7097}"/>
              </a:ext>
            </a:extLst>
          </p:cNvPr>
          <p:cNvSpPr>
            <a:spLocks noGrp="1"/>
          </p:cNvSpPr>
          <p:nvPr>
            <p:ph type="title"/>
          </p:nvPr>
        </p:nvSpPr>
        <p:spPr>
          <a:xfrm>
            <a:off x="838200" y="98323"/>
            <a:ext cx="10515600" cy="1046265"/>
          </a:xfrm>
          <a:solidFill>
            <a:srgbClr val="432BF1"/>
          </a:solidFill>
        </p:spPr>
        <p:txBody>
          <a:bodyPr>
            <a:normAutofit/>
          </a:bodyPr>
          <a:lstStyle/>
          <a:p>
            <a:pPr algn="ct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Key Information  Rights of Members</a:t>
            </a:r>
            <a:br>
              <a:rPr lang="en-US" sz="21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br>
            <a:endParaRPr lang="en-US" sz="2100" dirty="0">
              <a:solidFill>
                <a:schemeClr val="bg1"/>
              </a:solidFill>
            </a:endParaRPr>
          </a:p>
        </p:txBody>
      </p:sp>
      <p:graphicFrame>
        <p:nvGraphicFramePr>
          <p:cNvPr id="5" name="Content Placeholder 2">
            <a:extLst>
              <a:ext uri="{FF2B5EF4-FFF2-40B4-BE49-F238E27FC236}">
                <a16:creationId xmlns:a16="http://schemas.microsoft.com/office/drawing/2014/main" id="{86AC3B34-79FC-6F4C-2311-1A24D7B329B0}"/>
              </a:ext>
            </a:extLst>
          </p:cNvPr>
          <p:cNvGraphicFramePr>
            <a:graphicFrameLocks noGrp="1"/>
          </p:cNvGraphicFramePr>
          <p:nvPr>
            <p:ph idx="1"/>
          </p:nvPr>
        </p:nvGraphicFramePr>
        <p:xfrm>
          <a:off x="838200" y="1356852"/>
          <a:ext cx="10515600" cy="5132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0331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4040F-5ED8-3F79-7E83-587102D1E3B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9B6F104-3EEF-681F-99BC-8B312E02A383}"/>
              </a:ext>
            </a:extLst>
          </p:cNvPr>
          <p:cNvPicPr>
            <a:picLocks noChangeAspect="1"/>
          </p:cNvPicPr>
          <p:nvPr/>
        </p:nvPicPr>
        <p:blipFill>
          <a:blip r:embed="rId2">
            <a:duotone>
              <a:schemeClr val="bg2">
                <a:shade val="45000"/>
                <a:satMod val="135000"/>
              </a:schemeClr>
              <a:prstClr val="white"/>
            </a:duotone>
          </a:blip>
          <a:srcRect t="6010" b="6781"/>
          <a:stretch/>
        </p:blipFill>
        <p:spPr>
          <a:xfrm>
            <a:off x="20" y="10"/>
            <a:ext cx="12191980" cy="6857990"/>
          </a:xfrm>
          <a:prstGeom prst="rect">
            <a:avLst/>
          </a:prstGeom>
        </p:spPr>
      </p:pic>
      <p:sp>
        <p:nvSpPr>
          <p:cNvPr id="2" name="Title 1">
            <a:extLst>
              <a:ext uri="{FF2B5EF4-FFF2-40B4-BE49-F238E27FC236}">
                <a16:creationId xmlns:a16="http://schemas.microsoft.com/office/drawing/2014/main" id="{36B6BA71-396A-E842-3EB0-AF0E942D823E}"/>
              </a:ext>
            </a:extLst>
          </p:cNvPr>
          <p:cNvSpPr>
            <a:spLocks noGrp="1"/>
          </p:cNvSpPr>
          <p:nvPr>
            <p:ph type="title"/>
          </p:nvPr>
        </p:nvSpPr>
        <p:spPr>
          <a:xfrm>
            <a:off x="838200" y="98323"/>
            <a:ext cx="10515600" cy="1046265"/>
          </a:xfrm>
          <a:solidFill>
            <a:srgbClr val="432BF1"/>
          </a:solidFill>
        </p:spPr>
        <p:txBody>
          <a:bodyPr>
            <a:normAutofit/>
          </a:bodyPr>
          <a:lstStyle/>
          <a:p>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Key Information  Rights of Members</a:t>
            </a:r>
            <a:br>
              <a:rPr lang="en-US" sz="21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br>
            <a:endParaRPr lang="en-US" sz="2100" dirty="0">
              <a:solidFill>
                <a:schemeClr val="bg1"/>
              </a:solidFill>
            </a:endParaRPr>
          </a:p>
        </p:txBody>
      </p:sp>
      <p:graphicFrame>
        <p:nvGraphicFramePr>
          <p:cNvPr id="5" name="Content Placeholder 2">
            <a:extLst>
              <a:ext uri="{FF2B5EF4-FFF2-40B4-BE49-F238E27FC236}">
                <a16:creationId xmlns:a16="http://schemas.microsoft.com/office/drawing/2014/main" id="{2109BE4B-A145-8078-2BE5-6C077C5FAA36}"/>
              </a:ext>
            </a:extLst>
          </p:cNvPr>
          <p:cNvGraphicFramePr>
            <a:graphicFrameLocks noGrp="1"/>
          </p:cNvGraphicFramePr>
          <p:nvPr>
            <p:ph idx="1"/>
          </p:nvPr>
        </p:nvGraphicFramePr>
        <p:xfrm>
          <a:off x="838200" y="1356852"/>
          <a:ext cx="10515600" cy="5132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8556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5173A-C930-E439-701E-03F50CEF7012}"/>
              </a:ext>
            </a:extLst>
          </p:cNvPr>
          <p:cNvSpPr>
            <a:spLocks noGrp="1"/>
          </p:cNvSpPr>
          <p:nvPr>
            <p:ph type="title"/>
          </p:nvPr>
        </p:nvSpPr>
        <p:spPr>
          <a:xfrm>
            <a:off x="838200" y="197981"/>
            <a:ext cx="10515600" cy="1109714"/>
          </a:xfrm>
          <a:solidFill>
            <a:srgbClr val="432BF1"/>
          </a:solidFill>
        </p:spPr>
        <p:txBody>
          <a:bodyPr>
            <a:normAutofit fontScale="90000"/>
          </a:bodyPr>
          <a:lstStyle/>
          <a:p>
            <a:pPr algn="ctr"/>
            <a:r>
              <a:rPr lang="en-IN" b="1" dirty="0">
                <a:solidFill>
                  <a:schemeClr val="bg1"/>
                </a:solidFill>
              </a:rPr>
              <a:t>How the right to information of members is operationalized </a:t>
            </a:r>
            <a:endParaRPr lang="en-US" b="1" dirty="0">
              <a:solidFill>
                <a:schemeClr val="bg1"/>
              </a:solidFill>
            </a:endParaRPr>
          </a:p>
        </p:txBody>
      </p:sp>
      <p:sp>
        <p:nvSpPr>
          <p:cNvPr id="3" name="Content Placeholder 2">
            <a:extLst>
              <a:ext uri="{FF2B5EF4-FFF2-40B4-BE49-F238E27FC236}">
                <a16:creationId xmlns:a16="http://schemas.microsoft.com/office/drawing/2014/main" id="{605194CF-CBBE-FE07-6FB1-119F05F78631}"/>
              </a:ext>
            </a:extLst>
          </p:cNvPr>
          <p:cNvSpPr>
            <a:spLocks noGrp="1"/>
          </p:cNvSpPr>
          <p:nvPr>
            <p:ph idx="1"/>
          </p:nvPr>
        </p:nvSpPr>
        <p:spPr>
          <a:xfrm>
            <a:off x="838200" y="1622323"/>
            <a:ext cx="10515600" cy="4554640"/>
          </a:xfrm>
        </p:spPr>
        <p:txBody>
          <a:bodyPr/>
          <a:lstStyle/>
          <a:p>
            <a:pPr marL="0" indent="0">
              <a:buNone/>
            </a:pPr>
            <a:r>
              <a:rPr lang="en-IN" dirty="0"/>
              <a:t> </a:t>
            </a:r>
          </a:p>
          <a:p>
            <a:pPr marL="0" indent="0" algn="ctr">
              <a:buNone/>
            </a:pPr>
            <a:r>
              <a:rPr lang="en-IN" b="1" dirty="0"/>
              <a:t>          </a:t>
            </a:r>
            <a:endParaRPr lang="en-US" b="1" dirty="0"/>
          </a:p>
        </p:txBody>
      </p:sp>
      <p:sp>
        <p:nvSpPr>
          <p:cNvPr id="4" name="Rectangle 3">
            <a:extLst>
              <a:ext uri="{FF2B5EF4-FFF2-40B4-BE49-F238E27FC236}">
                <a16:creationId xmlns:a16="http://schemas.microsoft.com/office/drawing/2014/main" id="{35E8A07E-FB46-388B-F53A-1D7C790A2148}"/>
              </a:ext>
            </a:extLst>
          </p:cNvPr>
          <p:cNvSpPr/>
          <p:nvPr/>
        </p:nvSpPr>
        <p:spPr>
          <a:xfrm>
            <a:off x="2084438" y="1435515"/>
            <a:ext cx="8514735" cy="993055"/>
          </a:xfrm>
          <a:prstGeom prst="rect">
            <a:avLst/>
          </a:prstGeom>
          <a:solidFill>
            <a:srgbClr val="432B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6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 member can get information of cooperative society</a:t>
            </a:r>
            <a:endParaRPr lang="en-US" sz="36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5" name="Arrow: Down 4">
            <a:extLst>
              <a:ext uri="{FF2B5EF4-FFF2-40B4-BE49-F238E27FC236}">
                <a16:creationId xmlns:a16="http://schemas.microsoft.com/office/drawing/2014/main" id="{2933127D-962E-B512-323E-AC4328CA2E8F}"/>
              </a:ext>
            </a:extLst>
          </p:cNvPr>
          <p:cNvSpPr/>
          <p:nvPr/>
        </p:nvSpPr>
        <p:spPr>
          <a:xfrm>
            <a:off x="5770111" y="2428571"/>
            <a:ext cx="484632" cy="60959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llout: Up Arrow 5">
            <a:extLst>
              <a:ext uri="{FF2B5EF4-FFF2-40B4-BE49-F238E27FC236}">
                <a16:creationId xmlns:a16="http://schemas.microsoft.com/office/drawing/2014/main" id="{C3E0F8F6-2AA6-EFE3-BFC6-6BF037B8708E}"/>
              </a:ext>
            </a:extLst>
          </p:cNvPr>
          <p:cNvSpPr/>
          <p:nvPr/>
        </p:nvSpPr>
        <p:spPr>
          <a:xfrm>
            <a:off x="1365061" y="3170807"/>
            <a:ext cx="2359742" cy="2432332"/>
          </a:xfrm>
          <a:prstGeom prst="upArrowCallout">
            <a:avLst/>
          </a:prstGeom>
          <a:solidFill>
            <a:srgbClr val="432B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b="1" dirty="0"/>
              <a:t>From MC under section 32 or  154B(8) / Rule 27 &amp; 38/ Bye Law provision</a:t>
            </a:r>
            <a:endParaRPr lang="en-US" sz="2000" b="1" dirty="0"/>
          </a:p>
        </p:txBody>
      </p:sp>
      <p:sp>
        <p:nvSpPr>
          <p:cNvPr id="7" name="Callout: Up Arrow 6">
            <a:extLst>
              <a:ext uri="{FF2B5EF4-FFF2-40B4-BE49-F238E27FC236}">
                <a16:creationId xmlns:a16="http://schemas.microsoft.com/office/drawing/2014/main" id="{4D7EC909-E2FC-D9DB-5F62-0DC7D7306F5D}"/>
              </a:ext>
            </a:extLst>
          </p:cNvPr>
          <p:cNvSpPr/>
          <p:nvPr/>
        </p:nvSpPr>
        <p:spPr>
          <a:xfrm>
            <a:off x="4732914" y="3234817"/>
            <a:ext cx="2605904" cy="2432332"/>
          </a:xfrm>
          <a:prstGeom prst="upArrowCallout">
            <a:avLst/>
          </a:prstGeom>
          <a:solidFill>
            <a:srgbClr val="432B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b="1" dirty="0"/>
              <a:t>Through Annual Reports, AGMs, &amp; Minutes of Meetings</a:t>
            </a:r>
            <a:endParaRPr lang="en-US" sz="2400" b="1" dirty="0"/>
          </a:p>
        </p:txBody>
      </p:sp>
      <p:sp>
        <p:nvSpPr>
          <p:cNvPr id="9" name="Callout: Up Arrow 8">
            <a:extLst>
              <a:ext uri="{FF2B5EF4-FFF2-40B4-BE49-F238E27FC236}">
                <a16:creationId xmlns:a16="http://schemas.microsoft.com/office/drawing/2014/main" id="{37D6D6BF-FD45-A1C0-6033-1BD88DC765D5}"/>
              </a:ext>
            </a:extLst>
          </p:cNvPr>
          <p:cNvSpPr/>
          <p:nvPr/>
        </p:nvSpPr>
        <p:spPr>
          <a:xfrm>
            <a:off x="8346929" y="3246435"/>
            <a:ext cx="2359742" cy="2594384"/>
          </a:xfrm>
          <a:prstGeom prst="upArrowCallout">
            <a:avLst/>
          </a:prstGeom>
          <a:solidFill>
            <a:srgbClr val="432B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b="1" dirty="0"/>
              <a:t>Through Registrars under RTI Act</a:t>
            </a:r>
            <a:endParaRPr lang="en-US" sz="2400" b="1" dirty="0"/>
          </a:p>
        </p:txBody>
      </p:sp>
      <p:sp>
        <p:nvSpPr>
          <p:cNvPr id="10" name="Rectangle: Rounded Corners 9">
            <a:extLst>
              <a:ext uri="{FF2B5EF4-FFF2-40B4-BE49-F238E27FC236}">
                <a16:creationId xmlns:a16="http://schemas.microsoft.com/office/drawing/2014/main" id="{C86C1B97-295D-1102-5707-E0D872871019}"/>
              </a:ext>
            </a:extLst>
          </p:cNvPr>
          <p:cNvSpPr/>
          <p:nvPr/>
        </p:nvSpPr>
        <p:spPr>
          <a:xfrm>
            <a:off x="1622324" y="5978013"/>
            <a:ext cx="8780206" cy="589935"/>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b="1" dirty="0"/>
              <a:t>RTI application to society is not proper way to get </a:t>
            </a:r>
            <a:r>
              <a:rPr lang="en-IN" sz="2000" b="1" dirty="0" err="1"/>
              <a:t>informaion</a:t>
            </a:r>
            <a:endParaRPr lang="en-US" sz="2000" b="1" dirty="0"/>
          </a:p>
        </p:txBody>
      </p:sp>
    </p:spTree>
    <p:extLst>
      <p:ext uri="{BB962C8B-B14F-4D97-AF65-F5344CB8AC3E}">
        <p14:creationId xmlns:p14="http://schemas.microsoft.com/office/powerpoint/2010/main" val="2440996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E7C5-365D-28BF-301A-E840516A56F6}"/>
              </a:ext>
            </a:extLst>
          </p:cNvPr>
          <p:cNvSpPr>
            <a:spLocks noGrp="1"/>
          </p:cNvSpPr>
          <p:nvPr>
            <p:ph type="title"/>
          </p:nvPr>
        </p:nvSpPr>
        <p:spPr>
          <a:xfrm>
            <a:off x="629265" y="304799"/>
            <a:ext cx="11012129" cy="1111045"/>
          </a:xfrm>
          <a:solidFill>
            <a:srgbClr val="432BF1"/>
          </a:solidFill>
        </p:spPr>
        <p:txBody>
          <a:bodyPr>
            <a:normAutofit fontScale="90000"/>
          </a:bodyPr>
          <a:lstStyle/>
          <a:p>
            <a:pPr algn="ctr"/>
            <a:r>
              <a:rPr lang="en-IN" b="1" i="0" dirty="0">
                <a:solidFill>
                  <a:schemeClr val="bg1"/>
                </a:solidFill>
                <a:effectLst/>
                <a:latin typeface="google sans"/>
              </a:rPr>
              <a:t>Section 154B(8) of the Maharashtra Cooperative Societies Act, 1960</a:t>
            </a:r>
            <a:endParaRPr lang="en-US" b="1" dirty="0">
              <a:solidFill>
                <a:schemeClr val="bg1"/>
              </a:solidFill>
            </a:endParaRPr>
          </a:p>
        </p:txBody>
      </p:sp>
      <p:sp>
        <p:nvSpPr>
          <p:cNvPr id="3" name="Content Placeholder 2">
            <a:extLst>
              <a:ext uri="{FF2B5EF4-FFF2-40B4-BE49-F238E27FC236}">
                <a16:creationId xmlns:a16="http://schemas.microsoft.com/office/drawing/2014/main" id="{05291BF3-D372-31E8-222F-4686753D512B}"/>
              </a:ext>
            </a:extLst>
          </p:cNvPr>
          <p:cNvSpPr>
            <a:spLocks noGrp="1"/>
          </p:cNvSpPr>
          <p:nvPr>
            <p:ph idx="1"/>
          </p:nvPr>
        </p:nvSpPr>
        <p:spPr>
          <a:xfrm>
            <a:off x="629265" y="1533832"/>
            <a:ext cx="11012129" cy="5093110"/>
          </a:xfrm>
        </p:spPr>
        <p:txBody>
          <a:bodyPr>
            <a:normAutofit lnSpcReduction="10000"/>
          </a:bodyPr>
          <a:lstStyle/>
          <a:p>
            <a:r>
              <a:rPr lang="en-IN" b="1" dirty="0"/>
              <a:t>Right to inspect documents</a:t>
            </a:r>
          </a:p>
          <a:p>
            <a:pPr algn="just"/>
            <a:r>
              <a:rPr lang="en-IN" b="1" dirty="0">
                <a:latin typeface="Times New Roman" panose="02020603050405020304" pitchFamily="18" charset="0"/>
                <a:cs typeface="Times New Roman" panose="02020603050405020304" pitchFamily="18" charset="0"/>
              </a:rPr>
              <a:t>154B-8. (1) Every Member of a society </a:t>
            </a:r>
            <a:r>
              <a:rPr lang="en-IN" b="1" u="sng" dirty="0">
                <a:solidFill>
                  <a:srgbClr val="FF0000"/>
                </a:solidFill>
                <a:latin typeface="Times New Roman" panose="02020603050405020304" pitchFamily="18" charset="0"/>
                <a:cs typeface="Times New Roman" panose="02020603050405020304" pitchFamily="18" charset="0"/>
              </a:rPr>
              <a:t>shall</a:t>
            </a:r>
            <a:r>
              <a:rPr lang="en-IN" b="1" dirty="0">
                <a:latin typeface="Times New Roman" panose="02020603050405020304" pitchFamily="18" charset="0"/>
                <a:cs typeface="Times New Roman" panose="02020603050405020304" pitchFamily="18" charset="0"/>
              </a:rPr>
              <a:t> be entitled to inspect, free of cost, at the society’s office during office hours, or any time fixed for the purpose by the society, </a:t>
            </a:r>
          </a:p>
          <a:p>
            <a:pPr lvl="1" algn="just"/>
            <a:r>
              <a:rPr lang="en-IN" b="1" dirty="0">
                <a:latin typeface="Times New Roman" panose="02020603050405020304" pitchFamily="18" charset="0"/>
                <a:cs typeface="Times New Roman" panose="02020603050405020304" pitchFamily="18" charset="0"/>
              </a:rPr>
              <a:t>a copy of the Act, the rule and the bye-laws, </a:t>
            </a:r>
          </a:p>
          <a:p>
            <a:pPr lvl="1" algn="just"/>
            <a:r>
              <a:rPr lang="en-IN" b="1" dirty="0">
                <a:latin typeface="Times New Roman" panose="02020603050405020304" pitchFamily="18" charset="0"/>
                <a:cs typeface="Times New Roman" panose="02020603050405020304" pitchFamily="18" charset="0"/>
              </a:rPr>
              <a:t>the last audited annual balance sheet, </a:t>
            </a:r>
          </a:p>
          <a:p>
            <a:pPr lvl="1" algn="just"/>
            <a:r>
              <a:rPr lang="en-IN" b="1" dirty="0">
                <a:latin typeface="Times New Roman" panose="02020603050405020304" pitchFamily="18" charset="0"/>
                <a:cs typeface="Times New Roman" panose="02020603050405020304" pitchFamily="18" charset="0"/>
              </a:rPr>
              <a:t>the profit and loss account, </a:t>
            </a:r>
          </a:p>
          <a:p>
            <a:pPr lvl="1" algn="just"/>
            <a:r>
              <a:rPr lang="en-IN" b="1" dirty="0">
                <a:latin typeface="Times New Roman" panose="02020603050405020304" pitchFamily="18" charset="0"/>
                <a:cs typeface="Times New Roman" panose="02020603050405020304" pitchFamily="18" charset="0"/>
              </a:rPr>
              <a:t>a list of the members of the Committee, </a:t>
            </a:r>
          </a:p>
          <a:p>
            <a:pPr lvl="1" algn="just"/>
            <a:r>
              <a:rPr lang="en-IN" b="1" dirty="0">
                <a:latin typeface="Times New Roman" panose="02020603050405020304" pitchFamily="18" charset="0"/>
                <a:cs typeface="Times New Roman" panose="02020603050405020304" pitchFamily="18" charset="0"/>
              </a:rPr>
              <a:t>a register of members, </a:t>
            </a:r>
          </a:p>
          <a:p>
            <a:pPr lvl="1" algn="just"/>
            <a:r>
              <a:rPr lang="en-IN" b="1" dirty="0">
                <a:latin typeface="Times New Roman" panose="02020603050405020304" pitchFamily="18" charset="0"/>
                <a:cs typeface="Times New Roman" panose="02020603050405020304" pitchFamily="18" charset="0"/>
              </a:rPr>
              <a:t>the minutes of general meetings, </a:t>
            </a:r>
          </a:p>
          <a:p>
            <a:pPr lvl="1" algn="just"/>
            <a:r>
              <a:rPr lang="en-IN" b="1" dirty="0">
                <a:latin typeface="Times New Roman" panose="02020603050405020304" pitchFamily="18" charset="0"/>
                <a:cs typeface="Times New Roman" panose="02020603050405020304" pitchFamily="18" charset="0"/>
              </a:rPr>
              <a:t>minutes of Committee meetings and </a:t>
            </a:r>
          </a:p>
          <a:p>
            <a:pPr lvl="1" algn="just"/>
            <a:r>
              <a:rPr lang="en-IN" b="1" dirty="0">
                <a:latin typeface="Times New Roman" panose="02020603050405020304" pitchFamily="18" charset="0"/>
                <a:cs typeface="Times New Roman" panose="02020603050405020304" pitchFamily="18" charset="0"/>
              </a:rPr>
              <a:t>those portions of the books and records in which his transactions with the society have been recorded</a:t>
            </a:r>
            <a:r>
              <a:rPr lang="en-IN" dirty="0"/>
              <a:t>. </a:t>
            </a:r>
            <a:endParaRPr lang="en-US" dirty="0"/>
          </a:p>
        </p:txBody>
      </p:sp>
    </p:spTree>
    <p:extLst>
      <p:ext uri="{BB962C8B-B14F-4D97-AF65-F5344CB8AC3E}">
        <p14:creationId xmlns:p14="http://schemas.microsoft.com/office/powerpoint/2010/main" val="1056759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06FA3-6B3B-5D4C-9F1D-B6BAB34C5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660EA-FAB2-5D43-E4C1-BC892338A3DA}"/>
              </a:ext>
            </a:extLst>
          </p:cNvPr>
          <p:cNvSpPr>
            <a:spLocks noGrp="1"/>
          </p:cNvSpPr>
          <p:nvPr>
            <p:ph type="title"/>
          </p:nvPr>
        </p:nvSpPr>
        <p:spPr>
          <a:xfrm>
            <a:off x="838200" y="78658"/>
            <a:ext cx="10515600" cy="1120878"/>
          </a:xfrm>
          <a:solidFill>
            <a:srgbClr val="432BF1"/>
          </a:solidFill>
        </p:spPr>
        <p:txBody>
          <a:bodyPr>
            <a:normAutofit fontScale="90000"/>
          </a:bodyPr>
          <a:lstStyle/>
          <a:p>
            <a:pPr algn="ctr"/>
            <a:r>
              <a:rPr lang="en-IN" b="1" i="0" dirty="0">
                <a:solidFill>
                  <a:schemeClr val="bg1"/>
                </a:solidFill>
                <a:effectLst/>
                <a:latin typeface="google sans"/>
              </a:rPr>
              <a:t>Section 154B(8) of the Maharashtra Cooperative Societies Act, 1960</a:t>
            </a:r>
            <a:endParaRPr lang="en-US" b="1" dirty="0">
              <a:solidFill>
                <a:schemeClr val="bg1"/>
              </a:solidFill>
            </a:endParaRPr>
          </a:p>
        </p:txBody>
      </p:sp>
      <p:sp>
        <p:nvSpPr>
          <p:cNvPr id="3" name="Content Placeholder 2">
            <a:extLst>
              <a:ext uri="{FF2B5EF4-FFF2-40B4-BE49-F238E27FC236}">
                <a16:creationId xmlns:a16="http://schemas.microsoft.com/office/drawing/2014/main" id="{88BDBA16-71F7-BD1D-9FE2-30BDF25E75A7}"/>
              </a:ext>
            </a:extLst>
          </p:cNvPr>
          <p:cNvSpPr>
            <a:spLocks noGrp="1"/>
          </p:cNvSpPr>
          <p:nvPr>
            <p:ph idx="1"/>
          </p:nvPr>
        </p:nvSpPr>
        <p:spPr>
          <a:xfrm>
            <a:off x="838200" y="1396182"/>
            <a:ext cx="10515600" cy="5191432"/>
          </a:xfrm>
        </p:spPr>
        <p:txBody>
          <a:bodyPr>
            <a:normAutofit lnSpcReduction="10000"/>
          </a:bodyPr>
          <a:lstStyle/>
          <a:p>
            <a:r>
              <a:rPr lang="en-IN" b="1" dirty="0"/>
              <a:t>Right to inspect documents</a:t>
            </a:r>
          </a:p>
          <a:p>
            <a:pPr algn="just"/>
            <a:r>
              <a:rPr lang="en-IN" b="1" dirty="0"/>
              <a:t>154B-8. (2) A society </a:t>
            </a:r>
            <a:r>
              <a:rPr lang="en-IN" b="1" dirty="0">
                <a:solidFill>
                  <a:srgbClr val="FF0000"/>
                </a:solidFill>
              </a:rPr>
              <a:t>shall </a:t>
            </a:r>
            <a:r>
              <a:rPr lang="en-IN" b="1" dirty="0"/>
              <a:t>furnish to a Member, </a:t>
            </a:r>
          </a:p>
          <a:p>
            <a:pPr algn="just"/>
            <a:r>
              <a:rPr lang="en-IN" sz="3200" b="1" dirty="0"/>
              <a:t>on request in writing and on payment of such fees at such rate as may be decided by the Registrar, from time to time, </a:t>
            </a:r>
          </a:p>
          <a:p>
            <a:pPr lvl="1" algn="just"/>
            <a:r>
              <a:rPr lang="en-IN" sz="2800" b="1" dirty="0"/>
              <a:t>the copies of any documents mentioned in the foregoing subsection within forty-five days from the date of payment of such fees and </a:t>
            </a:r>
          </a:p>
          <a:p>
            <a:pPr lvl="1" algn="just"/>
            <a:r>
              <a:rPr lang="en-IN" sz="2800" b="1" dirty="0"/>
              <a:t>when the Society is assisted by the Government in the form of share capital, loan and land, </a:t>
            </a:r>
            <a:r>
              <a:rPr lang="en-IN" sz="2800" b="1" u="sng" dirty="0">
                <a:solidFill>
                  <a:srgbClr val="FF0000"/>
                </a:solidFill>
              </a:rPr>
              <a:t>the said Society shall furnish such information within thirty days from the date so requested by a member</a:t>
            </a:r>
            <a:r>
              <a:rPr lang="en-IN" b="1" u="sng" dirty="0">
                <a:solidFill>
                  <a:srgbClr val="FF0000"/>
                </a:solidFill>
              </a:rPr>
              <a:t>.</a:t>
            </a:r>
            <a:endParaRPr lang="en-US" b="1" u="sng" dirty="0">
              <a:solidFill>
                <a:srgbClr val="FF0000"/>
              </a:solidFill>
            </a:endParaRPr>
          </a:p>
        </p:txBody>
      </p:sp>
    </p:spTree>
    <p:extLst>
      <p:ext uri="{BB962C8B-B14F-4D97-AF65-F5344CB8AC3E}">
        <p14:creationId xmlns:p14="http://schemas.microsoft.com/office/powerpoint/2010/main" val="2633358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ose-up of a solar panel&#10;&#10;Description automatically generated">
            <a:extLst>
              <a:ext uri="{FF2B5EF4-FFF2-40B4-BE49-F238E27FC236}">
                <a16:creationId xmlns:a16="http://schemas.microsoft.com/office/drawing/2014/main" id="{C64D2E46-A5B8-D44D-2C42-9540BC278025}"/>
              </a:ext>
            </a:extLst>
          </p:cNvPr>
          <p:cNvPicPr>
            <a:picLocks noChangeAspect="1"/>
          </p:cNvPicPr>
          <p:nvPr/>
        </p:nvPicPr>
        <p:blipFill>
          <a:blip r:embed="rId2">
            <a:duotone>
              <a:schemeClr val="bg2">
                <a:shade val="45000"/>
                <a:satMod val="135000"/>
              </a:schemeClr>
              <a:prstClr val="white"/>
            </a:duotone>
          </a:blip>
          <a:srcRect t="3479" b="12251"/>
          <a:stretch/>
        </p:blipFill>
        <p:spPr>
          <a:xfrm>
            <a:off x="20" y="10"/>
            <a:ext cx="12191980" cy="6857990"/>
          </a:xfrm>
          <a:prstGeom prst="rect">
            <a:avLst/>
          </a:prstGeom>
        </p:spPr>
      </p:pic>
      <p:sp>
        <p:nvSpPr>
          <p:cNvPr id="2" name="Title 1">
            <a:extLst>
              <a:ext uri="{FF2B5EF4-FFF2-40B4-BE49-F238E27FC236}">
                <a16:creationId xmlns:a16="http://schemas.microsoft.com/office/drawing/2014/main" id="{F8133546-0073-51A4-935F-4B33D1895A0E}"/>
              </a:ext>
            </a:extLst>
          </p:cNvPr>
          <p:cNvSpPr>
            <a:spLocks noGrp="1"/>
          </p:cNvSpPr>
          <p:nvPr>
            <p:ph type="title"/>
          </p:nvPr>
        </p:nvSpPr>
        <p:spPr>
          <a:xfrm>
            <a:off x="838200" y="50491"/>
            <a:ext cx="10515600" cy="779463"/>
          </a:xfrm>
          <a:solidFill>
            <a:schemeClr val="accent2"/>
          </a:solidFill>
        </p:spPr>
        <p:txBody>
          <a:bodyPr>
            <a:normAutofit fontScale="90000"/>
          </a:bodyPr>
          <a:lstStyle/>
          <a:p>
            <a:pPr algn="ctr"/>
            <a:r>
              <a:rPr lang="en-IN" sz="5400" b="1" dirty="0">
                <a:solidFill>
                  <a:schemeClr val="bg1"/>
                </a:solidFill>
              </a:rPr>
              <a:t>Section 83 : Inquiry by Registrar </a:t>
            </a:r>
            <a:endParaRPr lang="en-US" sz="5400" b="1" dirty="0">
              <a:solidFill>
                <a:schemeClr val="bg1"/>
              </a:solidFill>
            </a:endParaRPr>
          </a:p>
        </p:txBody>
      </p:sp>
      <p:graphicFrame>
        <p:nvGraphicFramePr>
          <p:cNvPr id="5" name="Content Placeholder 2">
            <a:extLst>
              <a:ext uri="{FF2B5EF4-FFF2-40B4-BE49-F238E27FC236}">
                <a16:creationId xmlns:a16="http://schemas.microsoft.com/office/drawing/2014/main" id="{B937F989-53AD-AA1D-33AE-FA44998E3E39}"/>
              </a:ext>
            </a:extLst>
          </p:cNvPr>
          <p:cNvGraphicFramePr>
            <a:graphicFrameLocks noGrp="1"/>
          </p:cNvGraphicFramePr>
          <p:nvPr>
            <p:ph idx="1"/>
          </p:nvPr>
        </p:nvGraphicFramePr>
        <p:xfrm>
          <a:off x="926691" y="1509703"/>
          <a:ext cx="10515600" cy="4680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5182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42428-D0CC-C885-B712-CF6571CFB969}"/>
              </a:ext>
            </a:extLst>
          </p:cNvPr>
          <p:cNvSpPr>
            <a:spLocks noGrp="1"/>
          </p:cNvSpPr>
          <p:nvPr>
            <p:ph type="title"/>
          </p:nvPr>
        </p:nvSpPr>
        <p:spPr>
          <a:xfrm>
            <a:off x="838200" y="304800"/>
            <a:ext cx="10515600" cy="1337187"/>
          </a:xfrm>
        </p:spPr>
        <p:txBody>
          <a:bodyPr>
            <a:noAutofit/>
          </a:bodyPr>
          <a:lstStyle/>
          <a:p>
            <a:pPr algn="ctr"/>
            <a:r>
              <a:rPr lang="en-IN" sz="3200" b="1" dirty="0">
                <a:latin typeface="Times New Roman" panose="02020603050405020304" pitchFamily="18" charset="0"/>
                <a:cs typeface="Times New Roman" panose="02020603050405020304" pitchFamily="18" charset="0"/>
              </a:rPr>
              <a:t>The President, Z.B.70, Madhanam Primary Agricultural, Co-op Credit Society vs. SIC Chennai, Jt. Registrar Co-op, DDR, Mr. K. Jeeva.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C4DC7C2-8CC9-FA6B-827D-786B2E70C6C9}"/>
              </a:ext>
            </a:extLst>
          </p:cNvPr>
          <p:cNvSpPr>
            <a:spLocks noGrp="1"/>
          </p:cNvSpPr>
          <p:nvPr>
            <p:ph idx="1"/>
          </p:nvPr>
        </p:nvSpPr>
        <p:spPr/>
        <p:txBody>
          <a:bodyPr>
            <a:normAutofit fontScale="92500" lnSpcReduction="10000"/>
          </a:bodyPr>
          <a:lstStyle/>
          <a:p>
            <a:pPr algn="l"/>
            <a:endParaRPr lang="en-IN" b="0" i="0" dirty="0">
              <a:solidFill>
                <a:srgbClr val="333333"/>
              </a:solidFill>
              <a:effectLst/>
              <a:highlight>
                <a:srgbClr val="FCFCFC"/>
              </a:highlight>
              <a:latin typeface="Noto Sans" panose="020B0502040504020204" pitchFamily="34" charset="0"/>
            </a:endParaRPr>
          </a:p>
          <a:p>
            <a:pPr algn="just"/>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The Madras High Court ruled that </a:t>
            </a:r>
            <a:r>
              <a:rPr lang="en-IN" sz="3600" b="1" i="0" u="none" strike="noStrike" dirty="0">
                <a:solidFill>
                  <a:srgbClr val="337AB7"/>
                </a:solidFill>
                <a:effectLst/>
                <a:highlight>
                  <a:srgbClr val="FCFCFC"/>
                </a:highlight>
                <a:latin typeface="Times New Roman" panose="02020603050405020304" pitchFamily="18" charset="0"/>
                <a:cs typeface="Times New Roman" panose="02020603050405020304" pitchFamily="18" charset="0"/>
                <a:hlinkClick r:id="rId2"/>
              </a:rPr>
              <a:t>cooperative societie</a:t>
            </a:r>
            <a:r>
              <a:rPr lang="en-IN" sz="3600" b="1" i="0" u="sng" dirty="0">
                <a:solidFill>
                  <a:srgbClr val="333333"/>
                </a:solidFill>
                <a:effectLst/>
                <a:highlight>
                  <a:srgbClr val="FCFCFC"/>
                </a:highlight>
                <a:latin typeface="Times New Roman" panose="02020603050405020304" pitchFamily="18" charset="0"/>
                <a:cs typeface="Times New Roman" panose="02020603050405020304" pitchFamily="18" charset="0"/>
              </a:rPr>
              <a:t>s are not subject to the RTI Act</a:t>
            </a:r>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 The court set aside a </a:t>
            </a:r>
            <a:r>
              <a:rPr lang="en-IN" sz="3600" b="1" i="0" u="sng" dirty="0">
                <a:solidFill>
                  <a:srgbClr val="333333"/>
                </a:solidFill>
                <a:effectLst/>
                <a:highlight>
                  <a:srgbClr val="FCFCFC"/>
                </a:highlight>
                <a:latin typeface="Times New Roman" panose="02020603050405020304" pitchFamily="18" charset="0"/>
                <a:cs typeface="Times New Roman" panose="02020603050405020304" pitchFamily="18" charset="0"/>
              </a:rPr>
              <a:t>Tamil Nadu Information Commission order</a:t>
            </a:r>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 that had directed a cooperative society to </a:t>
            </a:r>
            <a:r>
              <a:rPr lang="en-IN" sz="3600" b="1" i="0" u="sng" dirty="0">
                <a:solidFill>
                  <a:srgbClr val="333333"/>
                </a:solidFill>
                <a:effectLst/>
                <a:highlight>
                  <a:srgbClr val="FCFCFC"/>
                </a:highlight>
                <a:latin typeface="Times New Roman" panose="02020603050405020304" pitchFamily="18" charset="0"/>
                <a:cs typeface="Times New Roman" panose="02020603050405020304" pitchFamily="18" charset="0"/>
              </a:rPr>
              <a:t>disclose loan details</a:t>
            </a:r>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a:t>
            </a:r>
          </a:p>
          <a:p>
            <a:pPr algn="just"/>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Justice V. Bhavani </a:t>
            </a:r>
            <a:r>
              <a:rPr lang="en-IN" sz="3600" b="0" i="0" dirty="0" err="1">
                <a:solidFill>
                  <a:srgbClr val="333333"/>
                </a:solidFill>
                <a:effectLst/>
                <a:highlight>
                  <a:srgbClr val="FCFCFC"/>
                </a:highlight>
                <a:latin typeface="Times New Roman" panose="02020603050405020304" pitchFamily="18" charset="0"/>
                <a:cs typeface="Times New Roman" panose="02020603050405020304" pitchFamily="18" charset="0"/>
              </a:rPr>
              <a:t>Subbaroyan</a:t>
            </a:r>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 stated that </a:t>
            </a:r>
            <a:r>
              <a:rPr lang="en-IN" sz="3600" b="1" i="0" u="sng" dirty="0">
                <a:solidFill>
                  <a:srgbClr val="333333"/>
                </a:solidFill>
                <a:effectLst/>
                <a:highlight>
                  <a:srgbClr val="FCFCFC"/>
                </a:highlight>
                <a:latin typeface="Times New Roman" panose="02020603050405020304" pitchFamily="18" charset="0"/>
                <a:cs typeface="Times New Roman" panose="02020603050405020304" pitchFamily="18" charset="0"/>
              </a:rPr>
              <a:t>cooperative societies do not qualify as ‘public authorities’ </a:t>
            </a:r>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under </a:t>
            </a:r>
            <a:r>
              <a:rPr lang="en-IN" sz="3600" b="1" i="0" u="sng" dirty="0">
                <a:solidFill>
                  <a:srgbClr val="333333"/>
                </a:solidFill>
                <a:effectLst/>
                <a:highlight>
                  <a:srgbClr val="FCFCFC"/>
                </a:highlight>
                <a:latin typeface="Times New Roman" panose="02020603050405020304" pitchFamily="18" charset="0"/>
                <a:cs typeface="Times New Roman" panose="02020603050405020304" pitchFamily="18" charset="0"/>
              </a:rPr>
              <a:t>Section 2(h)</a:t>
            </a:r>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 of the </a:t>
            </a:r>
            <a:r>
              <a:rPr lang="en-IN" sz="3600" b="1" i="0" u="none" strike="noStrike" dirty="0">
                <a:solidFill>
                  <a:srgbClr val="337AB7"/>
                </a:solidFill>
                <a:effectLst/>
                <a:highlight>
                  <a:srgbClr val="FCFCFC"/>
                </a:highlight>
                <a:latin typeface="Times New Roman" panose="02020603050405020304" pitchFamily="18" charset="0"/>
                <a:cs typeface="Times New Roman" panose="02020603050405020304" pitchFamily="18" charset="0"/>
                <a:hlinkClick r:id="rId3"/>
              </a:rPr>
              <a:t>RTI Act</a:t>
            </a:r>
            <a:r>
              <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rPr>
              <a:t>. The court’s decision aligns </a:t>
            </a:r>
            <a:r>
              <a:rPr lang="en-IN" sz="3600" b="1" i="0" u="sng" dirty="0">
                <a:solidFill>
                  <a:srgbClr val="333333"/>
                </a:solidFill>
                <a:effectLst/>
                <a:highlight>
                  <a:srgbClr val="FCFCFC"/>
                </a:highlight>
                <a:latin typeface="Times New Roman" panose="02020603050405020304" pitchFamily="18" charset="0"/>
                <a:cs typeface="Times New Roman" panose="02020603050405020304" pitchFamily="18" charset="0"/>
              </a:rPr>
              <a:t>with previous rulings, including a 2013 Supreme Court verdict.</a:t>
            </a:r>
            <a:endParaRPr lang="en-IN" sz="3600" b="0" i="0" dirty="0">
              <a:solidFill>
                <a:srgbClr val="333333"/>
              </a:solidFill>
              <a:effectLst/>
              <a:highlight>
                <a:srgbClr val="FCFCFC"/>
              </a:highligh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09387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E761-A9B0-F31A-C346-E22C3ACF4A89}"/>
              </a:ext>
            </a:extLst>
          </p:cNvPr>
          <p:cNvSpPr>
            <a:spLocks noGrp="1"/>
          </p:cNvSpPr>
          <p:nvPr>
            <p:ph type="title"/>
          </p:nvPr>
        </p:nvSpPr>
        <p:spPr>
          <a:xfrm>
            <a:off x="353962" y="243354"/>
            <a:ext cx="6981336" cy="1044672"/>
          </a:xfrm>
        </p:spPr>
        <p:txBody>
          <a:bodyPr anchor="ctr">
            <a:normAutofit fontScale="90000"/>
          </a:bodyPr>
          <a:lstStyle/>
          <a:p>
            <a:pPr algn="ctr"/>
            <a:r>
              <a:rPr lang="en-IN" sz="3700" b="1" i="0" u="sng" dirty="0">
                <a:effectLst/>
                <a:highlight>
                  <a:srgbClr val="FCFCFC"/>
                </a:highlight>
                <a:latin typeface="Noto Sans" panose="020B0502040504020204" pitchFamily="34" charset="0"/>
              </a:rPr>
              <a:t>Positive Implications of the Judgement</a:t>
            </a:r>
            <a:endParaRPr lang="en-US" sz="3700" dirty="0"/>
          </a:p>
        </p:txBody>
      </p:sp>
      <p:sp>
        <p:nvSpPr>
          <p:cNvPr id="3" name="Content Placeholder 2">
            <a:extLst>
              <a:ext uri="{FF2B5EF4-FFF2-40B4-BE49-F238E27FC236}">
                <a16:creationId xmlns:a16="http://schemas.microsoft.com/office/drawing/2014/main" id="{C1A973F4-5DFA-18B1-4449-B6DBF2E4C272}"/>
              </a:ext>
            </a:extLst>
          </p:cNvPr>
          <p:cNvSpPr>
            <a:spLocks noGrp="1"/>
          </p:cNvSpPr>
          <p:nvPr>
            <p:ph idx="1"/>
          </p:nvPr>
        </p:nvSpPr>
        <p:spPr>
          <a:xfrm>
            <a:off x="231112" y="1356852"/>
            <a:ext cx="7320062" cy="5257794"/>
          </a:xfrm>
        </p:spPr>
        <p:txBody>
          <a:bodyPr anchor="ctr">
            <a:normAutofit/>
          </a:bodyPr>
          <a:lstStyle/>
          <a:p>
            <a:pPr>
              <a:buFont typeface="+mj-lt"/>
              <a:buAutoNum type="arabicPeriod"/>
            </a:pPr>
            <a:r>
              <a:rPr lang="en-IN" b="1" i="0" u="sng" dirty="0">
                <a:effectLst/>
                <a:highlight>
                  <a:srgbClr val="FCFCFC"/>
                </a:highlight>
                <a:latin typeface="Times New Roman" panose="02020603050405020304" pitchFamily="18" charset="0"/>
                <a:cs typeface="Times New Roman" panose="02020603050405020304" pitchFamily="18" charset="0"/>
              </a:rPr>
              <a:t>Autonomy of Cooperative Societies</a:t>
            </a:r>
            <a:r>
              <a:rPr lang="en-IN" b="0" i="0" dirty="0">
                <a:effectLst/>
                <a:highlight>
                  <a:srgbClr val="FCFCFC"/>
                </a:highlight>
                <a:latin typeface="Times New Roman" panose="02020603050405020304" pitchFamily="18" charset="0"/>
                <a:cs typeface="Times New Roman" panose="02020603050405020304" pitchFamily="18" charset="0"/>
              </a:rPr>
              <a:t>: Reinforces the independence of cooperative societies by not categorizing them as public authorities under the RTI Act.</a:t>
            </a:r>
          </a:p>
          <a:p>
            <a:pPr algn="just">
              <a:buFont typeface="+mj-lt"/>
              <a:buAutoNum type="arabicPeriod"/>
            </a:pPr>
            <a:r>
              <a:rPr lang="en-IN" b="1" i="0" u="sng" dirty="0">
                <a:effectLst/>
                <a:highlight>
                  <a:srgbClr val="FCFCFC"/>
                </a:highlight>
                <a:latin typeface="Times New Roman" panose="02020603050405020304" pitchFamily="18" charset="0"/>
                <a:cs typeface="Times New Roman" panose="02020603050405020304" pitchFamily="18" charset="0"/>
              </a:rPr>
              <a:t>Legal Clarity</a:t>
            </a:r>
            <a:r>
              <a:rPr lang="en-IN" b="0" i="0" dirty="0">
                <a:effectLst/>
                <a:highlight>
                  <a:srgbClr val="FCFCFC"/>
                </a:highlight>
                <a:latin typeface="Times New Roman" panose="02020603050405020304" pitchFamily="18" charset="0"/>
                <a:cs typeface="Times New Roman" panose="02020603050405020304" pitchFamily="18" charset="0"/>
              </a:rPr>
              <a:t>: </a:t>
            </a:r>
          </a:p>
          <a:p>
            <a:pPr marL="0" indent="0" algn="just">
              <a:buNone/>
            </a:pPr>
            <a:r>
              <a:rPr lang="en-IN" dirty="0">
                <a:highlight>
                  <a:srgbClr val="FCFCFC"/>
                </a:highlight>
                <a:latin typeface="Times New Roman" panose="02020603050405020304" pitchFamily="18" charset="0"/>
                <a:cs typeface="Times New Roman" panose="02020603050405020304" pitchFamily="18" charset="0"/>
              </a:rPr>
              <a:t>  </a:t>
            </a:r>
            <a:r>
              <a:rPr lang="en-IN" b="0" i="0" dirty="0">
                <a:effectLst/>
                <a:highlight>
                  <a:srgbClr val="FCFCFC"/>
                </a:highlight>
                <a:latin typeface="Times New Roman" panose="02020603050405020304" pitchFamily="18" charset="0"/>
                <a:cs typeface="Times New Roman" panose="02020603050405020304" pitchFamily="18" charset="0"/>
              </a:rPr>
              <a:t>Provides a clear legal interpretation that can    </a:t>
            </a:r>
          </a:p>
          <a:p>
            <a:pPr marL="0" indent="0" algn="just">
              <a:buNone/>
            </a:pPr>
            <a:r>
              <a:rPr lang="en-IN" dirty="0">
                <a:highlight>
                  <a:srgbClr val="FCFCFC"/>
                </a:highlight>
                <a:latin typeface="Times New Roman" panose="02020603050405020304" pitchFamily="18" charset="0"/>
                <a:cs typeface="Times New Roman" panose="02020603050405020304" pitchFamily="18" charset="0"/>
              </a:rPr>
              <a:t>  </a:t>
            </a:r>
            <a:r>
              <a:rPr lang="en-IN" b="0" i="0" dirty="0">
                <a:effectLst/>
                <a:highlight>
                  <a:srgbClr val="FCFCFC"/>
                </a:highlight>
                <a:latin typeface="Times New Roman" panose="02020603050405020304" pitchFamily="18" charset="0"/>
                <a:cs typeface="Times New Roman" panose="02020603050405020304" pitchFamily="18" charset="0"/>
              </a:rPr>
              <a:t>guide similar cases in the future.</a:t>
            </a:r>
          </a:p>
          <a:p>
            <a:pPr>
              <a:buFont typeface="+mj-lt"/>
              <a:buAutoNum type="arabicPeriod"/>
            </a:pPr>
            <a:r>
              <a:rPr lang="en-IN" b="1" i="0" u="sng" dirty="0">
                <a:effectLst/>
                <a:highlight>
                  <a:srgbClr val="FCFCFC"/>
                </a:highlight>
                <a:latin typeface="Times New Roman" panose="02020603050405020304" pitchFamily="18" charset="0"/>
                <a:cs typeface="Times New Roman" panose="02020603050405020304" pitchFamily="18" charset="0"/>
              </a:rPr>
              <a:t>Operational Efficiency</a:t>
            </a:r>
            <a:r>
              <a:rPr lang="en-IN" b="0" i="0" dirty="0">
                <a:effectLst/>
                <a:highlight>
                  <a:srgbClr val="FCFCFC"/>
                </a:highlight>
                <a:latin typeface="Times New Roman" panose="02020603050405020304" pitchFamily="18" charset="0"/>
                <a:cs typeface="Times New Roman" panose="02020603050405020304" pitchFamily="18" charset="0"/>
              </a:rPr>
              <a:t>: Cooperative societies can operate without the administrative burden of complying with RTI requests, potentially increasing efficiency</a:t>
            </a:r>
            <a:r>
              <a:rPr lang="en-IN" b="0" i="0" dirty="0">
                <a:effectLst/>
                <a:highlight>
                  <a:srgbClr val="FCFCFC"/>
                </a:highlight>
                <a:latin typeface="Noto Sans" panose="020B0502040504020204" pitchFamily="34" charset="0"/>
              </a:rPr>
              <a:t>.</a:t>
            </a:r>
          </a:p>
          <a:p>
            <a:endParaRPr lang="en-US" sz="1900" dirty="0"/>
          </a:p>
        </p:txBody>
      </p:sp>
      <p:pic>
        <p:nvPicPr>
          <p:cNvPr id="5" name="Picture 4" descr="Two people holding each other's hands">
            <a:extLst>
              <a:ext uri="{FF2B5EF4-FFF2-40B4-BE49-F238E27FC236}">
                <a16:creationId xmlns:a16="http://schemas.microsoft.com/office/drawing/2014/main" id="{3E500F1B-959B-882E-D28D-11CA2B7819DF}"/>
              </a:ext>
            </a:extLst>
          </p:cNvPr>
          <p:cNvPicPr>
            <a:picLocks noChangeAspect="1"/>
          </p:cNvPicPr>
          <p:nvPr/>
        </p:nvPicPr>
        <p:blipFill>
          <a:blip r:embed="rId2"/>
          <a:srcRect l="17246" r="23353" b="-2"/>
          <a:stretch/>
        </p:blipFill>
        <p:spPr>
          <a:xfrm>
            <a:off x="7707086" y="1"/>
            <a:ext cx="4491739" cy="6858000"/>
          </a:xfrm>
          <a:prstGeom prst="rect">
            <a:avLst/>
          </a:prstGeom>
        </p:spPr>
      </p:pic>
    </p:spTree>
    <p:extLst>
      <p:ext uri="{BB962C8B-B14F-4D97-AF65-F5344CB8AC3E}">
        <p14:creationId xmlns:p14="http://schemas.microsoft.com/office/powerpoint/2010/main" val="1601507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E761-A9B0-F31A-C346-E22C3ACF4A89}"/>
              </a:ext>
            </a:extLst>
          </p:cNvPr>
          <p:cNvSpPr>
            <a:spLocks noGrp="1"/>
          </p:cNvSpPr>
          <p:nvPr>
            <p:ph type="title"/>
          </p:nvPr>
        </p:nvSpPr>
        <p:spPr>
          <a:xfrm>
            <a:off x="761803" y="350196"/>
            <a:ext cx="4646904" cy="1624520"/>
          </a:xfrm>
        </p:spPr>
        <p:txBody>
          <a:bodyPr anchor="ctr">
            <a:normAutofit/>
          </a:bodyPr>
          <a:lstStyle/>
          <a:p>
            <a:r>
              <a:rPr lang="en-US" sz="4000" b="1" i="0" u="sng">
                <a:effectLst/>
                <a:highlight>
                  <a:srgbClr val="FCFCFC"/>
                </a:highlight>
                <a:latin typeface="Noto Sans" panose="020B0502040504020204" pitchFamily="34" charset="0"/>
              </a:rPr>
              <a:t>Negative Implications</a:t>
            </a:r>
            <a:endParaRPr lang="en-US" sz="4000"/>
          </a:p>
        </p:txBody>
      </p:sp>
      <p:sp>
        <p:nvSpPr>
          <p:cNvPr id="3" name="Content Placeholder 2">
            <a:extLst>
              <a:ext uri="{FF2B5EF4-FFF2-40B4-BE49-F238E27FC236}">
                <a16:creationId xmlns:a16="http://schemas.microsoft.com/office/drawing/2014/main" id="{C1A973F4-5DFA-18B1-4449-B6DBF2E4C272}"/>
              </a:ext>
            </a:extLst>
          </p:cNvPr>
          <p:cNvSpPr>
            <a:spLocks noGrp="1"/>
          </p:cNvSpPr>
          <p:nvPr>
            <p:ph idx="1"/>
          </p:nvPr>
        </p:nvSpPr>
        <p:spPr>
          <a:xfrm>
            <a:off x="176981" y="1789471"/>
            <a:ext cx="5801031" cy="4975123"/>
          </a:xfrm>
        </p:spPr>
        <p:txBody>
          <a:bodyPr anchor="ctr">
            <a:normAutofit/>
          </a:bodyPr>
          <a:lstStyle/>
          <a:p>
            <a:pPr>
              <a:buFont typeface="+mj-lt"/>
              <a:buAutoNum type="arabicPeriod"/>
            </a:pPr>
            <a:r>
              <a:rPr lang="en-IN" sz="2400" b="1" i="0" u="sng" dirty="0">
                <a:solidFill>
                  <a:srgbClr val="FF0000"/>
                </a:solidFill>
                <a:effectLst/>
                <a:highlight>
                  <a:srgbClr val="FCFCFC"/>
                </a:highlight>
                <a:latin typeface="Times New Roman" panose="02020603050405020304" pitchFamily="18" charset="0"/>
                <a:cs typeface="Times New Roman" panose="02020603050405020304" pitchFamily="18" charset="0"/>
              </a:rPr>
              <a:t>Reduced Transparency</a:t>
            </a:r>
            <a:r>
              <a:rPr lang="en-IN" sz="2400" b="0" i="0" dirty="0">
                <a:solidFill>
                  <a:srgbClr val="FF0000"/>
                </a:solidFill>
                <a:effectLst/>
                <a:highlight>
                  <a:srgbClr val="FCFCFC"/>
                </a:highlight>
                <a:latin typeface="Times New Roman" panose="02020603050405020304" pitchFamily="18" charset="0"/>
                <a:cs typeface="Times New Roman" panose="02020603050405020304" pitchFamily="18" charset="0"/>
              </a:rPr>
              <a:t>: </a:t>
            </a:r>
            <a:r>
              <a:rPr lang="en-IN" sz="2400" b="1" i="0" dirty="0">
                <a:effectLst/>
                <a:highlight>
                  <a:srgbClr val="FCFCFC"/>
                </a:highlight>
                <a:latin typeface="Times New Roman" panose="02020603050405020304" pitchFamily="18" charset="0"/>
                <a:cs typeface="Times New Roman" panose="02020603050405020304" pitchFamily="18" charset="0"/>
              </a:rPr>
              <a:t>Limits public access to information on cooperative societies, potentially reducing transparency and accountability.</a:t>
            </a:r>
          </a:p>
          <a:p>
            <a:pPr>
              <a:buFont typeface="+mj-lt"/>
              <a:buAutoNum type="arabicPeriod"/>
            </a:pPr>
            <a:r>
              <a:rPr lang="en-IN" sz="2400" b="1" i="0" u="sng" dirty="0">
                <a:solidFill>
                  <a:srgbClr val="FF0000"/>
                </a:solidFill>
                <a:effectLst/>
                <a:highlight>
                  <a:srgbClr val="FCFCFC"/>
                </a:highlight>
                <a:latin typeface="Times New Roman" panose="02020603050405020304" pitchFamily="18" charset="0"/>
                <a:cs typeface="Times New Roman" panose="02020603050405020304" pitchFamily="18" charset="0"/>
              </a:rPr>
              <a:t>Potential for Misuse</a:t>
            </a:r>
            <a:r>
              <a:rPr lang="en-IN" sz="2400" b="0" i="0" dirty="0">
                <a:solidFill>
                  <a:srgbClr val="FF0000"/>
                </a:solidFill>
                <a:effectLst/>
                <a:highlight>
                  <a:srgbClr val="FCFCFC"/>
                </a:highlight>
                <a:latin typeface="Times New Roman" panose="02020603050405020304" pitchFamily="18" charset="0"/>
                <a:cs typeface="Times New Roman" panose="02020603050405020304" pitchFamily="18" charset="0"/>
              </a:rPr>
              <a:t>: </a:t>
            </a:r>
            <a:r>
              <a:rPr lang="en-IN" sz="2400" b="1" i="0" dirty="0">
                <a:effectLst/>
                <a:highlight>
                  <a:srgbClr val="FCFCFC"/>
                </a:highlight>
                <a:latin typeface="Times New Roman" panose="02020603050405020304" pitchFamily="18" charset="0"/>
                <a:cs typeface="Times New Roman" panose="02020603050405020304" pitchFamily="18" charset="0"/>
              </a:rPr>
              <a:t>Without RTI oversight, there may be a higher risk of corruption or misuse of funds within cooperative societies.</a:t>
            </a:r>
          </a:p>
          <a:p>
            <a:pPr algn="just">
              <a:buFont typeface="+mj-lt"/>
              <a:buAutoNum type="arabicPeriod"/>
            </a:pPr>
            <a:r>
              <a:rPr lang="en-IN" sz="2400" b="1" i="0" u="sng" dirty="0">
                <a:solidFill>
                  <a:srgbClr val="FF0000"/>
                </a:solidFill>
                <a:effectLst/>
                <a:highlight>
                  <a:srgbClr val="FCFCFC"/>
                </a:highlight>
                <a:latin typeface="Times New Roman" panose="02020603050405020304" pitchFamily="18" charset="0"/>
                <a:cs typeface="Times New Roman" panose="02020603050405020304" pitchFamily="18" charset="0"/>
              </a:rPr>
              <a:t>Public Distrust</a:t>
            </a:r>
            <a:r>
              <a:rPr lang="en-IN" sz="2400" b="0" i="0" dirty="0">
                <a:solidFill>
                  <a:srgbClr val="FF0000"/>
                </a:solidFill>
                <a:effectLst/>
                <a:highlight>
                  <a:srgbClr val="FCFCFC"/>
                </a:highlight>
                <a:latin typeface="Times New Roman" panose="02020603050405020304" pitchFamily="18" charset="0"/>
                <a:cs typeface="Times New Roman" panose="02020603050405020304" pitchFamily="18" charset="0"/>
              </a:rPr>
              <a:t>: </a:t>
            </a:r>
            <a:r>
              <a:rPr lang="en-IN" sz="2400" b="1" i="0" dirty="0">
                <a:effectLst/>
                <a:highlight>
                  <a:srgbClr val="FCFCFC"/>
                </a:highlight>
                <a:latin typeface="Times New Roman" panose="02020603050405020304" pitchFamily="18" charset="0"/>
                <a:cs typeface="Times New Roman" panose="02020603050405020304" pitchFamily="18" charset="0"/>
              </a:rPr>
              <a:t>The decision might foster distrust among the public, particularly if cooperative societies are seen as non-transparent entities.</a:t>
            </a:r>
          </a:p>
          <a:p>
            <a:r>
              <a:rPr lang="en-IN" sz="1700" b="0" i="0" dirty="0">
                <a:effectLst/>
                <a:highlight>
                  <a:srgbClr val="FCFCFC"/>
                </a:highlight>
                <a:latin typeface="Noto Sans" panose="020B0502040504020204" pitchFamily="34" charset="0"/>
              </a:rPr>
              <a:t> </a:t>
            </a:r>
          </a:p>
          <a:p>
            <a:pPr marL="0" indent="0">
              <a:buNone/>
            </a:pPr>
            <a:endParaRPr lang="en-US" sz="1700" dirty="0"/>
          </a:p>
        </p:txBody>
      </p:sp>
      <p:pic>
        <p:nvPicPr>
          <p:cNvPr id="5" name="Picture 4" descr="Colorful carved figures of humans">
            <a:extLst>
              <a:ext uri="{FF2B5EF4-FFF2-40B4-BE49-F238E27FC236}">
                <a16:creationId xmlns:a16="http://schemas.microsoft.com/office/drawing/2014/main" id="{F0827DBF-FD6B-FF89-68CF-CF1EAA624014}"/>
              </a:ext>
            </a:extLst>
          </p:cNvPr>
          <p:cNvPicPr>
            <a:picLocks noChangeAspect="1"/>
          </p:cNvPicPr>
          <p:nvPr/>
        </p:nvPicPr>
        <p:blipFill>
          <a:blip r:embed="rId2"/>
          <a:srcRect l="18414" r="18181" b="-1"/>
          <a:stretch/>
        </p:blipFill>
        <p:spPr>
          <a:xfrm>
            <a:off x="6096000" y="1"/>
            <a:ext cx="6102825" cy="6858000"/>
          </a:xfrm>
          <a:prstGeom prst="rect">
            <a:avLst/>
          </a:prstGeom>
        </p:spPr>
      </p:pic>
    </p:spTree>
    <p:extLst>
      <p:ext uri="{BB962C8B-B14F-4D97-AF65-F5344CB8AC3E}">
        <p14:creationId xmlns:p14="http://schemas.microsoft.com/office/powerpoint/2010/main" val="3736296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4C2B8-D8F0-7A47-6D0A-AFD51C2D64D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123CC5A1-4C9D-7472-DF8B-6167AEE6B964}"/>
              </a:ext>
            </a:extLst>
          </p:cNvPr>
          <p:cNvSpPr>
            <a:spLocks noGrp="1" noChangeArrowheads="1"/>
          </p:cNvSpPr>
          <p:nvPr>
            <p:ph type="title" idx="4294967295"/>
          </p:nvPr>
        </p:nvSpPr>
        <p:spPr>
          <a:xfrm>
            <a:off x="1676400" y="76200"/>
            <a:ext cx="8915400" cy="533400"/>
          </a:xfrm>
          <a:solidFill>
            <a:srgbClr val="432BF1"/>
          </a:solidFill>
        </p:spPr>
        <p:txBody>
          <a:bodyPr rtlCol="0">
            <a:normAutofit fontScale="90000"/>
          </a:bodyPr>
          <a:lstStyle/>
          <a:p>
            <a:pPr algn="ctr" eaLnBrk="1" fontAlgn="auto" hangingPunct="1">
              <a:spcAft>
                <a:spcPts val="0"/>
              </a:spcAft>
              <a:defRPr/>
            </a:pPr>
            <a:r>
              <a:rPr lang="en-IN" altLang="en-US" sz="3600" b="1" dirty="0">
                <a:solidFill>
                  <a:schemeClr val="bg1"/>
                </a:solidFill>
                <a:latin typeface="Times New Roman" panose="02020603050405020304" pitchFamily="18" charset="0"/>
                <a:cs typeface="Times New Roman" panose="02020603050405020304" pitchFamily="18" charset="0"/>
              </a:rPr>
              <a:t>R</a:t>
            </a:r>
            <a:r>
              <a:rPr lang="en-US" altLang="en-US" sz="4000" b="1" dirty="0" err="1">
                <a:solidFill>
                  <a:schemeClr val="bg1"/>
                </a:solidFill>
                <a:latin typeface="Times New Roman" panose="02020603050405020304" pitchFamily="18" charset="0"/>
                <a:cs typeface="Times New Roman" panose="02020603050405020304" pitchFamily="18" charset="0"/>
              </a:rPr>
              <a:t>ights</a:t>
            </a:r>
            <a:r>
              <a:rPr lang="en-US" altLang="en-US" sz="3600" b="1" dirty="0">
                <a:solidFill>
                  <a:schemeClr val="bg1"/>
                </a:solidFill>
                <a:latin typeface="Times New Roman" panose="02020603050405020304" pitchFamily="18" charset="0"/>
                <a:cs typeface="Times New Roman" panose="02020603050405020304" pitchFamily="18" charset="0"/>
              </a:rPr>
              <a:t> of Members of Cooperative Society</a:t>
            </a:r>
          </a:p>
        </p:txBody>
      </p:sp>
      <p:sp>
        <p:nvSpPr>
          <p:cNvPr id="15363" name="Oval 3">
            <a:extLst>
              <a:ext uri="{FF2B5EF4-FFF2-40B4-BE49-F238E27FC236}">
                <a16:creationId xmlns:a16="http://schemas.microsoft.com/office/drawing/2014/main" id="{63221165-CED6-E1B6-85E8-AFF5115B70EE}"/>
              </a:ext>
            </a:extLst>
          </p:cNvPr>
          <p:cNvSpPr>
            <a:spLocks noChangeArrowheads="1"/>
          </p:cNvSpPr>
          <p:nvPr/>
        </p:nvSpPr>
        <p:spPr bwMode="auto">
          <a:xfrm rot="21219521">
            <a:off x="4707534" y="2288953"/>
            <a:ext cx="3001618" cy="2381250"/>
          </a:xfrm>
          <a:prstGeom prst="ellipse">
            <a:avLst/>
          </a:prstGeom>
          <a:gradFill rotWithShape="0">
            <a:gsLst>
              <a:gs pos="0">
                <a:srgbClr val="FFEFD1"/>
              </a:gs>
              <a:gs pos="64999">
                <a:srgbClr val="F0EBD5"/>
              </a:gs>
              <a:gs pos="100000">
                <a:srgbClr val="D1C39F"/>
              </a:gs>
            </a:gsLst>
            <a:lin ang="18900000" scaled="0"/>
          </a:gradFill>
          <a:ln w="28575">
            <a:noFill/>
            <a:round/>
            <a:headEnd/>
            <a:tailEnd/>
          </a:ln>
          <a:effectLst>
            <a:outerShdw dist="107763" dir="2700000" algn="ctr" rotWithShape="0">
              <a:schemeClr val="tx2">
                <a:lumMod val="60000"/>
                <a:lumOff val="40000"/>
              </a:schemeClr>
            </a:outerShdw>
          </a:effectLst>
        </p:spPr>
        <p:txBody>
          <a:bodyPr anchor="ctr"/>
          <a:lstStyle/>
          <a:p>
            <a:pPr algn="ctr" eaLnBrk="1" fontAlgn="auto" hangingPunct="1">
              <a:spcBef>
                <a:spcPct val="50000"/>
              </a:spcBef>
              <a:spcAft>
                <a:spcPts val="0"/>
              </a:spcAft>
              <a:defRPr/>
            </a:pPr>
            <a:r>
              <a:rPr lang="en-US" b="1" dirty="0">
                <a:solidFill>
                  <a:srgbClr val="0000FF"/>
                </a:solidFill>
                <a:latin typeface="Arial" charset="0"/>
                <a:cs typeface="Arial" charset="0"/>
              </a:rPr>
              <a:t>Right to access common areas</a:t>
            </a:r>
          </a:p>
          <a:p>
            <a:pPr algn="ctr" eaLnBrk="1" fontAlgn="auto" hangingPunct="1">
              <a:spcBef>
                <a:spcPct val="50000"/>
              </a:spcBef>
              <a:spcAft>
                <a:spcPts val="0"/>
              </a:spcAft>
              <a:defRPr/>
            </a:pPr>
            <a:endParaRPr lang="en-US" sz="1600" b="1" dirty="0">
              <a:solidFill>
                <a:srgbClr val="0000FF"/>
              </a:solidFill>
              <a:latin typeface="Arial" charset="0"/>
              <a:cs typeface="Arial" charset="0"/>
            </a:endParaRPr>
          </a:p>
          <a:p>
            <a:pPr algn="ctr" eaLnBrk="1" fontAlgn="auto" hangingPunct="1">
              <a:spcBef>
                <a:spcPct val="50000"/>
              </a:spcBef>
              <a:spcAft>
                <a:spcPts val="0"/>
              </a:spcAft>
              <a:defRPr/>
            </a:pPr>
            <a:r>
              <a:rPr lang="en-US" b="1" dirty="0">
                <a:solidFill>
                  <a:srgbClr val="FF0000"/>
                </a:solidFill>
                <a:latin typeface="Arial" charset="0"/>
                <a:cs typeface="Arial" charset="0"/>
              </a:rPr>
              <a:t>Right to  financial</a:t>
            </a:r>
            <a:br>
              <a:rPr lang="en-US" b="1" dirty="0">
                <a:solidFill>
                  <a:srgbClr val="FF0000"/>
                </a:solidFill>
                <a:latin typeface="Arial" charset="0"/>
                <a:cs typeface="Arial" charset="0"/>
              </a:rPr>
            </a:br>
            <a:r>
              <a:rPr lang="en-US" b="1" dirty="0">
                <a:solidFill>
                  <a:srgbClr val="FF0000"/>
                </a:solidFill>
                <a:latin typeface="Arial" charset="0"/>
                <a:cs typeface="Arial" charset="0"/>
              </a:rPr>
              <a:t>entitlements  </a:t>
            </a:r>
            <a:endParaRPr lang="en-US" sz="2400" b="1" dirty="0">
              <a:solidFill>
                <a:srgbClr val="FF0000"/>
              </a:solidFill>
              <a:latin typeface="Arial" charset="0"/>
              <a:cs typeface="Arial" charset="0"/>
            </a:endParaRPr>
          </a:p>
        </p:txBody>
      </p:sp>
      <p:sp>
        <p:nvSpPr>
          <p:cNvPr id="15364" name="Oval 4">
            <a:extLst>
              <a:ext uri="{FF2B5EF4-FFF2-40B4-BE49-F238E27FC236}">
                <a16:creationId xmlns:a16="http://schemas.microsoft.com/office/drawing/2014/main" id="{AB59ECD5-3573-B32C-E49D-69AF7C34CC30}"/>
              </a:ext>
            </a:extLst>
          </p:cNvPr>
          <p:cNvSpPr>
            <a:spLocks noChangeArrowheads="1"/>
          </p:cNvSpPr>
          <p:nvPr/>
        </p:nvSpPr>
        <p:spPr bwMode="auto">
          <a:xfrm rot="21219521" flipH="1">
            <a:off x="6503988" y="574675"/>
            <a:ext cx="2209800" cy="1727200"/>
          </a:xfrm>
          <a:prstGeom prst="ellipse">
            <a:avLst/>
          </a:prstGeom>
          <a:gradFill rotWithShape="0">
            <a:gsLst>
              <a:gs pos="0">
                <a:srgbClr val="000076"/>
              </a:gs>
              <a:gs pos="50000">
                <a:srgbClr val="0000FF"/>
              </a:gs>
              <a:gs pos="100000">
                <a:srgbClr val="00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800" b="1" dirty="0">
                <a:solidFill>
                  <a:schemeClr val="bg1"/>
                </a:solidFill>
                <a:latin typeface="Arial" panose="020B0604020202020204" pitchFamily="34" charset="0"/>
                <a:cs typeface="Arial" panose="020B0604020202020204" pitchFamily="34" charset="0"/>
              </a:rPr>
              <a:t>Obtain </a:t>
            </a:r>
          </a:p>
          <a:p>
            <a:pPr algn="ctr" eaLnBrk="1" hangingPunct="1">
              <a:lnSpc>
                <a:spcPct val="100000"/>
              </a:lnSpc>
              <a:spcBef>
                <a:spcPct val="50000"/>
              </a:spcBef>
              <a:buFontTx/>
              <a:buNone/>
            </a:pPr>
            <a:r>
              <a:rPr lang="en-US" altLang="en-US" sz="1800" b="1" dirty="0">
                <a:solidFill>
                  <a:schemeClr val="bg1"/>
                </a:solidFill>
                <a:latin typeface="Arial" panose="020B0604020202020204" pitchFamily="34" charset="0"/>
                <a:cs typeface="Arial" panose="020B0604020202020204" pitchFamily="34" charset="0"/>
              </a:rPr>
              <a:t>Copies </a:t>
            </a:r>
          </a:p>
        </p:txBody>
      </p:sp>
      <p:sp>
        <p:nvSpPr>
          <p:cNvPr id="15365" name="Oval 5">
            <a:extLst>
              <a:ext uri="{FF2B5EF4-FFF2-40B4-BE49-F238E27FC236}">
                <a16:creationId xmlns:a16="http://schemas.microsoft.com/office/drawing/2014/main" id="{1F6D4238-7B90-19F1-DFD1-C01B973CB5EB}"/>
              </a:ext>
            </a:extLst>
          </p:cNvPr>
          <p:cNvSpPr>
            <a:spLocks noChangeArrowheads="1"/>
          </p:cNvSpPr>
          <p:nvPr/>
        </p:nvSpPr>
        <p:spPr bwMode="auto">
          <a:xfrm rot="21219521" flipH="1">
            <a:off x="7778750" y="3762375"/>
            <a:ext cx="1981200" cy="1600200"/>
          </a:xfrm>
          <a:prstGeom prst="ellipse">
            <a:avLst/>
          </a:prstGeom>
          <a:gradFill rotWithShape="0">
            <a:gsLst>
              <a:gs pos="0">
                <a:srgbClr val="760076"/>
              </a:gs>
              <a:gs pos="50000">
                <a:srgbClr val="FF00FF"/>
              </a:gs>
              <a:gs pos="100000">
                <a:srgbClr val="76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IN" altLang="en-US" sz="1800" b="1" dirty="0">
                <a:solidFill>
                  <a:srgbClr val="001200"/>
                </a:solidFill>
                <a:latin typeface="Arial" panose="020B0604020202020204" pitchFamily="34" charset="0"/>
                <a:cs typeface="Arial" panose="020B0604020202020204" pitchFamily="34" charset="0"/>
              </a:rPr>
              <a:t>Right to vote &amp; participate</a:t>
            </a:r>
            <a:endParaRPr lang="en-US" altLang="en-US" sz="1800" b="1" dirty="0">
              <a:solidFill>
                <a:srgbClr val="001200"/>
              </a:solidFill>
              <a:latin typeface="Arial" panose="020B0604020202020204" pitchFamily="34" charset="0"/>
              <a:cs typeface="Arial" panose="020B0604020202020204" pitchFamily="34" charset="0"/>
            </a:endParaRPr>
          </a:p>
        </p:txBody>
      </p:sp>
      <p:sp>
        <p:nvSpPr>
          <p:cNvPr id="15366" name="Oval 6">
            <a:extLst>
              <a:ext uri="{FF2B5EF4-FFF2-40B4-BE49-F238E27FC236}">
                <a16:creationId xmlns:a16="http://schemas.microsoft.com/office/drawing/2014/main" id="{C5A6196D-A75C-FC83-98E7-605D74385AFE}"/>
              </a:ext>
            </a:extLst>
          </p:cNvPr>
          <p:cNvSpPr>
            <a:spLocks noChangeArrowheads="1"/>
          </p:cNvSpPr>
          <p:nvPr/>
        </p:nvSpPr>
        <p:spPr bwMode="auto">
          <a:xfrm rot="21219521" flipH="1">
            <a:off x="7854950" y="2090738"/>
            <a:ext cx="2071688" cy="1600200"/>
          </a:xfrm>
          <a:prstGeom prst="ellipse">
            <a:avLst/>
          </a:prstGeom>
          <a:gradFill rotWithShape="0">
            <a:gsLst>
              <a:gs pos="0">
                <a:srgbClr val="3B003B"/>
              </a:gs>
              <a:gs pos="50000">
                <a:srgbClr val="800080"/>
              </a:gs>
              <a:gs pos="100000">
                <a:srgbClr val="3B003B"/>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IN" altLang="en-US" sz="1700" b="1" dirty="0">
                <a:solidFill>
                  <a:srgbClr val="FFFF00"/>
                </a:solidFill>
                <a:latin typeface="Arial" panose="020B0604020202020204" pitchFamily="34" charset="0"/>
                <a:cs typeface="Arial" panose="020B0604020202020204" pitchFamily="34" charset="0"/>
              </a:rPr>
              <a:t>Access to Financial </a:t>
            </a:r>
            <a:br>
              <a:rPr lang="en-US" altLang="en-US" sz="1700" b="1" dirty="0">
                <a:solidFill>
                  <a:srgbClr val="FFFF00"/>
                </a:solidFill>
                <a:latin typeface="Arial" panose="020B0604020202020204" pitchFamily="34" charset="0"/>
                <a:cs typeface="Arial" panose="020B0604020202020204" pitchFamily="34" charset="0"/>
              </a:rPr>
            </a:br>
            <a:r>
              <a:rPr lang="en-US" altLang="en-US" sz="1700" b="1" dirty="0">
                <a:solidFill>
                  <a:srgbClr val="FFFF00"/>
                </a:solidFill>
                <a:latin typeface="Arial" panose="020B0604020202020204" pitchFamily="34" charset="0"/>
                <a:cs typeface="Arial" panose="020B0604020202020204" pitchFamily="34" charset="0"/>
              </a:rPr>
              <a:t>Reports</a:t>
            </a:r>
            <a:endParaRPr lang="en-IN" altLang="en-US" sz="1700" b="1" dirty="0">
              <a:solidFill>
                <a:srgbClr val="FFFF00"/>
              </a:solidFill>
              <a:latin typeface="Arial" panose="020B0604020202020204" pitchFamily="34" charset="0"/>
              <a:cs typeface="Arial" panose="020B0604020202020204" pitchFamily="34" charset="0"/>
            </a:endParaRPr>
          </a:p>
        </p:txBody>
      </p:sp>
      <p:sp>
        <p:nvSpPr>
          <p:cNvPr id="15367" name="Oval 7">
            <a:extLst>
              <a:ext uri="{FF2B5EF4-FFF2-40B4-BE49-F238E27FC236}">
                <a16:creationId xmlns:a16="http://schemas.microsoft.com/office/drawing/2014/main" id="{B06E7E28-B867-207A-6FB5-000870526D8B}"/>
              </a:ext>
            </a:extLst>
          </p:cNvPr>
          <p:cNvSpPr>
            <a:spLocks noChangeArrowheads="1"/>
          </p:cNvSpPr>
          <p:nvPr/>
        </p:nvSpPr>
        <p:spPr bwMode="auto">
          <a:xfrm rot="-380479">
            <a:off x="6016625" y="4681538"/>
            <a:ext cx="2057400" cy="1447800"/>
          </a:xfrm>
          <a:prstGeom prst="ellipse">
            <a:avLst/>
          </a:prstGeom>
          <a:gradFill rotWithShape="0">
            <a:gsLst>
              <a:gs pos="0">
                <a:srgbClr val="760000"/>
              </a:gs>
              <a:gs pos="50000">
                <a:srgbClr val="FF0000"/>
              </a:gs>
              <a:gs pos="100000">
                <a:srgbClr val="7600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IN" altLang="en-US" sz="1800" b="1" dirty="0">
                <a:solidFill>
                  <a:srgbClr val="001200"/>
                </a:solidFill>
                <a:latin typeface="Arial" panose="020B0604020202020204" pitchFamily="34" charset="0"/>
                <a:cs typeface="Arial" panose="020B0604020202020204" pitchFamily="34" charset="0"/>
              </a:rPr>
              <a:t>Right to Nominate</a:t>
            </a:r>
            <a:endParaRPr lang="en-US" altLang="en-US" sz="1800" b="1" dirty="0">
              <a:solidFill>
                <a:srgbClr val="001200"/>
              </a:solidFill>
              <a:latin typeface="Arial" panose="020B0604020202020204" pitchFamily="34" charset="0"/>
              <a:cs typeface="Arial" panose="020B0604020202020204" pitchFamily="34" charset="0"/>
            </a:endParaRPr>
          </a:p>
        </p:txBody>
      </p:sp>
      <p:sp>
        <p:nvSpPr>
          <p:cNvPr id="15368" name="Oval 8">
            <a:extLst>
              <a:ext uri="{FF2B5EF4-FFF2-40B4-BE49-F238E27FC236}">
                <a16:creationId xmlns:a16="http://schemas.microsoft.com/office/drawing/2014/main" id="{1CFFE98E-22C9-9447-A250-F0C9455FF877}"/>
              </a:ext>
            </a:extLst>
          </p:cNvPr>
          <p:cNvSpPr>
            <a:spLocks noChangeArrowheads="1"/>
          </p:cNvSpPr>
          <p:nvPr/>
        </p:nvSpPr>
        <p:spPr bwMode="auto">
          <a:xfrm rot="-380479">
            <a:off x="3701950" y="4785514"/>
            <a:ext cx="2209800" cy="1447800"/>
          </a:xfrm>
          <a:prstGeom prst="ellipse">
            <a:avLst/>
          </a:prstGeom>
          <a:gradFill rotWithShape="0">
            <a:gsLst>
              <a:gs pos="0">
                <a:srgbClr val="764700"/>
              </a:gs>
              <a:gs pos="50000">
                <a:srgbClr val="FF9900"/>
              </a:gs>
              <a:gs pos="100000">
                <a:srgbClr val="7647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IN" altLang="en-US" sz="2000" b="1" dirty="0">
                <a:latin typeface="Arial" panose="020B0604020202020204" pitchFamily="34" charset="0"/>
                <a:cs typeface="Arial" panose="020B0604020202020204" pitchFamily="34" charset="0"/>
              </a:rPr>
              <a:t>Right to resign</a:t>
            </a:r>
            <a:endParaRPr lang="en-US" altLang="en-US" sz="2000" b="1" dirty="0">
              <a:latin typeface="Arial" panose="020B0604020202020204" pitchFamily="34" charset="0"/>
              <a:cs typeface="Arial" panose="020B0604020202020204" pitchFamily="34" charset="0"/>
            </a:endParaRPr>
          </a:p>
        </p:txBody>
      </p:sp>
      <p:sp>
        <p:nvSpPr>
          <p:cNvPr id="15369" name="Oval 9">
            <a:extLst>
              <a:ext uri="{FF2B5EF4-FFF2-40B4-BE49-F238E27FC236}">
                <a16:creationId xmlns:a16="http://schemas.microsoft.com/office/drawing/2014/main" id="{35016C98-4842-F11F-7785-255FA507B030}"/>
              </a:ext>
            </a:extLst>
          </p:cNvPr>
          <p:cNvSpPr>
            <a:spLocks noChangeArrowheads="1"/>
          </p:cNvSpPr>
          <p:nvPr/>
        </p:nvSpPr>
        <p:spPr bwMode="auto">
          <a:xfrm rot="-380479">
            <a:off x="2393161" y="3603714"/>
            <a:ext cx="2138362" cy="1524000"/>
          </a:xfrm>
          <a:prstGeom prst="ellipse">
            <a:avLst/>
          </a:prstGeom>
          <a:gradFill rotWithShape="0">
            <a:gsLst>
              <a:gs pos="0">
                <a:srgbClr val="767600"/>
              </a:gs>
              <a:gs pos="50000">
                <a:srgbClr val="FFFF00"/>
              </a:gs>
              <a:gs pos="100000">
                <a:srgbClr val="7676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700" b="1" dirty="0">
                <a:solidFill>
                  <a:srgbClr val="001200"/>
                </a:solidFill>
                <a:latin typeface="Arial" panose="020B0604020202020204" pitchFamily="34" charset="0"/>
                <a:cs typeface="Arial" panose="020B0604020202020204" pitchFamily="34" charset="0"/>
              </a:rPr>
              <a:t>Right to Dispute </a:t>
            </a:r>
            <a:br>
              <a:rPr lang="en-US" altLang="en-US" sz="1700" b="1" dirty="0">
                <a:solidFill>
                  <a:srgbClr val="001200"/>
                </a:solidFill>
                <a:latin typeface="Arial" panose="020B0604020202020204" pitchFamily="34" charset="0"/>
                <a:cs typeface="Arial" panose="020B0604020202020204" pitchFamily="34" charset="0"/>
              </a:rPr>
            </a:br>
            <a:r>
              <a:rPr lang="en-US" altLang="en-US" sz="1700" b="1" dirty="0">
                <a:solidFill>
                  <a:srgbClr val="001200"/>
                </a:solidFill>
                <a:latin typeface="Arial" panose="020B0604020202020204" pitchFamily="34" charset="0"/>
                <a:cs typeface="Arial" panose="020B0604020202020204" pitchFamily="34" charset="0"/>
              </a:rPr>
              <a:t>Resolution</a:t>
            </a:r>
          </a:p>
        </p:txBody>
      </p:sp>
      <p:sp>
        <p:nvSpPr>
          <p:cNvPr id="15370" name="Oval 10">
            <a:extLst>
              <a:ext uri="{FF2B5EF4-FFF2-40B4-BE49-F238E27FC236}">
                <a16:creationId xmlns:a16="http://schemas.microsoft.com/office/drawing/2014/main" id="{8C4F5AF9-6F35-D980-6FCD-92CB9ECB85D5}"/>
              </a:ext>
            </a:extLst>
          </p:cNvPr>
          <p:cNvSpPr>
            <a:spLocks noChangeArrowheads="1"/>
          </p:cNvSpPr>
          <p:nvPr/>
        </p:nvSpPr>
        <p:spPr bwMode="auto">
          <a:xfrm rot="-380479">
            <a:off x="2654300" y="1789113"/>
            <a:ext cx="2133600" cy="1727200"/>
          </a:xfrm>
          <a:prstGeom prst="ellipse">
            <a:avLst/>
          </a:prstGeom>
          <a:gradFill rotWithShape="0">
            <a:gsLst>
              <a:gs pos="0">
                <a:srgbClr val="007600"/>
              </a:gs>
              <a:gs pos="50000">
                <a:srgbClr val="00FF00"/>
              </a:gs>
              <a:gs pos="100000">
                <a:srgbClr val="0076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IN" altLang="en-US" sz="1700" b="1" dirty="0">
                <a:solidFill>
                  <a:srgbClr val="001200"/>
                </a:solidFill>
                <a:latin typeface="Arial" panose="020B0604020202020204" pitchFamily="34" charset="0"/>
                <a:cs typeface="Arial" panose="020B0604020202020204" pitchFamily="34" charset="0"/>
              </a:rPr>
              <a:t>Right to Transfer Share </a:t>
            </a:r>
            <a:r>
              <a:rPr lang="en-IN" altLang="en-US" sz="1700" b="1" dirty="0" err="1">
                <a:solidFill>
                  <a:srgbClr val="001200"/>
                </a:solidFill>
                <a:latin typeface="Arial" panose="020B0604020202020204" pitchFamily="34" charset="0"/>
                <a:cs typeface="Arial" panose="020B0604020202020204" pitchFamily="34" charset="0"/>
              </a:rPr>
              <a:t>Certifiate</a:t>
            </a:r>
            <a:endParaRPr lang="en-US" altLang="en-US" sz="1700" b="1" dirty="0">
              <a:solidFill>
                <a:srgbClr val="001200"/>
              </a:solidFill>
              <a:latin typeface="Arial" panose="020B0604020202020204" pitchFamily="34" charset="0"/>
              <a:cs typeface="Arial" panose="020B0604020202020204" pitchFamily="34" charset="0"/>
            </a:endParaRPr>
          </a:p>
        </p:txBody>
      </p:sp>
      <p:sp>
        <p:nvSpPr>
          <p:cNvPr id="15371" name="Oval 11">
            <a:extLst>
              <a:ext uri="{FF2B5EF4-FFF2-40B4-BE49-F238E27FC236}">
                <a16:creationId xmlns:a16="http://schemas.microsoft.com/office/drawing/2014/main" id="{E37E1551-81DE-CFA4-0474-E523BC2E8CE5}"/>
              </a:ext>
            </a:extLst>
          </p:cNvPr>
          <p:cNvSpPr>
            <a:spLocks noChangeArrowheads="1"/>
          </p:cNvSpPr>
          <p:nvPr/>
        </p:nvSpPr>
        <p:spPr bwMode="auto">
          <a:xfrm rot="-380479">
            <a:off x="4189413" y="650875"/>
            <a:ext cx="2209800" cy="1522413"/>
          </a:xfrm>
          <a:prstGeom prst="ellipse">
            <a:avLst/>
          </a:prstGeom>
          <a:gradFill rotWithShape="0">
            <a:gsLst>
              <a:gs pos="0">
                <a:srgbClr val="007676"/>
              </a:gs>
              <a:gs pos="50000">
                <a:srgbClr val="00FFFF"/>
              </a:gs>
              <a:gs pos="100000">
                <a:srgbClr val="0076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800" b="1" dirty="0">
                <a:solidFill>
                  <a:srgbClr val="FF0000"/>
                </a:solidFill>
                <a:latin typeface="Arial" panose="020B0604020202020204" pitchFamily="34" charset="0"/>
                <a:cs typeface="Arial" panose="020B0604020202020204" pitchFamily="34" charset="0"/>
              </a:rPr>
              <a:t>Inspect Documents</a:t>
            </a:r>
          </a:p>
        </p:txBody>
      </p:sp>
      <p:sp>
        <p:nvSpPr>
          <p:cNvPr id="15372" name="Rectangle 12">
            <a:extLst>
              <a:ext uri="{FF2B5EF4-FFF2-40B4-BE49-F238E27FC236}">
                <a16:creationId xmlns:a16="http://schemas.microsoft.com/office/drawing/2014/main" id="{427943AD-22C3-4EC3-CC80-69D94A2B6EBC}"/>
              </a:ext>
            </a:extLst>
          </p:cNvPr>
          <p:cNvSpPr>
            <a:spLocks noChangeArrowheads="1"/>
          </p:cNvSpPr>
          <p:nvPr/>
        </p:nvSpPr>
        <p:spPr bwMode="auto">
          <a:xfrm>
            <a:off x="2971800" y="6248400"/>
            <a:ext cx="6172200" cy="457200"/>
          </a:xfrm>
          <a:prstGeom prst="rect">
            <a:avLst/>
          </a:prstGeom>
          <a:solidFill>
            <a:srgbClr val="7030A0"/>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endParaRPr lang="en-US" altLang="en-US" sz="1800" b="1" dirty="0">
              <a:solidFill>
                <a:srgbClr val="990033"/>
              </a:solidFill>
              <a:cs typeface="Arial" panose="020B0604020202020204" pitchFamily="34" charset="0"/>
            </a:endParaRPr>
          </a:p>
          <a:p>
            <a:pPr algn="ctr" eaLnBrk="1" hangingPunct="1">
              <a:lnSpc>
                <a:spcPct val="100000"/>
              </a:lnSpc>
              <a:spcBef>
                <a:spcPct val="50000"/>
              </a:spcBef>
              <a:buFontTx/>
              <a:buNone/>
            </a:pPr>
            <a:endParaRPr lang="en-US" altLang="en-US" sz="2400" b="1" dirty="0">
              <a:solidFill>
                <a:schemeClr val="bg1"/>
              </a:solidFill>
              <a:cs typeface="Arial" panose="020B0604020202020204" pitchFamily="34" charset="0"/>
            </a:endParaRPr>
          </a:p>
          <a:p>
            <a:pPr algn="ctr" eaLnBrk="1" hangingPunct="1">
              <a:lnSpc>
                <a:spcPct val="100000"/>
              </a:lnSpc>
              <a:spcBef>
                <a:spcPct val="50000"/>
              </a:spcBef>
              <a:buFontTx/>
              <a:buNone/>
            </a:pPr>
            <a:endParaRPr lang="en-US" altLang="en-US" sz="2400" b="1" dirty="0">
              <a:cs typeface="Arial" panose="020B0604020202020204" pitchFamily="34" charset="0"/>
            </a:endParaRPr>
          </a:p>
          <a:p>
            <a:pPr algn="ctr" eaLnBrk="1" hangingPunct="1">
              <a:lnSpc>
                <a:spcPct val="100000"/>
              </a:lnSpc>
              <a:spcBef>
                <a:spcPct val="0"/>
              </a:spcBef>
              <a:buFontTx/>
              <a:buNone/>
            </a:pPr>
            <a:endParaRPr lang="en-US" altLang="en-US" sz="1800" dirty="0">
              <a:cs typeface="Arial" panose="020B0604020202020204" pitchFamily="34" charset="0"/>
            </a:endParaRPr>
          </a:p>
        </p:txBody>
      </p:sp>
      <p:sp>
        <p:nvSpPr>
          <p:cNvPr id="40973" name="Rectangle 13">
            <a:extLst>
              <a:ext uri="{FF2B5EF4-FFF2-40B4-BE49-F238E27FC236}">
                <a16:creationId xmlns:a16="http://schemas.microsoft.com/office/drawing/2014/main" id="{4547E295-D0A2-F065-2CD9-64D2D1147981}"/>
              </a:ext>
            </a:extLst>
          </p:cNvPr>
          <p:cNvSpPr>
            <a:spLocks noChangeArrowheads="1"/>
          </p:cNvSpPr>
          <p:nvPr/>
        </p:nvSpPr>
        <p:spPr bwMode="auto">
          <a:xfrm>
            <a:off x="1676400" y="688258"/>
            <a:ext cx="533400" cy="5788742"/>
          </a:xfrm>
          <a:prstGeom prst="rect">
            <a:avLst/>
          </a:prstGeom>
          <a:solidFill>
            <a:schemeClr val="bg1">
              <a:lumMod val="85000"/>
            </a:schemeClr>
          </a:solidFill>
          <a:ln w="9525">
            <a:solidFill>
              <a:schemeClr val="tx1"/>
            </a:solidFill>
            <a:miter lim="800000"/>
            <a:headEnd/>
            <a:tailEnd/>
          </a:ln>
        </p:spPr>
        <p:txBody>
          <a:bodyPr wrap="none" anchorCtr="1"/>
          <a:lstStyle/>
          <a:p>
            <a:pPr algn="ctr" eaLnBrk="1" fontAlgn="auto" hangingPunct="1">
              <a:spcBef>
                <a:spcPts val="0"/>
              </a:spcBef>
              <a:spcAft>
                <a:spcPts val="0"/>
              </a:spcAft>
              <a:defRPr/>
            </a:pPr>
            <a:r>
              <a:rPr lang="en-US" sz="2800" b="1" dirty="0">
                <a:solidFill>
                  <a:srgbClr val="FF0000"/>
                </a:solidFill>
              </a:rPr>
              <a:t>P</a:t>
            </a:r>
            <a:endParaRPr lang="en-US" sz="2800" b="1" dirty="0">
              <a:solidFill>
                <a:srgbClr val="FF0000"/>
              </a:solidFill>
              <a:latin typeface="+mn-lt"/>
            </a:endParaRPr>
          </a:p>
          <a:p>
            <a:pPr algn="ctr" eaLnBrk="1" fontAlgn="auto" hangingPunct="1">
              <a:spcBef>
                <a:spcPts val="0"/>
              </a:spcBef>
              <a:spcAft>
                <a:spcPts val="0"/>
              </a:spcAft>
              <a:defRPr/>
            </a:pPr>
            <a:r>
              <a:rPr lang="en-US" sz="2800" b="1" dirty="0">
                <a:solidFill>
                  <a:srgbClr val="FF0000"/>
                </a:solidFill>
                <a:latin typeface="+mn-lt"/>
              </a:rPr>
              <a:t>A</a:t>
            </a:r>
            <a:br>
              <a:rPr lang="en-US" sz="2800" b="1" dirty="0">
                <a:solidFill>
                  <a:srgbClr val="FF0000"/>
                </a:solidFill>
                <a:latin typeface="+mn-lt"/>
              </a:rPr>
            </a:br>
            <a:r>
              <a:rPr lang="en-US" sz="2800" b="1" dirty="0">
                <a:solidFill>
                  <a:srgbClr val="FF0000"/>
                </a:solidFill>
                <a:latin typeface="+mn-lt"/>
              </a:rPr>
              <a:t>R</a:t>
            </a:r>
            <a:br>
              <a:rPr lang="en-US" sz="2800" b="1" dirty="0">
                <a:solidFill>
                  <a:srgbClr val="FF0000"/>
                </a:solidFill>
                <a:latin typeface="+mn-lt"/>
              </a:rPr>
            </a:br>
            <a:r>
              <a:rPr lang="en-US" sz="2800" b="1" dirty="0">
                <a:solidFill>
                  <a:srgbClr val="FF0000"/>
                </a:solidFill>
                <a:latin typeface="+mn-lt"/>
              </a:rPr>
              <a:t>T</a:t>
            </a:r>
            <a:br>
              <a:rPr lang="en-US" sz="2800" b="1" dirty="0">
                <a:solidFill>
                  <a:srgbClr val="FF0000"/>
                </a:solidFill>
                <a:latin typeface="+mn-lt"/>
              </a:rPr>
            </a:br>
            <a:r>
              <a:rPr lang="en-US" sz="2800" b="1" dirty="0">
                <a:solidFill>
                  <a:srgbClr val="FF0000"/>
                </a:solidFill>
                <a:latin typeface="+mn-lt"/>
              </a:rPr>
              <a:t>I</a:t>
            </a:r>
            <a:br>
              <a:rPr lang="en-US" sz="2800" b="1" dirty="0">
                <a:solidFill>
                  <a:srgbClr val="FF0000"/>
                </a:solidFill>
                <a:latin typeface="+mn-lt"/>
              </a:rPr>
            </a:br>
            <a:r>
              <a:rPr lang="en-US" sz="2800" b="1" dirty="0">
                <a:solidFill>
                  <a:srgbClr val="FF0000"/>
                </a:solidFill>
                <a:latin typeface="+mn-lt"/>
              </a:rPr>
              <a:t>C</a:t>
            </a:r>
            <a:br>
              <a:rPr lang="en-US" sz="2800" b="1" dirty="0">
                <a:solidFill>
                  <a:srgbClr val="FF0000"/>
                </a:solidFill>
                <a:latin typeface="+mn-lt"/>
              </a:rPr>
            </a:br>
            <a:r>
              <a:rPr lang="en-US" sz="2800" b="1" dirty="0">
                <a:solidFill>
                  <a:srgbClr val="FF0000"/>
                </a:solidFill>
                <a:latin typeface="+mn-lt"/>
              </a:rPr>
              <a:t>I</a:t>
            </a:r>
            <a:br>
              <a:rPr lang="en-US" sz="2800" b="1" dirty="0">
                <a:solidFill>
                  <a:srgbClr val="FF0000"/>
                </a:solidFill>
                <a:latin typeface="+mn-lt"/>
              </a:rPr>
            </a:br>
            <a:r>
              <a:rPr lang="en-US" sz="2800" b="1" dirty="0">
                <a:solidFill>
                  <a:srgbClr val="FF0000"/>
                </a:solidFill>
                <a:latin typeface="+mn-lt"/>
              </a:rPr>
              <a:t>P</a:t>
            </a:r>
            <a:br>
              <a:rPr lang="en-US" sz="2800" b="1" dirty="0">
                <a:solidFill>
                  <a:srgbClr val="FF0000"/>
                </a:solidFill>
                <a:latin typeface="+mn-lt"/>
              </a:rPr>
            </a:br>
            <a:r>
              <a:rPr lang="en-US" sz="2800" b="1" dirty="0">
                <a:solidFill>
                  <a:srgbClr val="FF0000"/>
                </a:solidFill>
                <a:latin typeface="+mn-lt"/>
              </a:rPr>
              <a:t>A</a:t>
            </a:r>
            <a:br>
              <a:rPr lang="en-US" sz="2800" b="1" dirty="0">
                <a:solidFill>
                  <a:srgbClr val="FF0000"/>
                </a:solidFill>
                <a:latin typeface="+mn-lt"/>
              </a:rPr>
            </a:br>
            <a:r>
              <a:rPr lang="en-US" sz="2800" b="1" dirty="0">
                <a:solidFill>
                  <a:srgbClr val="FF0000"/>
                </a:solidFill>
                <a:latin typeface="+mn-lt"/>
              </a:rPr>
              <a:t>T</a:t>
            </a:r>
            <a:br>
              <a:rPr lang="en-US" sz="2800" b="1" dirty="0">
                <a:solidFill>
                  <a:srgbClr val="FF0000"/>
                </a:solidFill>
                <a:latin typeface="+mn-lt"/>
              </a:rPr>
            </a:br>
            <a:r>
              <a:rPr lang="en-US" sz="2800" b="1" dirty="0">
                <a:solidFill>
                  <a:srgbClr val="FF0000"/>
                </a:solidFill>
                <a:latin typeface="+mn-lt"/>
              </a:rPr>
              <a:t>I</a:t>
            </a:r>
          </a:p>
          <a:p>
            <a:pPr algn="ctr" eaLnBrk="1" fontAlgn="auto" hangingPunct="1">
              <a:spcBef>
                <a:spcPts val="0"/>
              </a:spcBef>
              <a:spcAft>
                <a:spcPts val="0"/>
              </a:spcAft>
              <a:defRPr/>
            </a:pPr>
            <a:r>
              <a:rPr lang="en-US" sz="2800" b="1" dirty="0">
                <a:solidFill>
                  <a:srgbClr val="FF0000"/>
                </a:solidFill>
              </a:rPr>
              <a:t>O</a:t>
            </a:r>
            <a:br>
              <a:rPr lang="en-US" sz="2800" b="1" dirty="0">
                <a:solidFill>
                  <a:srgbClr val="FF0000"/>
                </a:solidFill>
              </a:rPr>
            </a:br>
            <a:r>
              <a:rPr lang="en-US" sz="2800" b="1" dirty="0">
                <a:solidFill>
                  <a:srgbClr val="FF0000"/>
                </a:solidFill>
              </a:rPr>
              <a:t>N</a:t>
            </a:r>
            <a:endParaRPr lang="en-US" sz="2800" b="1" dirty="0">
              <a:solidFill>
                <a:srgbClr val="FF0000"/>
              </a:solidFill>
              <a:latin typeface="+mn-lt"/>
            </a:endParaRPr>
          </a:p>
          <a:p>
            <a:pPr algn="ctr" eaLnBrk="1" fontAlgn="auto" hangingPunct="1">
              <a:spcBef>
                <a:spcPts val="0"/>
              </a:spcBef>
              <a:spcAft>
                <a:spcPts val="0"/>
              </a:spcAft>
              <a:defRPr/>
            </a:pPr>
            <a:br>
              <a:rPr lang="en-US" sz="2800" b="1" dirty="0">
                <a:solidFill>
                  <a:srgbClr val="FF0000"/>
                </a:solidFill>
                <a:latin typeface="+mn-lt"/>
              </a:rPr>
            </a:br>
            <a:endParaRPr lang="en-US" sz="2800" b="1" dirty="0">
              <a:solidFill>
                <a:srgbClr val="FF0000"/>
              </a:solidFill>
              <a:latin typeface="+mn-lt"/>
            </a:endParaRPr>
          </a:p>
        </p:txBody>
      </p:sp>
      <p:sp>
        <p:nvSpPr>
          <p:cNvPr id="40974" name="Rectangle 14">
            <a:extLst>
              <a:ext uri="{FF2B5EF4-FFF2-40B4-BE49-F238E27FC236}">
                <a16:creationId xmlns:a16="http://schemas.microsoft.com/office/drawing/2014/main" id="{3BCEDAB8-3B0B-3E19-6F5E-5CDA45BDCB75}"/>
              </a:ext>
            </a:extLst>
          </p:cNvPr>
          <p:cNvSpPr>
            <a:spLocks noChangeArrowheads="1"/>
          </p:cNvSpPr>
          <p:nvPr/>
        </p:nvSpPr>
        <p:spPr bwMode="auto">
          <a:xfrm>
            <a:off x="10058400" y="688258"/>
            <a:ext cx="533400" cy="5788742"/>
          </a:xfrm>
          <a:prstGeom prst="rect">
            <a:avLst/>
          </a:prstGeom>
          <a:solidFill>
            <a:schemeClr val="bg1">
              <a:lumMod val="85000"/>
            </a:schemeClr>
          </a:solidFill>
          <a:ln w="9525">
            <a:solidFill>
              <a:schemeClr val="tx1"/>
            </a:solidFill>
            <a:miter lim="800000"/>
            <a:headEnd/>
            <a:tailEnd/>
          </a:ln>
        </p:spPr>
        <p:txBody>
          <a:bodyPr wrap="none" anchorCtr="1"/>
          <a:lstStyle/>
          <a:p>
            <a:pPr algn="ctr" eaLnBrk="1" fontAlgn="auto" hangingPunct="1">
              <a:spcBef>
                <a:spcPts val="0"/>
              </a:spcBef>
              <a:spcAft>
                <a:spcPts val="0"/>
              </a:spcAft>
              <a:defRPr/>
            </a:pPr>
            <a:endParaRPr lang="en-US" sz="2800" b="1" dirty="0">
              <a:solidFill>
                <a:schemeClr val="bg1"/>
              </a:solidFill>
              <a:latin typeface="+mn-lt"/>
            </a:endParaRPr>
          </a:p>
          <a:p>
            <a:pPr algn="ctr" eaLnBrk="1" fontAlgn="auto" hangingPunct="1">
              <a:spcBef>
                <a:spcPts val="0"/>
              </a:spcBef>
              <a:spcAft>
                <a:spcPts val="0"/>
              </a:spcAft>
              <a:defRPr/>
            </a:pPr>
            <a:r>
              <a:rPr lang="en-US" sz="2800" b="1" dirty="0">
                <a:solidFill>
                  <a:srgbClr val="FF0000"/>
                </a:solidFill>
              </a:rPr>
              <a:t>D</a:t>
            </a:r>
            <a:br>
              <a:rPr lang="en-US" sz="2800" b="1" dirty="0">
                <a:solidFill>
                  <a:srgbClr val="FF0000"/>
                </a:solidFill>
                <a:latin typeface="+mn-lt"/>
              </a:rPr>
            </a:br>
            <a:r>
              <a:rPr lang="en-US" sz="2800" b="1" dirty="0">
                <a:solidFill>
                  <a:srgbClr val="FF0000"/>
                </a:solidFill>
                <a:latin typeface="+mn-lt"/>
              </a:rPr>
              <a:t>E</a:t>
            </a:r>
            <a:br>
              <a:rPr lang="en-US" sz="2800" b="1" dirty="0">
                <a:solidFill>
                  <a:srgbClr val="FF0000"/>
                </a:solidFill>
                <a:latin typeface="+mn-lt"/>
              </a:rPr>
            </a:br>
            <a:r>
              <a:rPr lang="en-US" sz="2800" b="1" dirty="0">
                <a:solidFill>
                  <a:srgbClr val="FF0000"/>
                </a:solidFill>
                <a:latin typeface="+mn-lt"/>
              </a:rPr>
              <a:t>M</a:t>
            </a:r>
            <a:br>
              <a:rPr lang="en-US" sz="2800" b="1" dirty="0">
                <a:solidFill>
                  <a:srgbClr val="FF0000"/>
                </a:solidFill>
                <a:latin typeface="+mn-lt"/>
              </a:rPr>
            </a:br>
            <a:r>
              <a:rPr lang="en-US" sz="2800" b="1" dirty="0">
                <a:solidFill>
                  <a:srgbClr val="FF0000"/>
                </a:solidFill>
              </a:rPr>
              <a:t>O</a:t>
            </a:r>
            <a:br>
              <a:rPr lang="en-US" sz="2800" b="1" dirty="0">
                <a:solidFill>
                  <a:srgbClr val="FF0000"/>
                </a:solidFill>
                <a:latin typeface="+mn-lt"/>
              </a:rPr>
            </a:br>
            <a:r>
              <a:rPr lang="en-US" sz="2800" b="1" dirty="0">
                <a:solidFill>
                  <a:srgbClr val="FF0000"/>
                </a:solidFill>
                <a:latin typeface="+mn-lt"/>
              </a:rPr>
              <a:t>C</a:t>
            </a:r>
            <a:br>
              <a:rPr lang="en-US" sz="2800" b="1" dirty="0">
                <a:solidFill>
                  <a:srgbClr val="FF0000"/>
                </a:solidFill>
                <a:latin typeface="+mn-lt"/>
              </a:rPr>
            </a:br>
            <a:r>
              <a:rPr lang="en-US" sz="2800" b="1" dirty="0">
                <a:solidFill>
                  <a:srgbClr val="FF0000"/>
                </a:solidFill>
                <a:latin typeface="+mn-lt"/>
              </a:rPr>
              <a:t>R</a:t>
            </a:r>
            <a:br>
              <a:rPr lang="en-US" sz="2800" b="1" dirty="0">
                <a:solidFill>
                  <a:srgbClr val="FF0000"/>
                </a:solidFill>
                <a:latin typeface="+mn-lt"/>
              </a:rPr>
            </a:br>
            <a:r>
              <a:rPr lang="en-US" sz="2800" b="1" dirty="0">
                <a:solidFill>
                  <a:srgbClr val="FF0000"/>
                </a:solidFill>
                <a:latin typeface="+mn-lt"/>
              </a:rPr>
              <a:t>A</a:t>
            </a:r>
            <a:br>
              <a:rPr lang="en-US" sz="2800" b="1" dirty="0">
                <a:solidFill>
                  <a:srgbClr val="FF0000"/>
                </a:solidFill>
                <a:latin typeface="+mn-lt"/>
              </a:rPr>
            </a:br>
            <a:r>
              <a:rPr lang="en-US" sz="2800" b="1" dirty="0">
                <a:solidFill>
                  <a:srgbClr val="FF0000"/>
                </a:solidFill>
                <a:latin typeface="+mn-lt"/>
              </a:rPr>
              <a:t>C</a:t>
            </a:r>
            <a:br>
              <a:rPr lang="en-US" sz="2800" b="1" dirty="0">
                <a:solidFill>
                  <a:srgbClr val="FF0000"/>
                </a:solidFill>
                <a:latin typeface="+mn-lt"/>
              </a:rPr>
            </a:br>
            <a:r>
              <a:rPr lang="en-US" sz="2800" b="1" dirty="0">
                <a:solidFill>
                  <a:srgbClr val="FF0000"/>
                </a:solidFill>
                <a:latin typeface="+mn-lt"/>
              </a:rPr>
              <a:t>Y</a:t>
            </a:r>
          </a:p>
          <a:p>
            <a:pPr algn="ctr" eaLnBrk="1" fontAlgn="auto" hangingPunct="1">
              <a:spcBef>
                <a:spcPts val="0"/>
              </a:spcBef>
              <a:spcAft>
                <a:spcPts val="0"/>
              </a:spcAft>
              <a:defRPr/>
            </a:pPr>
            <a:endParaRPr lang="en-US" sz="1050" b="1" dirty="0">
              <a:solidFill>
                <a:schemeClr val="bg1"/>
              </a:solidFill>
              <a:latin typeface="+mn-lt"/>
            </a:endParaRPr>
          </a:p>
          <a:p>
            <a:pPr algn="ctr" eaLnBrk="1" fontAlgn="auto" hangingPunct="1">
              <a:spcBef>
                <a:spcPts val="0"/>
              </a:spcBef>
              <a:spcAft>
                <a:spcPts val="0"/>
              </a:spcAft>
              <a:defRPr/>
            </a:pPr>
            <a:endParaRPr lang="en-US" sz="2400" b="1" dirty="0">
              <a:solidFill>
                <a:schemeClr val="bg1"/>
              </a:solidFill>
              <a:latin typeface="+mn-lt"/>
            </a:endParaRPr>
          </a:p>
        </p:txBody>
      </p:sp>
      <p:sp>
        <p:nvSpPr>
          <p:cNvPr id="15375" name="Footer Placeholder 14">
            <a:extLst>
              <a:ext uri="{FF2B5EF4-FFF2-40B4-BE49-F238E27FC236}">
                <a16:creationId xmlns:a16="http://schemas.microsoft.com/office/drawing/2014/main" id="{5F7D839F-4D46-F554-EA70-208E6EB66B2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n-IN" altLang="en-US" b="1" dirty="0">
                <a:solidFill>
                  <a:schemeClr val="bg1"/>
                </a:solidFill>
                <a:latin typeface="Times New Roman" panose="02020603050405020304" pitchFamily="18" charset="0"/>
                <a:cs typeface="Times New Roman" panose="02020603050405020304" pitchFamily="18" charset="0"/>
              </a:rPr>
              <a:t>AUTONOMY</a:t>
            </a:r>
            <a:endParaRPr lang="en-US" altLang="en-US" b="1" dirty="0">
              <a:solidFill>
                <a:schemeClr val="bg1"/>
              </a:solidFill>
              <a:latin typeface="Times New Roman" panose="02020603050405020304" pitchFamily="18" charset="0"/>
              <a:cs typeface="Times New Roman" panose="02020603050405020304" pitchFamily="18" charset="0"/>
            </a:endParaRPr>
          </a:p>
        </p:txBody>
      </p:sp>
      <p:sp>
        <p:nvSpPr>
          <p:cNvPr id="16" name="Up-Down Arrow 15">
            <a:extLst>
              <a:ext uri="{FF2B5EF4-FFF2-40B4-BE49-F238E27FC236}">
                <a16:creationId xmlns:a16="http://schemas.microsoft.com/office/drawing/2014/main" id="{0498BFA5-84CB-6374-71F9-85E93E31830E}"/>
              </a:ext>
            </a:extLst>
          </p:cNvPr>
          <p:cNvSpPr/>
          <p:nvPr/>
        </p:nvSpPr>
        <p:spPr>
          <a:xfrm>
            <a:off x="4876800" y="3276600"/>
            <a:ext cx="2743200" cy="228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1524647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0E8A9-5B8B-2F77-F310-AA8FA716A594}"/>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a:solidFill>
                  <a:srgbClr val="FFFFFF"/>
                </a:solidFill>
                <a:latin typeface="+mj-lt"/>
                <a:ea typeface="+mj-ea"/>
                <a:cs typeface="+mj-cs"/>
              </a:rPr>
              <a:t>Records maintained by cooperative society</a:t>
            </a:r>
          </a:p>
        </p:txBody>
      </p:sp>
      <p:graphicFrame>
        <p:nvGraphicFramePr>
          <p:cNvPr id="4" name="Content Placeholder 3">
            <a:extLst>
              <a:ext uri="{FF2B5EF4-FFF2-40B4-BE49-F238E27FC236}">
                <a16:creationId xmlns:a16="http://schemas.microsoft.com/office/drawing/2014/main" id="{C17A3FA7-30D2-7995-6598-FBC737C33EF8}"/>
              </a:ext>
            </a:extLst>
          </p:cNvPr>
          <p:cNvGraphicFramePr>
            <a:graphicFrameLocks noGrp="1"/>
          </p:cNvGraphicFramePr>
          <p:nvPr>
            <p:ph idx="1"/>
          </p:nvPr>
        </p:nvGraphicFramePr>
        <p:xfrm>
          <a:off x="3765755" y="167148"/>
          <a:ext cx="8042787" cy="6364280"/>
        </p:xfrm>
        <a:graphic>
          <a:graphicData uri="http://schemas.openxmlformats.org/drawingml/2006/table">
            <a:tbl>
              <a:tblPr firstRow="1" bandRow="1">
                <a:tableStyleId>{5C22544A-7EE6-4342-B048-85BDC9FD1C3A}</a:tableStyleId>
              </a:tblPr>
              <a:tblGrid>
                <a:gridCol w="1073691">
                  <a:extLst>
                    <a:ext uri="{9D8B030D-6E8A-4147-A177-3AD203B41FA5}">
                      <a16:colId xmlns:a16="http://schemas.microsoft.com/office/drawing/2014/main" val="1604082983"/>
                    </a:ext>
                  </a:extLst>
                </a:gridCol>
                <a:gridCol w="6969096">
                  <a:extLst>
                    <a:ext uri="{9D8B030D-6E8A-4147-A177-3AD203B41FA5}">
                      <a16:colId xmlns:a16="http://schemas.microsoft.com/office/drawing/2014/main" val="3075003048"/>
                    </a:ext>
                  </a:extLst>
                </a:gridCol>
              </a:tblGrid>
              <a:tr h="509898">
                <a:tc>
                  <a:txBody>
                    <a:bodyPr/>
                    <a:lstStyle/>
                    <a:p>
                      <a:r>
                        <a:rPr lang="en-IN" sz="2400" b="1" dirty="0">
                          <a:solidFill>
                            <a:schemeClr val="bg1"/>
                          </a:solidFill>
                          <a:latin typeface="Times New Roman" panose="02020603050405020304" pitchFamily="18" charset="0"/>
                          <a:cs typeface="Times New Roman" panose="02020603050405020304" pitchFamily="18" charset="0"/>
                        </a:rPr>
                        <a:t>Sr. No.</a:t>
                      </a:r>
                      <a:endParaRPr lang="en-US" sz="2400" b="1"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a:noFill/>
                    </a:lnT>
                    <a:lnB w="19050">
                      <a:solidFill>
                        <a:schemeClr val="accent1"/>
                      </a:solidFill>
                    </a:lnB>
                    <a:solidFill>
                      <a:srgbClr val="432BF1"/>
                    </a:solidFill>
                  </a:tcPr>
                </a:tc>
                <a:tc>
                  <a:txBody>
                    <a:bodyPr/>
                    <a:lstStyle/>
                    <a:p>
                      <a:r>
                        <a:rPr lang="en-IN" sz="2400" b="1" dirty="0">
                          <a:solidFill>
                            <a:schemeClr val="bg1"/>
                          </a:solidFill>
                          <a:latin typeface="Times New Roman" panose="02020603050405020304" pitchFamily="18" charset="0"/>
                          <a:cs typeface="Times New Roman" panose="02020603050405020304" pitchFamily="18" charset="0"/>
                        </a:rPr>
                        <a:t>Record maintained </a:t>
                      </a:r>
                      <a:endParaRPr lang="en-US" sz="2400" b="1"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a:noFill/>
                    </a:lnT>
                    <a:lnB w="19050">
                      <a:solidFill>
                        <a:schemeClr val="accent1"/>
                      </a:solidFill>
                    </a:lnB>
                    <a:solidFill>
                      <a:srgbClr val="432BF1"/>
                    </a:solidFill>
                  </a:tcPr>
                </a:tc>
                <a:extLst>
                  <a:ext uri="{0D108BD9-81ED-4DB2-BD59-A6C34878D82A}">
                    <a16:rowId xmlns:a16="http://schemas.microsoft.com/office/drawing/2014/main" val="1822688467"/>
                  </a:ext>
                </a:extLst>
              </a:tr>
              <a:tr h="887599">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1</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19050">
                      <a:solidFill>
                        <a:schemeClr val="accent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Member record book – I form (under rule 32 of the co-operative Law)</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19050">
                      <a:solidFill>
                        <a:schemeClr val="accent1"/>
                      </a:solidFill>
                    </a:lnT>
                    <a:lnB w="3175">
                      <a:solidFill>
                        <a:schemeClr val="tx1"/>
                      </a:solidFill>
                    </a:lnB>
                    <a:solidFill>
                      <a:srgbClr val="432BF1"/>
                    </a:solidFill>
                  </a:tcPr>
                </a:tc>
                <a:extLst>
                  <a:ext uri="{0D108BD9-81ED-4DB2-BD59-A6C34878D82A}">
                    <a16:rowId xmlns:a16="http://schemas.microsoft.com/office/drawing/2014/main" val="3359555415"/>
                  </a:ext>
                </a:extLst>
              </a:tr>
              <a:tr h="887599">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2</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Members List – J form (Under rule 32 of the Co-operative Law)</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869211228"/>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3</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Cash Book</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444430709"/>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4</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General Ledger</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3311473633"/>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5</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Personal Ledger</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307762264"/>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6</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Property Registrar</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543377394"/>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7</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Share Registrar</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18519070"/>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8</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a:solidFill>
                            <a:schemeClr val="bg1"/>
                          </a:solidFill>
                          <a:effectLst/>
                          <a:latin typeface="Times New Roman" panose="02020603050405020304" pitchFamily="18" charset="0"/>
                          <a:ea typeface="+mn-ea"/>
                          <a:cs typeface="Times New Roman" panose="02020603050405020304" pitchFamily="18" charset="0"/>
                        </a:rPr>
                        <a:t>Sinking Fund Registrar</a:t>
                      </a:r>
                      <a:endParaRPr lang="en-US" sz="240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3043626963"/>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9</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Record of Rectification in audit faults.</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615854574"/>
                  </a:ext>
                </a:extLst>
              </a:tr>
              <a:tr h="509898">
                <a:tc>
                  <a:txBody>
                    <a:bodyPr/>
                    <a:lstStyle/>
                    <a:p>
                      <a:pPr algn="ctr"/>
                      <a:r>
                        <a:rPr lang="en-IN" sz="2400" b="1">
                          <a:solidFill>
                            <a:schemeClr val="bg1"/>
                          </a:solidFill>
                          <a:latin typeface="Times New Roman" panose="02020603050405020304" pitchFamily="18" charset="0"/>
                          <a:cs typeface="Times New Roman" panose="02020603050405020304" pitchFamily="18" charset="0"/>
                        </a:rPr>
                        <a:t>10</a:t>
                      </a:r>
                      <a:endParaRPr lang="en-US" sz="24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12700">
                      <a:solidFill>
                        <a:schemeClr val="accent1"/>
                      </a:solidFill>
                    </a:lnB>
                    <a:solidFill>
                      <a:srgbClr val="432BF1"/>
                    </a:solidFill>
                  </a:tcPr>
                </a:tc>
                <a:tc>
                  <a:txBody>
                    <a:bodyPr/>
                    <a:lstStyle/>
                    <a:p>
                      <a:r>
                        <a:rPr lang="en-US" sz="2400" b="1" kern="1200" dirty="0">
                          <a:solidFill>
                            <a:schemeClr val="bg1"/>
                          </a:solidFill>
                          <a:effectLst/>
                          <a:latin typeface="Times New Roman" panose="02020603050405020304" pitchFamily="18" charset="0"/>
                          <a:ea typeface="+mn-ea"/>
                          <a:cs typeface="Times New Roman" panose="02020603050405020304" pitchFamily="18" charset="0"/>
                        </a:rPr>
                        <a:t>Investment register,</a:t>
                      </a:r>
                      <a:endParaRPr lang="en-US" sz="2400"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12700">
                      <a:solidFill>
                        <a:schemeClr val="accent1"/>
                      </a:solidFill>
                    </a:lnB>
                    <a:solidFill>
                      <a:srgbClr val="432BF1"/>
                    </a:solidFill>
                  </a:tcPr>
                </a:tc>
                <a:extLst>
                  <a:ext uri="{0D108BD9-81ED-4DB2-BD59-A6C34878D82A}">
                    <a16:rowId xmlns:a16="http://schemas.microsoft.com/office/drawing/2014/main" val="3028522270"/>
                  </a:ext>
                </a:extLst>
              </a:tr>
            </a:tbl>
          </a:graphicData>
        </a:graphic>
      </p:graphicFrame>
    </p:spTree>
    <p:extLst>
      <p:ext uri="{BB962C8B-B14F-4D97-AF65-F5344CB8AC3E}">
        <p14:creationId xmlns:p14="http://schemas.microsoft.com/office/powerpoint/2010/main" val="3329228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C6104-2001-1EC8-D491-7B1358435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D7E04-E26B-9AA6-6278-2CB26C87259E}"/>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a:solidFill>
                  <a:srgbClr val="FFFFFF"/>
                </a:solidFill>
                <a:latin typeface="+mj-lt"/>
                <a:ea typeface="+mj-ea"/>
                <a:cs typeface="+mj-cs"/>
              </a:rPr>
              <a:t>Records maintained by cooperative society</a:t>
            </a:r>
          </a:p>
        </p:txBody>
      </p:sp>
      <p:graphicFrame>
        <p:nvGraphicFramePr>
          <p:cNvPr id="4" name="Content Placeholder 3">
            <a:extLst>
              <a:ext uri="{FF2B5EF4-FFF2-40B4-BE49-F238E27FC236}">
                <a16:creationId xmlns:a16="http://schemas.microsoft.com/office/drawing/2014/main" id="{2C5B1450-1640-C546-518E-D09E026908ED}"/>
              </a:ext>
            </a:extLst>
          </p:cNvPr>
          <p:cNvGraphicFramePr>
            <a:graphicFrameLocks noGrp="1"/>
          </p:cNvGraphicFramePr>
          <p:nvPr>
            <p:ph idx="1"/>
          </p:nvPr>
        </p:nvGraphicFramePr>
        <p:xfrm>
          <a:off x="3598607" y="167149"/>
          <a:ext cx="8386916" cy="6390967"/>
        </p:xfrm>
        <a:graphic>
          <a:graphicData uri="http://schemas.openxmlformats.org/drawingml/2006/table">
            <a:tbl>
              <a:tblPr firstRow="1" bandRow="1">
                <a:tableStyleId>{5C22544A-7EE6-4342-B048-85BDC9FD1C3A}</a:tableStyleId>
              </a:tblPr>
              <a:tblGrid>
                <a:gridCol w="1119631">
                  <a:extLst>
                    <a:ext uri="{9D8B030D-6E8A-4147-A177-3AD203B41FA5}">
                      <a16:colId xmlns:a16="http://schemas.microsoft.com/office/drawing/2014/main" val="1604082983"/>
                    </a:ext>
                  </a:extLst>
                </a:gridCol>
                <a:gridCol w="7267285">
                  <a:extLst>
                    <a:ext uri="{9D8B030D-6E8A-4147-A177-3AD203B41FA5}">
                      <a16:colId xmlns:a16="http://schemas.microsoft.com/office/drawing/2014/main" val="3075003048"/>
                    </a:ext>
                  </a:extLst>
                </a:gridCol>
              </a:tblGrid>
              <a:tr h="551833">
                <a:tc>
                  <a:txBody>
                    <a:bodyPr/>
                    <a:lstStyle/>
                    <a:p>
                      <a:r>
                        <a:rPr lang="en-IN" sz="2400" b="1" dirty="0">
                          <a:solidFill>
                            <a:schemeClr val="bg1"/>
                          </a:solidFill>
                          <a:latin typeface="Times New Roman" panose="02020603050405020304" pitchFamily="18" charset="0"/>
                          <a:cs typeface="Times New Roman" panose="02020603050405020304" pitchFamily="18" charset="0"/>
                        </a:rPr>
                        <a:t>Sr. No.</a:t>
                      </a:r>
                      <a:endParaRPr lang="en-US" sz="2400" b="1"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a:noFill/>
                    </a:lnT>
                    <a:lnB w="19050">
                      <a:solidFill>
                        <a:schemeClr val="accent1"/>
                      </a:solidFill>
                    </a:lnB>
                    <a:solidFill>
                      <a:srgbClr val="432BF1"/>
                    </a:solidFill>
                  </a:tcPr>
                </a:tc>
                <a:tc>
                  <a:txBody>
                    <a:bodyPr/>
                    <a:lstStyle/>
                    <a:p>
                      <a:r>
                        <a:rPr lang="en-IN" sz="2400" b="1" dirty="0">
                          <a:solidFill>
                            <a:schemeClr val="bg1"/>
                          </a:solidFill>
                          <a:latin typeface="Times New Roman" panose="02020603050405020304" pitchFamily="18" charset="0"/>
                          <a:cs typeface="Times New Roman" panose="02020603050405020304" pitchFamily="18" charset="0"/>
                        </a:rPr>
                        <a:t>Record maintained </a:t>
                      </a:r>
                      <a:endParaRPr lang="en-US" sz="2400" b="1"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a:noFill/>
                    </a:lnT>
                    <a:lnB w="19050" cap="flat" cmpd="sng" algn="ctr">
                      <a:solidFill>
                        <a:schemeClr val="accent1"/>
                      </a:solidFill>
                      <a:prstDash val="solid"/>
                      <a:round/>
                      <a:headEnd type="none" w="med" len="med"/>
                      <a:tailEnd type="none" w="med" len="med"/>
                    </a:lnB>
                    <a:solidFill>
                      <a:srgbClr val="432BF1"/>
                    </a:solidFill>
                  </a:tcPr>
                </a:tc>
                <a:extLst>
                  <a:ext uri="{0D108BD9-81ED-4DB2-BD59-A6C34878D82A}">
                    <a16:rowId xmlns:a16="http://schemas.microsoft.com/office/drawing/2014/main" val="1822688467"/>
                  </a:ext>
                </a:extLst>
              </a:tr>
              <a:tr h="511718">
                <a:tc>
                  <a:txBody>
                    <a:bodyPr/>
                    <a:lstStyle/>
                    <a:p>
                      <a:pPr algn="ctr"/>
                      <a:r>
                        <a:rPr lang="en-IN" sz="2000" b="1" dirty="0">
                          <a:solidFill>
                            <a:schemeClr val="bg1"/>
                          </a:solidFill>
                          <a:latin typeface="Times New Roman" panose="02020603050405020304" pitchFamily="18" charset="0"/>
                          <a:cs typeface="Times New Roman" panose="02020603050405020304" pitchFamily="18" charset="0"/>
                        </a:rPr>
                        <a:t>1</a:t>
                      </a:r>
                      <a:endParaRPr lang="en-US" sz="2000" b="1" dirty="0">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19050">
                      <a:solidFill>
                        <a:schemeClr val="accent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Nomination Register.</a:t>
                      </a:r>
                    </a:p>
                  </a:txBody>
                  <a:tcPr>
                    <a:lnL>
                      <a:noFill/>
                    </a:lnL>
                    <a:lnR>
                      <a:noFill/>
                    </a:lnR>
                    <a:lnT w="19050">
                      <a:solidFill>
                        <a:schemeClr val="accent1"/>
                      </a:solidFill>
                    </a:lnT>
                    <a:lnB w="3175">
                      <a:solidFill>
                        <a:schemeClr val="tx1"/>
                      </a:solidFill>
                    </a:lnB>
                    <a:solidFill>
                      <a:srgbClr val="432BF1"/>
                    </a:solidFill>
                  </a:tcPr>
                </a:tc>
                <a:extLst>
                  <a:ext uri="{0D108BD9-81ED-4DB2-BD59-A6C34878D82A}">
                    <a16:rowId xmlns:a16="http://schemas.microsoft.com/office/drawing/2014/main" val="3359555415"/>
                  </a:ext>
                </a:extLst>
              </a:tr>
              <a:tr h="637137">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2</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Loan Register  (In case society lends to members)</a:t>
                      </a: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869211228"/>
                  </a:ext>
                </a:extLst>
              </a:tr>
              <a:tr h="551833">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3</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Mortgage deed register (if property is mortgage)</a:t>
                      </a: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444430709"/>
                  </a:ext>
                </a:extLst>
              </a:tr>
              <a:tr h="758695">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4</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Record book of the minutes of the managing committee meeting, </a:t>
                      </a: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3311473633"/>
                  </a:ext>
                </a:extLst>
              </a:tr>
              <a:tr h="551833">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5</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Recorded book of the minutes of general body meeting.</a:t>
                      </a: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307762264"/>
                  </a:ext>
                </a:extLst>
              </a:tr>
              <a:tr h="758695">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6</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Deposit register  (If deposit is given for utilization of electricity, supply of water, telephone etc.)</a:t>
                      </a: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543377394"/>
                  </a:ext>
                </a:extLst>
              </a:tr>
              <a:tr h="758695">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7</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Dead stock register(furniture fans, tube lights, cupboard etc., office furniture)</a:t>
                      </a: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18519070"/>
                  </a:ext>
                </a:extLst>
              </a:tr>
              <a:tr h="758695">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8</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pPr marL="0" algn="l" defTabSz="914400" rtl="0" eaLnBrk="1" latinLnBrk="0" hangingPunct="1"/>
                      <a:r>
                        <a:rPr lang="en-US" sz="2000" b="1" kern="1200" dirty="0">
                          <a:solidFill>
                            <a:schemeClr val="bg1"/>
                          </a:solidFill>
                          <a:latin typeface="+mn-lt"/>
                          <a:ea typeface="+mn-ea"/>
                          <a:cs typeface="+mn-cs"/>
                        </a:rPr>
                        <a:t>Allotment record book in respect of allotment of flats/ galas.</a:t>
                      </a: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3043626963"/>
                  </a:ext>
                </a:extLst>
              </a:tr>
              <a:tr h="551833">
                <a:tc>
                  <a:txBody>
                    <a:bodyPr/>
                    <a:lstStyle/>
                    <a:p>
                      <a:pPr algn="ctr"/>
                      <a:r>
                        <a:rPr lang="en-IN" sz="2000" b="1">
                          <a:solidFill>
                            <a:schemeClr val="bg1"/>
                          </a:solidFill>
                          <a:latin typeface="Times New Roman" panose="02020603050405020304" pitchFamily="18" charset="0"/>
                          <a:cs typeface="Times New Roman" panose="02020603050405020304" pitchFamily="18" charset="0"/>
                        </a:rPr>
                        <a:t>9</a:t>
                      </a:r>
                      <a:endParaRPr lang="en-US" sz="2000" b="1">
                        <a:solidFill>
                          <a:schemeClr val="bg1"/>
                        </a:solidFill>
                        <a:latin typeface="Times New Roman" panose="02020603050405020304" pitchFamily="18" charset="0"/>
                        <a:cs typeface="Times New Roman" panose="02020603050405020304" pitchFamily="18" charset="0"/>
                      </a:endParaRPr>
                    </a:p>
                  </a:txBody>
                  <a:tcPr marL="71959" marR="71959" marT="35980" marB="35980">
                    <a:lnL>
                      <a:noFill/>
                    </a:lnL>
                    <a:lnR>
                      <a:noFill/>
                    </a:lnR>
                    <a:lnT w="3175">
                      <a:solidFill>
                        <a:schemeClr val="tx1"/>
                      </a:solidFill>
                    </a:lnT>
                    <a:lnB w="3175">
                      <a:solidFill>
                        <a:schemeClr val="tx1"/>
                      </a:solidFill>
                    </a:lnB>
                    <a:solidFill>
                      <a:srgbClr val="432BF1"/>
                    </a:solidFill>
                  </a:tcPr>
                </a:tc>
                <a:tc>
                  <a:txBody>
                    <a:bodyPr/>
                    <a:lstStyle/>
                    <a:p>
                      <a:r>
                        <a:rPr lang="en-IN" sz="2000" b="1" dirty="0">
                          <a:solidFill>
                            <a:schemeClr val="bg1"/>
                          </a:solidFill>
                        </a:rPr>
                        <a:t>Any other record/registers as may be maintained. </a:t>
                      </a:r>
                      <a:endParaRPr lang="en-US" sz="2000" b="1" dirty="0">
                        <a:solidFill>
                          <a:schemeClr val="bg1"/>
                        </a:solidFill>
                      </a:endParaRPr>
                    </a:p>
                  </a:txBody>
                  <a:tcPr>
                    <a:lnL>
                      <a:noFill/>
                    </a:lnL>
                    <a:lnR>
                      <a:noFill/>
                    </a:lnR>
                    <a:lnT w="3175">
                      <a:solidFill>
                        <a:schemeClr val="tx1"/>
                      </a:solidFill>
                    </a:lnT>
                    <a:lnB w="3175">
                      <a:solidFill>
                        <a:schemeClr val="tx1"/>
                      </a:solidFill>
                    </a:lnB>
                    <a:solidFill>
                      <a:srgbClr val="432BF1"/>
                    </a:solidFill>
                  </a:tcPr>
                </a:tc>
                <a:extLst>
                  <a:ext uri="{0D108BD9-81ED-4DB2-BD59-A6C34878D82A}">
                    <a16:rowId xmlns:a16="http://schemas.microsoft.com/office/drawing/2014/main" val="2615854574"/>
                  </a:ext>
                </a:extLst>
              </a:tr>
            </a:tbl>
          </a:graphicData>
        </a:graphic>
      </p:graphicFrame>
    </p:spTree>
    <p:extLst>
      <p:ext uri="{BB962C8B-B14F-4D97-AF65-F5344CB8AC3E}">
        <p14:creationId xmlns:p14="http://schemas.microsoft.com/office/powerpoint/2010/main" val="3823302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5A12-E425-A98C-5C97-C1A63963E1FA}"/>
              </a:ext>
            </a:extLst>
          </p:cNvPr>
          <p:cNvSpPr>
            <a:spLocks noGrp="1"/>
          </p:cNvSpPr>
          <p:nvPr>
            <p:ph type="title"/>
          </p:nvPr>
        </p:nvSpPr>
        <p:spPr>
          <a:xfrm>
            <a:off x="838200" y="226142"/>
            <a:ext cx="10515600" cy="855406"/>
          </a:xfrm>
          <a:solidFill>
            <a:srgbClr val="432BF1"/>
          </a:solidFill>
        </p:spPr>
        <p:txBody>
          <a:bodyPr>
            <a:normAutofit fontScale="90000"/>
          </a:bodyPr>
          <a:lstStyle/>
          <a:p>
            <a:pPr algn="ctr"/>
            <a:r>
              <a:rPr lang="en-US" sz="3600" b="1" dirty="0">
                <a:solidFill>
                  <a:schemeClr val="bg1"/>
                </a:solidFill>
                <a:effectLst/>
                <a:latin typeface="Aptos" panose="020B0004020202020204" pitchFamily="34" charset="0"/>
                <a:ea typeface="Aptos" panose="020B0004020202020204" pitchFamily="34" charset="0"/>
                <a:cs typeface="Mangal" panose="02040503050203030202" pitchFamily="18" charset="0"/>
              </a:rPr>
              <a:t>Right to Information of a member of cooperative society</a:t>
            </a:r>
            <a:endParaRPr lang="en-US" sz="7200" dirty="0">
              <a:solidFill>
                <a:schemeClr val="bg1"/>
              </a:solidFill>
            </a:endParaRPr>
          </a:p>
        </p:txBody>
      </p:sp>
      <p:sp>
        <p:nvSpPr>
          <p:cNvPr id="3" name="Content Placeholder 2">
            <a:extLst>
              <a:ext uri="{FF2B5EF4-FFF2-40B4-BE49-F238E27FC236}">
                <a16:creationId xmlns:a16="http://schemas.microsoft.com/office/drawing/2014/main" id="{EAEBA6FE-E3F8-67A5-62AC-2732E3D3F28B}"/>
              </a:ext>
            </a:extLst>
          </p:cNvPr>
          <p:cNvSpPr>
            <a:spLocks noGrp="1"/>
          </p:cNvSpPr>
          <p:nvPr>
            <p:ph idx="1"/>
          </p:nvPr>
        </p:nvSpPr>
        <p:spPr>
          <a:xfrm>
            <a:off x="838200" y="1307690"/>
            <a:ext cx="10515600" cy="5171768"/>
          </a:xfrm>
          <a:solidFill>
            <a:schemeClr val="tx2"/>
          </a:solidFill>
        </p:spPr>
        <p:txBody>
          <a:bodyPr>
            <a:normAutofit lnSpcReduction="10000"/>
          </a:bodyPr>
          <a:lstStyle/>
          <a:p>
            <a:pPr marL="742950" lvl="1" indent="-285750">
              <a:lnSpc>
                <a:spcPct val="107000"/>
              </a:lnSpc>
              <a:spcAft>
                <a:spcPts val="800"/>
              </a:spcAft>
              <a:buSzPts val="1000"/>
              <a:buFont typeface="Symbol" panose="05050102010706020507" pitchFamily="18" charset="2"/>
              <a:buChar char=""/>
              <a:tabLst>
                <a:tab pos="914400" algn="l"/>
              </a:tabLst>
            </a:pP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Members have free access to key documents, including:</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 copy of the Maharashtra Cooperative Societies Act, 1960 and Rules, 1961.</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The society's bye-laws.</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The last audited annual balance sheet.</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Profit and loss accounts.</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 list of the managing committee members.</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The register of members.</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Minutes of general meetings and committee meetings.</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1143000" lvl="2" indent="-228600">
              <a:lnSpc>
                <a:spcPct val="107000"/>
              </a:lnSpc>
              <a:spcAft>
                <a:spcPts val="800"/>
              </a:spcAft>
              <a:buSzPts val="1000"/>
              <a:buFont typeface="Symbol" panose="05050102010706020507" pitchFamily="18" charset="2"/>
              <a:buChar char=""/>
              <a:tabLst>
                <a:tab pos="1371600" algn="l"/>
              </a:tabLst>
            </a:pPr>
            <a:r>
              <a:rPr lang="en-US"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Relevant portions of books and records documenting transactions</a:t>
            </a:r>
            <a:endParaRPr lang="en-US" sz="16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indent="0">
              <a:buNone/>
            </a:pPr>
            <a:endParaRPr lang="en-US" dirty="0"/>
          </a:p>
        </p:txBody>
      </p:sp>
    </p:spTree>
    <p:extLst>
      <p:ext uri="{BB962C8B-B14F-4D97-AF65-F5344CB8AC3E}">
        <p14:creationId xmlns:p14="http://schemas.microsoft.com/office/powerpoint/2010/main" val="4022956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C6C32-61F3-F321-2CEA-D69C5E8979DE}"/>
              </a:ext>
            </a:extLst>
          </p:cNvPr>
          <p:cNvSpPr>
            <a:spLocks noGrp="1"/>
          </p:cNvSpPr>
          <p:nvPr>
            <p:ph type="title"/>
          </p:nvPr>
        </p:nvSpPr>
        <p:spPr>
          <a:xfrm>
            <a:off x="838200" y="98327"/>
            <a:ext cx="10515600" cy="983227"/>
          </a:xfrm>
          <a:solidFill>
            <a:srgbClr val="432BF1"/>
          </a:solidFill>
        </p:spPr>
        <p:txBody>
          <a:bodyPr>
            <a:normAutofit fontScale="90000"/>
          </a:bodyPr>
          <a:lstStyle/>
          <a:p>
            <a:pPr algn="ctr">
              <a:lnSpc>
                <a:spcPct val="107000"/>
              </a:lnSpc>
              <a:spcAft>
                <a:spcPts val="800"/>
              </a:spcAft>
            </a:pPr>
            <a:r>
              <a:rPr lang="en-US" sz="2800" b="1" i="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The Maharashtra Cooperative Societies Rules, 1961</a:t>
            </a:r>
            <a:br>
              <a:rPr lang="en-US" sz="2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br>
            <a:r>
              <a:rPr lang="en-US" sz="2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Rule 27: </a:t>
            </a:r>
            <a:r>
              <a:rPr lang="en-US" sz="2800" b="1" dirty="0">
                <a:solidFill>
                  <a:schemeClr val="bg1"/>
                </a:solidFill>
                <a:effectLst/>
                <a:latin typeface="Aptos" panose="020B0004020202020204" pitchFamily="34" charset="0"/>
                <a:ea typeface="Aptos" panose="020B0004020202020204" pitchFamily="34" charset="0"/>
                <a:cs typeface="Mangal" panose="02040503050203030202" pitchFamily="18" charset="0"/>
              </a:rPr>
              <a:t>Supply of copies of documents by societies and fees therefore</a:t>
            </a:r>
            <a:endParaRPr lang="en-US" sz="6000" b="1" dirty="0">
              <a:solidFill>
                <a:schemeClr val="bg1"/>
              </a:solidFill>
            </a:endParaRPr>
          </a:p>
        </p:txBody>
      </p:sp>
      <p:sp>
        <p:nvSpPr>
          <p:cNvPr id="3" name="Content Placeholder 2">
            <a:extLst>
              <a:ext uri="{FF2B5EF4-FFF2-40B4-BE49-F238E27FC236}">
                <a16:creationId xmlns:a16="http://schemas.microsoft.com/office/drawing/2014/main" id="{621CD47F-4F7F-C214-06EF-E4366DD2A104}"/>
              </a:ext>
            </a:extLst>
          </p:cNvPr>
          <p:cNvSpPr>
            <a:spLocks noGrp="1"/>
          </p:cNvSpPr>
          <p:nvPr>
            <p:ph idx="1"/>
          </p:nvPr>
        </p:nvSpPr>
        <p:spPr>
          <a:xfrm>
            <a:off x="838200" y="1258530"/>
            <a:ext cx="10515600" cy="5161935"/>
          </a:xfrm>
          <a:solidFill>
            <a:schemeClr val="tx2"/>
          </a:solidFill>
        </p:spPr>
        <p:txBody>
          <a:bodyPr>
            <a:normAutofit/>
          </a:bodyPr>
          <a:lstStyle/>
          <a:p>
            <a:pPr marL="342900" lvl="0" indent="-342900" algn="just">
              <a:lnSpc>
                <a:spcPct val="107000"/>
              </a:lnSpc>
              <a:spcAft>
                <a:spcPts val="800"/>
              </a:spcAft>
              <a:buFont typeface="+mj-lt"/>
              <a:buAutoNum type="arabicPeriod" startAt="27"/>
            </a:pPr>
            <a:r>
              <a:rPr lang="en-US" sz="32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(1) A member of a society requiring a copy of any of the documents mentioned in subsection (1) of Section 32 may apply to the society for the same. Every such application shall be accompanied by a deposit of such amount as may be decided by the committee for recovering the cost of preparing the copies according to the following scale, namely :-</a:t>
            </a:r>
          </a:p>
          <a:p>
            <a:pPr>
              <a:lnSpc>
                <a:spcPct val="107000"/>
              </a:lnSpc>
              <a:spcAft>
                <a:spcPts val="800"/>
              </a:spcAft>
            </a:pPr>
            <a:r>
              <a:rPr lang="en-US" sz="32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[up to A4 Size paper-per page Rs. 2, larger than A4 </a:t>
            </a:r>
            <a:br>
              <a:rPr lang="en-US" sz="32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br>
            <a:r>
              <a:rPr lang="en-US" sz="32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Size paper-per page Rs. 3.]</a:t>
            </a:r>
          </a:p>
          <a:p>
            <a:endParaRPr lang="en-US" dirty="0"/>
          </a:p>
        </p:txBody>
      </p:sp>
    </p:spTree>
    <p:extLst>
      <p:ext uri="{BB962C8B-B14F-4D97-AF65-F5344CB8AC3E}">
        <p14:creationId xmlns:p14="http://schemas.microsoft.com/office/powerpoint/2010/main" val="216882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A71CE-C03E-C929-E17D-E90821D9C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B1233-EF49-75FA-3259-743648EC3FB8}"/>
              </a:ext>
            </a:extLst>
          </p:cNvPr>
          <p:cNvSpPr>
            <a:spLocks noGrp="1"/>
          </p:cNvSpPr>
          <p:nvPr>
            <p:ph type="title"/>
          </p:nvPr>
        </p:nvSpPr>
        <p:spPr>
          <a:xfrm>
            <a:off x="838200" y="98327"/>
            <a:ext cx="10515600" cy="983227"/>
          </a:xfrm>
          <a:solidFill>
            <a:srgbClr val="432BF1"/>
          </a:solidFill>
        </p:spPr>
        <p:txBody>
          <a:bodyPr>
            <a:normAutofit fontScale="90000"/>
          </a:bodyPr>
          <a:lstStyle/>
          <a:p>
            <a:pPr algn="ctr">
              <a:lnSpc>
                <a:spcPct val="107000"/>
              </a:lnSpc>
              <a:spcAft>
                <a:spcPts val="800"/>
              </a:spcAft>
            </a:pPr>
            <a:r>
              <a:rPr lang="en-US" sz="2800" b="1" i="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The Maharashtra Cooperative Societies Rules, 1961</a:t>
            </a:r>
            <a:br>
              <a:rPr lang="en-US" sz="2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br>
            <a:r>
              <a:rPr lang="en-US" sz="2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Rule 27: </a:t>
            </a:r>
            <a:r>
              <a:rPr lang="en-US" sz="2800" b="1" dirty="0">
                <a:solidFill>
                  <a:schemeClr val="bg1"/>
                </a:solidFill>
                <a:effectLst/>
                <a:latin typeface="Aptos" panose="020B0004020202020204" pitchFamily="34" charset="0"/>
                <a:ea typeface="Aptos" panose="020B0004020202020204" pitchFamily="34" charset="0"/>
                <a:cs typeface="Mangal" panose="02040503050203030202" pitchFamily="18" charset="0"/>
              </a:rPr>
              <a:t>Supply of copies of documents by societies and fees therefore</a:t>
            </a:r>
            <a:endParaRPr lang="en-US" sz="6000" b="1" dirty="0">
              <a:solidFill>
                <a:schemeClr val="bg1"/>
              </a:solidFill>
            </a:endParaRPr>
          </a:p>
        </p:txBody>
      </p:sp>
      <p:sp>
        <p:nvSpPr>
          <p:cNvPr id="3" name="Content Placeholder 2">
            <a:extLst>
              <a:ext uri="{FF2B5EF4-FFF2-40B4-BE49-F238E27FC236}">
                <a16:creationId xmlns:a16="http://schemas.microsoft.com/office/drawing/2014/main" id="{E5D33CC1-DC52-4F05-18DD-FD9ABEEC5BBE}"/>
              </a:ext>
            </a:extLst>
          </p:cNvPr>
          <p:cNvSpPr>
            <a:spLocks noGrp="1"/>
          </p:cNvSpPr>
          <p:nvPr>
            <p:ph idx="1"/>
          </p:nvPr>
        </p:nvSpPr>
        <p:spPr>
          <a:xfrm>
            <a:off x="838200" y="1258530"/>
            <a:ext cx="10515600" cy="5388076"/>
          </a:xfrm>
          <a:solidFill>
            <a:schemeClr val="tx2"/>
          </a:solidFill>
        </p:spPr>
        <p:txBody>
          <a:bodyPr>
            <a:normAutofit lnSpcReduction="10000"/>
          </a:bodyPr>
          <a:lstStyle/>
          <a:p>
            <a:pPr marL="342900" indent="-342900" algn="just">
              <a:lnSpc>
                <a:spcPct val="107000"/>
              </a:lnSpc>
              <a:spcAft>
                <a:spcPts val="800"/>
              </a:spcAft>
              <a:buFont typeface="+mj-lt"/>
              <a:buAutoNum type="arabicPeriod" startAt="27"/>
            </a:pP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t>
            </a:r>
            <a:r>
              <a:rPr lang="en-US" b="1" kern="100" dirty="0">
                <a:solidFill>
                  <a:schemeClr val="bg1"/>
                </a:solidFill>
                <a:latin typeface="Aptos" panose="020B0004020202020204" pitchFamily="34" charset="0"/>
                <a:ea typeface="Aptos" panose="020B0004020202020204" pitchFamily="34" charset="0"/>
                <a:cs typeface="Mangal" panose="02040503050203030202" pitchFamily="18" charset="0"/>
              </a:rPr>
              <a:t>2</a:t>
            </a: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t>
            </a:r>
            <a:r>
              <a:rPr lang="en-US" b="1" kern="100" dirty="0">
                <a:solidFill>
                  <a:schemeClr val="bg1"/>
                </a:solidFill>
                <a:latin typeface="Aptos" panose="020B0004020202020204" pitchFamily="34" charset="0"/>
                <a:ea typeface="Aptos" panose="020B0004020202020204" pitchFamily="34" charset="0"/>
                <a:cs typeface="Mangal" panose="02040503050203030202" pitchFamily="18" charset="0"/>
              </a:rPr>
              <a:t>: </a:t>
            </a: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Where the copies are prepared, the amount due from the member according to the scale laid down in sub-rule (1) shall be retained by the society as copying fees and the surplus amount, if any, remaining out of the deposit shall be refunded to the member at the time of supplying copies. Where the amount deposited by the member is found to be insufficient to cover the copying fees, the member shall be called upon to pay the deficit before taking delivery of the copies.</a:t>
            </a:r>
          </a:p>
          <a:p>
            <a:pPr marL="0" indent="0">
              <a:lnSpc>
                <a:spcPct val="107000"/>
              </a:lnSpc>
              <a:spcAft>
                <a:spcPts val="800"/>
              </a:spcAft>
              <a:buNone/>
            </a:pP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27(3) : The copies shall be certified and signed as true copies by </a:t>
            </a:r>
            <a:b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b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     any person duly authorized in this behalf by the committee or </a:t>
            </a:r>
            <a:b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br>
            <a:r>
              <a:rPr lang="en-US"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     under the bye-laws of  the society</a:t>
            </a:r>
          </a:p>
          <a:p>
            <a:pPr marL="0" indent="0" algn="just">
              <a:lnSpc>
                <a:spcPct val="107000"/>
              </a:lnSpc>
              <a:spcAft>
                <a:spcPts val="800"/>
              </a:spcAft>
              <a:buNone/>
            </a:pPr>
            <a:endParaRPr lang="en-US" sz="32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lvl="0" indent="-342900" algn="just">
              <a:lnSpc>
                <a:spcPct val="107000"/>
              </a:lnSpc>
              <a:spcAft>
                <a:spcPts val="800"/>
              </a:spcAft>
              <a:buFont typeface="+mj-lt"/>
              <a:buAutoNum type="arabicPeriod" startAt="27"/>
            </a:pPr>
            <a:endParaRPr lang="en-US" dirty="0"/>
          </a:p>
        </p:txBody>
      </p:sp>
    </p:spTree>
    <p:extLst>
      <p:ext uri="{BB962C8B-B14F-4D97-AF65-F5344CB8AC3E}">
        <p14:creationId xmlns:p14="http://schemas.microsoft.com/office/powerpoint/2010/main" val="2212469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0389-4F74-3ACB-24C9-ADB870268C8F}"/>
              </a:ext>
            </a:extLst>
          </p:cNvPr>
          <p:cNvSpPr>
            <a:spLocks noGrp="1"/>
          </p:cNvSpPr>
          <p:nvPr>
            <p:ph type="title"/>
          </p:nvPr>
        </p:nvSpPr>
        <p:spPr>
          <a:xfrm>
            <a:off x="838200" y="108156"/>
            <a:ext cx="10761406" cy="786580"/>
          </a:xfrm>
          <a:solidFill>
            <a:srgbClr val="432BF1"/>
          </a:solidFill>
        </p:spPr>
        <p:txBody>
          <a:bodyPr>
            <a:normAutofit fontScale="90000"/>
          </a:bodyPr>
          <a:lstStyle/>
          <a:p>
            <a:pPr algn="ctr"/>
            <a:r>
              <a:rPr lang="en-US" sz="3200" b="1">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30. Inspection of documents in the Registrar's office by members of societies and the scale of fees for supply of copies of documents</a:t>
            </a:r>
            <a:endParaRPr lang="en-US" sz="6600"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6E21EA14-21D4-17F6-768A-E2DD1E9E6709}"/>
              </a:ext>
            </a:extLst>
          </p:cNvPr>
          <p:cNvGraphicFramePr>
            <a:graphicFrameLocks noGrp="1"/>
          </p:cNvGraphicFramePr>
          <p:nvPr>
            <p:ph idx="1"/>
          </p:nvPr>
        </p:nvGraphicFramePr>
        <p:xfrm>
          <a:off x="838200" y="993057"/>
          <a:ext cx="10761406" cy="5808662"/>
        </p:xfrm>
        <a:graphic>
          <a:graphicData uri="http://schemas.openxmlformats.org/drawingml/2006/table">
            <a:tbl>
              <a:tblPr firstRow="1" firstCol="1" bandRow="1">
                <a:tableStyleId>{5C22544A-7EE6-4342-B048-85BDC9FD1C3A}</a:tableStyleId>
              </a:tblPr>
              <a:tblGrid>
                <a:gridCol w="892277">
                  <a:extLst>
                    <a:ext uri="{9D8B030D-6E8A-4147-A177-3AD203B41FA5}">
                      <a16:colId xmlns:a16="http://schemas.microsoft.com/office/drawing/2014/main" val="2214994981"/>
                    </a:ext>
                  </a:extLst>
                </a:gridCol>
                <a:gridCol w="6148671">
                  <a:extLst>
                    <a:ext uri="{9D8B030D-6E8A-4147-A177-3AD203B41FA5}">
                      <a16:colId xmlns:a16="http://schemas.microsoft.com/office/drawing/2014/main" val="17222679"/>
                    </a:ext>
                  </a:extLst>
                </a:gridCol>
                <a:gridCol w="3720458">
                  <a:extLst>
                    <a:ext uri="{9D8B030D-6E8A-4147-A177-3AD203B41FA5}">
                      <a16:colId xmlns:a16="http://schemas.microsoft.com/office/drawing/2014/main" val="958458174"/>
                    </a:ext>
                  </a:extLst>
                </a:gridCol>
              </a:tblGrid>
              <a:tr h="433941">
                <a:tc>
                  <a:txBody>
                    <a:bodyPr/>
                    <a:lstStyle/>
                    <a:p>
                      <a:pPr>
                        <a:lnSpc>
                          <a:spcPct val="107000"/>
                        </a:lnSpc>
                      </a:pPr>
                      <a:endParaRPr lang="en-US" sz="1100" kern="100" dirty="0">
                        <a:effectLst/>
                        <a:latin typeface="Aptos" panose="020B0004020202020204" pitchFamily="34" charset="0"/>
                      </a:endParaRPr>
                    </a:p>
                  </a:txBody>
                  <a:tcPr marL="9525" marR="9525" marT="9525" marB="9525">
                    <a:solidFill>
                      <a:srgbClr val="FF0000"/>
                    </a:solidFill>
                  </a:tcPr>
                </a:tc>
                <a:tc>
                  <a:txBody>
                    <a:bodyPr/>
                    <a:lstStyle/>
                    <a:p>
                      <a:pPr algn="just">
                        <a:lnSpc>
                          <a:spcPct val="107000"/>
                        </a:lnSpc>
                        <a:spcAft>
                          <a:spcPts val="800"/>
                        </a:spcAft>
                      </a:pPr>
                      <a:r>
                        <a:rPr lang="en-US" sz="1600" kern="100">
                          <a:effectLst/>
                        </a:rPr>
                        <a:t>Document</a:t>
                      </a:r>
                      <a:endParaRPr lang="en-US" sz="1100"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432BF1"/>
                    </a:solidFill>
                  </a:tcPr>
                </a:tc>
                <a:tc>
                  <a:txBody>
                    <a:bodyPr/>
                    <a:lstStyle/>
                    <a:p>
                      <a:pPr algn="just">
                        <a:lnSpc>
                          <a:spcPct val="107000"/>
                        </a:lnSpc>
                        <a:spcAft>
                          <a:spcPts val="800"/>
                        </a:spcAft>
                      </a:pPr>
                      <a:r>
                        <a:rPr lang="en-US" sz="1600" kern="100">
                          <a:effectLst/>
                        </a:rPr>
                        <a:t>Fees</a:t>
                      </a:r>
                      <a:endParaRPr lang="en-US" sz="1100"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432BF1"/>
                    </a:solidFill>
                  </a:tcPr>
                </a:tc>
                <a:extLst>
                  <a:ext uri="{0D108BD9-81ED-4DB2-BD59-A6C34878D82A}">
                    <a16:rowId xmlns:a16="http://schemas.microsoft.com/office/drawing/2014/main" val="4011557182"/>
                  </a:ext>
                </a:extLst>
              </a:tr>
              <a:tr h="748977">
                <a:tc>
                  <a:txBody>
                    <a:bodyPr/>
                    <a:lstStyle/>
                    <a:p>
                      <a:pPr algn="ctr">
                        <a:lnSpc>
                          <a:spcPct val="107000"/>
                        </a:lnSpc>
                        <a:spcAft>
                          <a:spcPts val="800"/>
                        </a:spcAft>
                      </a:pPr>
                      <a:r>
                        <a:rPr lang="en-US" sz="1800" b="1" kern="100">
                          <a:effectLst/>
                        </a:rPr>
                        <a:t>(i)</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Application for registration of society,</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just">
                        <a:lnSpc>
                          <a:spcPct val="107000"/>
                        </a:lnSpc>
                        <a:spcAft>
                          <a:spcPts val="800"/>
                        </a:spcAft>
                      </a:pPr>
                      <a:r>
                        <a:rPr lang="en-US" sz="1800" b="1" kern="100">
                          <a:effectLst/>
                        </a:rPr>
                        <a:t>Up to A 4 Size paper per page Rs. 2, Larger than A4 Size paper per page Rs.3</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4163048773"/>
                  </a:ext>
                </a:extLst>
              </a:tr>
              <a:tr h="433941">
                <a:tc>
                  <a:txBody>
                    <a:bodyPr/>
                    <a:lstStyle/>
                    <a:p>
                      <a:pPr algn="ctr">
                        <a:lnSpc>
                          <a:spcPct val="107000"/>
                        </a:lnSpc>
                        <a:spcAft>
                          <a:spcPts val="800"/>
                        </a:spcAft>
                      </a:pPr>
                      <a:r>
                        <a:rPr lang="en-US" sz="1800" b="1" kern="100">
                          <a:effectLst/>
                        </a:rPr>
                        <a:t>(ii)</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Certificate of registration,</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1980497061"/>
                  </a:ext>
                </a:extLst>
              </a:tr>
              <a:tr h="433941">
                <a:tc>
                  <a:txBody>
                    <a:bodyPr/>
                    <a:lstStyle/>
                    <a:p>
                      <a:pPr algn="ctr">
                        <a:lnSpc>
                          <a:spcPct val="107000"/>
                        </a:lnSpc>
                        <a:spcAft>
                          <a:spcPts val="800"/>
                        </a:spcAft>
                      </a:pPr>
                      <a:r>
                        <a:rPr lang="en-US" sz="1800" b="1" kern="100">
                          <a:effectLst/>
                        </a:rPr>
                        <a:t>(iii)</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Bye-laws of societies,</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544748935"/>
                  </a:ext>
                </a:extLst>
              </a:tr>
              <a:tr h="433941">
                <a:tc>
                  <a:txBody>
                    <a:bodyPr/>
                    <a:lstStyle/>
                    <a:p>
                      <a:pPr algn="ctr">
                        <a:lnSpc>
                          <a:spcPct val="107000"/>
                        </a:lnSpc>
                        <a:spcAft>
                          <a:spcPts val="800"/>
                        </a:spcAft>
                      </a:pPr>
                      <a:r>
                        <a:rPr lang="en-US" sz="1800" b="1" kern="100">
                          <a:effectLst/>
                        </a:rPr>
                        <a:t>(iv)</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Amendment of bye-laws of a society,</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207730854"/>
                  </a:ext>
                </a:extLst>
              </a:tr>
              <a:tr h="433941">
                <a:tc>
                  <a:txBody>
                    <a:bodyPr/>
                    <a:lstStyle/>
                    <a:p>
                      <a:pPr algn="ctr">
                        <a:lnSpc>
                          <a:spcPct val="107000"/>
                        </a:lnSpc>
                        <a:spcAft>
                          <a:spcPts val="800"/>
                        </a:spcAft>
                      </a:pPr>
                      <a:r>
                        <a:rPr lang="en-US" sz="1800" b="1" kern="100">
                          <a:effectLst/>
                        </a:rPr>
                        <a:t>(v)</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Order of cancellation of the registration of a society, if any,</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2519232978"/>
                  </a:ext>
                </a:extLst>
              </a:tr>
              <a:tr h="433941">
                <a:tc>
                  <a:txBody>
                    <a:bodyPr/>
                    <a:lstStyle/>
                    <a:p>
                      <a:pPr algn="ctr">
                        <a:lnSpc>
                          <a:spcPct val="107000"/>
                        </a:lnSpc>
                        <a:spcAft>
                          <a:spcPts val="800"/>
                        </a:spcAft>
                      </a:pPr>
                      <a:r>
                        <a:rPr lang="en-US" sz="1800" b="1" kern="100">
                          <a:effectLst/>
                        </a:rPr>
                        <a:t>(vi)</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Audit report of a society,</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2063285290"/>
                  </a:ext>
                </a:extLst>
              </a:tr>
              <a:tr h="433941">
                <a:tc>
                  <a:txBody>
                    <a:bodyPr/>
                    <a:lstStyle/>
                    <a:p>
                      <a:pPr algn="ctr">
                        <a:lnSpc>
                          <a:spcPct val="107000"/>
                        </a:lnSpc>
                        <a:spcAft>
                          <a:spcPts val="800"/>
                        </a:spcAft>
                      </a:pPr>
                      <a:r>
                        <a:rPr lang="en-US" sz="1800" b="1" kern="100">
                          <a:effectLst/>
                        </a:rPr>
                        <a:t>(vii)</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Annual balance sheet,</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1006512957"/>
                  </a:ext>
                </a:extLst>
              </a:tr>
              <a:tr h="433941">
                <a:tc>
                  <a:txBody>
                    <a:bodyPr/>
                    <a:lstStyle/>
                    <a:p>
                      <a:pPr algn="ctr">
                        <a:lnSpc>
                          <a:spcPct val="107000"/>
                        </a:lnSpc>
                        <a:spcAft>
                          <a:spcPts val="800"/>
                        </a:spcAft>
                      </a:pPr>
                      <a:r>
                        <a:rPr lang="en-US" sz="1800" b="1" kern="100">
                          <a:effectLst/>
                        </a:rPr>
                        <a:t>(viii)</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Order under section 88,</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4244928840"/>
                  </a:ext>
                </a:extLst>
              </a:tr>
              <a:tr h="851615">
                <a:tc>
                  <a:txBody>
                    <a:bodyPr/>
                    <a:lstStyle/>
                    <a:p>
                      <a:pPr algn="ctr">
                        <a:lnSpc>
                          <a:spcPct val="107000"/>
                        </a:lnSpc>
                        <a:spcAft>
                          <a:spcPts val="800"/>
                        </a:spcAft>
                      </a:pPr>
                      <a:r>
                        <a:rPr lang="en-US" sz="1800" b="1" kern="100">
                          <a:effectLst/>
                        </a:rPr>
                        <a:t>(ix)</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Order of suspension or supersession of a committee or removal of any member thereof, if any,</a:t>
                      </a:r>
                      <a:endParaRPr lang="en-US" sz="1200" b="1" kern="10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a:effectLst/>
                        </a:rPr>
                        <a:t>-do-</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1257473530"/>
                  </a:ext>
                </a:extLst>
              </a:tr>
              <a:tr h="433941">
                <a:tc>
                  <a:txBody>
                    <a:bodyPr/>
                    <a:lstStyle/>
                    <a:p>
                      <a:pPr algn="ctr">
                        <a:lnSpc>
                          <a:spcPct val="107000"/>
                        </a:lnSpc>
                        <a:spcAft>
                          <a:spcPts val="800"/>
                        </a:spcAft>
                      </a:pPr>
                      <a:r>
                        <a:rPr lang="en-US" sz="1800" b="1" kern="100">
                          <a:effectLst/>
                        </a:rPr>
                        <a:t>(x)</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solidFill>
                      <a:srgbClr val="FF0000"/>
                    </a:solidFill>
                  </a:tcPr>
                </a:tc>
                <a:tc>
                  <a:txBody>
                    <a:bodyPr/>
                    <a:lstStyle/>
                    <a:p>
                      <a:pPr algn="just">
                        <a:lnSpc>
                          <a:spcPct val="107000"/>
                        </a:lnSpc>
                        <a:spcAft>
                          <a:spcPts val="800"/>
                        </a:spcAft>
                      </a:pPr>
                      <a:r>
                        <a:rPr lang="en-US" sz="1800" b="1" kern="100">
                          <a:effectLst/>
                        </a:rPr>
                        <a:t>Any other order against which an appeal or revision is provided.</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tc>
                  <a:txBody>
                    <a:bodyPr/>
                    <a:lstStyle/>
                    <a:p>
                      <a:pPr algn="ctr">
                        <a:lnSpc>
                          <a:spcPct val="107000"/>
                        </a:lnSpc>
                        <a:spcAft>
                          <a:spcPts val="800"/>
                        </a:spcAft>
                      </a:pPr>
                      <a:r>
                        <a:rPr lang="en-US" sz="1800" b="1" kern="100" dirty="0">
                          <a:effectLst/>
                        </a:rPr>
                        <a:t>-do-]</a:t>
                      </a:r>
                      <a:endParaRPr lang="en-US" sz="1200" b="1" kern="100" dirty="0">
                        <a:effectLst/>
                        <a:latin typeface="Aptos" panose="020B0004020202020204" pitchFamily="34" charset="0"/>
                        <a:ea typeface="Aptos" panose="020B0004020202020204" pitchFamily="34" charset="0"/>
                        <a:cs typeface="Mangal" panose="02040503050203030202" pitchFamily="18" charset="0"/>
                      </a:endParaRPr>
                    </a:p>
                  </a:txBody>
                  <a:tcPr marL="9525" marR="9525" marT="9525" marB="9525"/>
                </a:tc>
                <a:extLst>
                  <a:ext uri="{0D108BD9-81ED-4DB2-BD59-A6C34878D82A}">
                    <a16:rowId xmlns:a16="http://schemas.microsoft.com/office/drawing/2014/main" val="3114870835"/>
                  </a:ext>
                </a:extLst>
              </a:tr>
            </a:tbl>
          </a:graphicData>
        </a:graphic>
      </p:graphicFrame>
    </p:spTree>
    <p:extLst>
      <p:ext uri="{BB962C8B-B14F-4D97-AF65-F5344CB8AC3E}">
        <p14:creationId xmlns:p14="http://schemas.microsoft.com/office/powerpoint/2010/main" val="4063704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233CF-9861-3490-DB62-7132CAF7A0D0}"/>
              </a:ext>
            </a:extLst>
          </p:cNvPr>
          <p:cNvSpPr>
            <a:spLocks noGrp="1"/>
          </p:cNvSpPr>
          <p:nvPr>
            <p:ph type="title"/>
          </p:nvPr>
        </p:nvSpPr>
        <p:spPr>
          <a:xfrm>
            <a:off x="838199" y="127819"/>
            <a:ext cx="10704871" cy="1465007"/>
          </a:xfrm>
          <a:solidFill>
            <a:srgbClr val="432BF1"/>
          </a:solidFill>
        </p:spPr>
        <p:txBody>
          <a:bodyPr>
            <a:normAutofit fontScale="90000"/>
          </a:bodyPr>
          <a:lstStyle/>
          <a:p>
            <a:pPr algn="ctr"/>
            <a:r>
              <a:rPr lang="en-IN" sz="4000" b="1" dirty="0">
                <a:solidFill>
                  <a:schemeClr val="bg1"/>
                </a:solidFill>
              </a:rPr>
              <a:t>Kerala HC : The </a:t>
            </a:r>
            <a:r>
              <a:rPr lang="en-IN" sz="4000" b="1" dirty="0" err="1">
                <a:solidFill>
                  <a:schemeClr val="bg1"/>
                </a:solidFill>
              </a:rPr>
              <a:t>Muppathadam</a:t>
            </a:r>
            <a:r>
              <a:rPr lang="en-IN" sz="4000" b="1" dirty="0">
                <a:solidFill>
                  <a:schemeClr val="bg1"/>
                </a:solidFill>
              </a:rPr>
              <a:t> Co-operative Bank Ltd  vs. SCI, Jt. Registrar, PIO &amp; P. R. Ramchandran  </a:t>
            </a:r>
            <a:br>
              <a:rPr lang="en-IN" sz="4000" dirty="0">
                <a:solidFill>
                  <a:schemeClr val="bg1"/>
                </a:solidFill>
              </a:rPr>
            </a:br>
            <a:r>
              <a:rPr lang="en-IN" sz="3100" b="1" dirty="0">
                <a:solidFill>
                  <a:schemeClr val="bg1"/>
                </a:solidFill>
              </a:rPr>
              <a:t>WP(C) NO. 30694 OF 2024 Dated 29</a:t>
            </a:r>
            <a:r>
              <a:rPr lang="en-IN" sz="3100" b="1" baseline="30000" dirty="0">
                <a:solidFill>
                  <a:schemeClr val="bg1"/>
                </a:solidFill>
              </a:rPr>
              <a:t>th</a:t>
            </a:r>
            <a:r>
              <a:rPr lang="en-IN" sz="3100" b="1" dirty="0">
                <a:solidFill>
                  <a:schemeClr val="bg1"/>
                </a:solidFill>
              </a:rPr>
              <a:t> NOV. 2024 </a:t>
            </a:r>
            <a:endParaRPr lang="en-US" sz="4000" b="1" dirty="0">
              <a:solidFill>
                <a:schemeClr val="bg1"/>
              </a:solidFill>
            </a:endParaRPr>
          </a:p>
        </p:txBody>
      </p:sp>
      <p:sp>
        <p:nvSpPr>
          <p:cNvPr id="3" name="Content Placeholder 2">
            <a:extLst>
              <a:ext uri="{FF2B5EF4-FFF2-40B4-BE49-F238E27FC236}">
                <a16:creationId xmlns:a16="http://schemas.microsoft.com/office/drawing/2014/main" id="{3BE368ED-A4C9-6C15-6FEC-82FC5410EA0F}"/>
              </a:ext>
            </a:extLst>
          </p:cNvPr>
          <p:cNvSpPr>
            <a:spLocks noGrp="1"/>
          </p:cNvSpPr>
          <p:nvPr>
            <p:ph idx="1"/>
          </p:nvPr>
        </p:nvSpPr>
        <p:spPr>
          <a:xfrm>
            <a:off x="838200" y="1769807"/>
            <a:ext cx="10704870" cy="4611328"/>
          </a:xfrm>
          <a:solidFill>
            <a:schemeClr val="tx2"/>
          </a:solidFill>
        </p:spPr>
        <p:txBody>
          <a:bodyPr>
            <a:normAutofit lnSpcReduction="10000"/>
          </a:bodyPr>
          <a:lstStyle/>
          <a:p>
            <a:pPr algn="just"/>
            <a:r>
              <a:rPr lang="en-IN" sz="3200" b="1" dirty="0">
                <a:solidFill>
                  <a:schemeClr val="bg1"/>
                </a:solidFill>
              </a:rPr>
              <a:t>Member P. R. Ramchandran sought information in respect of an agreement entered into between the Petitioner-Society and a Labour Contract Society involved in the construction business,</a:t>
            </a:r>
            <a:r>
              <a:rPr lang="en-IN" b="1" dirty="0">
                <a:solidFill>
                  <a:schemeClr val="bg1"/>
                </a:solidFill>
              </a:rPr>
              <a:t> AGM </a:t>
            </a:r>
            <a:r>
              <a:rPr lang="en-IN" b="1" dirty="0" err="1">
                <a:solidFill>
                  <a:schemeClr val="bg1"/>
                </a:solidFill>
              </a:rPr>
              <a:t>p.roceedings</a:t>
            </a:r>
            <a:r>
              <a:rPr lang="en-IN" b="1" dirty="0">
                <a:solidFill>
                  <a:schemeClr val="bg1"/>
                </a:solidFill>
              </a:rPr>
              <a:t> etc</a:t>
            </a:r>
          </a:p>
          <a:p>
            <a:pPr algn="just"/>
            <a:r>
              <a:rPr lang="en-IN" b="1" dirty="0">
                <a:solidFill>
                  <a:schemeClr val="bg1"/>
                </a:solidFill>
              </a:rPr>
              <a:t>Society did not give information to applicant member</a:t>
            </a:r>
          </a:p>
          <a:p>
            <a:pPr algn="just"/>
            <a:r>
              <a:rPr lang="en-IN" b="1" dirty="0">
                <a:solidFill>
                  <a:schemeClr val="bg1"/>
                </a:solidFill>
              </a:rPr>
              <a:t>He approached PIO of Cooperative </a:t>
            </a:r>
            <a:r>
              <a:rPr lang="en-IN" b="1" dirty="0" err="1">
                <a:solidFill>
                  <a:schemeClr val="bg1"/>
                </a:solidFill>
              </a:rPr>
              <a:t>Deptt</a:t>
            </a:r>
            <a:r>
              <a:rPr lang="en-IN" b="1" dirty="0">
                <a:solidFill>
                  <a:schemeClr val="bg1"/>
                </a:solidFill>
              </a:rPr>
              <a:t> Assistant Registrar</a:t>
            </a:r>
          </a:p>
          <a:p>
            <a:pPr algn="just"/>
            <a:r>
              <a:rPr lang="en-IN" b="1" dirty="0">
                <a:solidFill>
                  <a:schemeClr val="bg1"/>
                </a:solidFill>
              </a:rPr>
              <a:t>He said this information is not in his possession hence application rejected.</a:t>
            </a:r>
          </a:p>
          <a:p>
            <a:pPr algn="just"/>
            <a:r>
              <a:rPr lang="en-IN" b="1" dirty="0">
                <a:solidFill>
                  <a:schemeClr val="bg1"/>
                </a:solidFill>
              </a:rPr>
              <a:t>FAA Joint Registrar upheld PIO’s decision </a:t>
            </a:r>
            <a:endParaRPr lang="en-US" b="1" dirty="0">
              <a:solidFill>
                <a:schemeClr val="bg1"/>
              </a:solidFill>
            </a:endParaRPr>
          </a:p>
        </p:txBody>
      </p:sp>
    </p:spTree>
    <p:extLst>
      <p:ext uri="{BB962C8B-B14F-4D97-AF65-F5344CB8AC3E}">
        <p14:creationId xmlns:p14="http://schemas.microsoft.com/office/powerpoint/2010/main" val="1195145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1E944-60D7-47FB-6316-67AF7D23D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E3D80-DAFE-74A5-2ACD-C0C544CD8537}"/>
              </a:ext>
            </a:extLst>
          </p:cNvPr>
          <p:cNvSpPr>
            <a:spLocks noGrp="1"/>
          </p:cNvSpPr>
          <p:nvPr>
            <p:ph type="title"/>
          </p:nvPr>
        </p:nvSpPr>
        <p:spPr>
          <a:xfrm>
            <a:off x="838199" y="127819"/>
            <a:ext cx="10704871" cy="1465007"/>
          </a:xfrm>
          <a:solidFill>
            <a:srgbClr val="432BF1"/>
          </a:solidFill>
        </p:spPr>
        <p:txBody>
          <a:bodyPr>
            <a:normAutofit fontScale="90000"/>
          </a:bodyPr>
          <a:lstStyle/>
          <a:p>
            <a:pPr algn="ctr"/>
            <a:r>
              <a:rPr lang="en-IN" sz="4000" b="1" dirty="0">
                <a:solidFill>
                  <a:schemeClr val="bg1"/>
                </a:solidFill>
              </a:rPr>
              <a:t>Kerala HC : The </a:t>
            </a:r>
            <a:r>
              <a:rPr lang="en-IN" sz="4000" b="1" dirty="0" err="1">
                <a:solidFill>
                  <a:schemeClr val="bg1"/>
                </a:solidFill>
              </a:rPr>
              <a:t>Muppathadam</a:t>
            </a:r>
            <a:r>
              <a:rPr lang="en-IN" sz="4000" b="1" dirty="0">
                <a:solidFill>
                  <a:schemeClr val="bg1"/>
                </a:solidFill>
              </a:rPr>
              <a:t> Co-operative Bank Ltd  vs. SCI, Jt. Registrar, PIO &amp; P. R. Ramchandran  </a:t>
            </a:r>
            <a:br>
              <a:rPr lang="en-IN" sz="4000" dirty="0">
                <a:solidFill>
                  <a:schemeClr val="bg1"/>
                </a:solidFill>
              </a:rPr>
            </a:br>
            <a:r>
              <a:rPr lang="en-IN" sz="3100" b="1" dirty="0">
                <a:solidFill>
                  <a:schemeClr val="bg1"/>
                </a:solidFill>
              </a:rPr>
              <a:t>WP(C) NO. 30694 OF 2024 Dated 29</a:t>
            </a:r>
            <a:r>
              <a:rPr lang="en-IN" sz="3100" b="1" baseline="30000" dirty="0">
                <a:solidFill>
                  <a:schemeClr val="bg1"/>
                </a:solidFill>
              </a:rPr>
              <a:t>th</a:t>
            </a:r>
            <a:r>
              <a:rPr lang="en-IN" sz="3100" b="1" dirty="0">
                <a:solidFill>
                  <a:schemeClr val="bg1"/>
                </a:solidFill>
              </a:rPr>
              <a:t> NOV. 2024 </a:t>
            </a:r>
            <a:endParaRPr lang="en-US" sz="4000" b="1" dirty="0">
              <a:solidFill>
                <a:schemeClr val="bg1"/>
              </a:solidFill>
            </a:endParaRPr>
          </a:p>
        </p:txBody>
      </p:sp>
      <p:sp>
        <p:nvSpPr>
          <p:cNvPr id="3" name="Content Placeholder 2">
            <a:extLst>
              <a:ext uri="{FF2B5EF4-FFF2-40B4-BE49-F238E27FC236}">
                <a16:creationId xmlns:a16="http://schemas.microsoft.com/office/drawing/2014/main" id="{FF582929-7521-144C-D900-E5AFEF0634EF}"/>
              </a:ext>
            </a:extLst>
          </p:cNvPr>
          <p:cNvSpPr>
            <a:spLocks noGrp="1"/>
          </p:cNvSpPr>
          <p:nvPr>
            <p:ph idx="1"/>
          </p:nvPr>
        </p:nvSpPr>
        <p:spPr>
          <a:xfrm>
            <a:off x="838200" y="1769806"/>
            <a:ext cx="10704870" cy="4857135"/>
          </a:xfrm>
          <a:solidFill>
            <a:schemeClr val="tx2"/>
          </a:solidFill>
        </p:spPr>
        <p:txBody>
          <a:bodyPr>
            <a:normAutofit/>
          </a:bodyPr>
          <a:lstStyle/>
          <a:p>
            <a:pPr algn="just"/>
            <a:r>
              <a:rPr lang="en-IN" sz="3200" b="1" dirty="0">
                <a:solidFill>
                  <a:schemeClr val="bg1"/>
                </a:solidFill>
              </a:rPr>
              <a:t>Second appeal was filed</a:t>
            </a:r>
          </a:p>
          <a:p>
            <a:pPr algn="just"/>
            <a:r>
              <a:rPr lang="en-IN" sz="3200" b="1" dirty="0">
                <a:solidFill>
                  <a:schemeClr val="bg1"/>
                </a:solidFill>
              </a:rPr>
              <a:t>SIC also rejected the second appeal</a:t>
            </a:r>
          </a:p>
          <a:p>
            <a:pPr algn="just"/>
            <a:r>
              <a:rPr lang="en-IN" sz="3200" b="1" dirty="0">
                <a:solidFill>
                  <a:schemeClr val="bg1"/>
                </a:solidFill>
              </a:rPr>
              <a:t>The member P.R. Ramchandran filed one W.P.(C)</a:t>
            </a:r>
          </a:p>
          <a:p>
            <a:pPr marL="0" indent="0" algn="just">
              <a:buNone/>
            </a:pPr>
            <a:r>
              <a:rPr lang="en-IN" sz="3200" b="1" dirty="0">
                <a:solidFill>
                  <a:schemeClr val="bg1"/>
                </a:solidFill>
              </a:rPr>
              <a:t>   No.37938/2023 stating that Petitioner bank is not a   </a:t>
            </a:r>
            <a:br>
              <a:rPr lang="en-IN" sz="3200" b="1" dirty="0">
                <a:solidFill>
                  <a:schemeClr val="bg1"/>
                </a:solidFill>
              </a:rPr>
            </a:br>
            <a:r>
              <a:rPr lang="en-IN" sz="3200" b="1" dirty="0">
                <a:solidFill>
                  <a:schemeClr val="bg1"/>
                </a:solidFill>
              </a:rPr>
              <a:t>   public authority hence RTI not applicable &amp; not under </a:t>
            </a:r>
            <a:br>
              <a:rPr lang="en-IN" sz="3200" b="1" dirty="0">
                <a:solidFill>
                  <a:schemeClr val="bg1"/>
                </a:solidFill>
              </a:rPr>
            </a:br>
            <a:r>
              <a:rPr lang="en-IN" sz="3200" b="1" dirty="0">
                <a:solidFill>
                  <a:schemeClr val="bg1"/>
                </a:solidFill>
              </a:rPr>
              <a:t>   the control of Cooperative Registrar</a:t>
            </a:r>
          </a:p>
          <a:p>
            <a:pPr algn="just"/>
            <a:r>
              <a:rPr lang="en-IN" sz="3200" b="1" dirty="0">
                <a:solidFill>
                  <a:schemeClr val="bg1"/>
                </a:solidFill>
              </a:rPr>
              <a:t> This was carried in appeal before Division Bench in W.A. No.729/2024 wherein case was remanded back to SIC for reconsidering appeal. </a:t>
            </a:r>
          </a:p>
          <a:p>
            <a:pPr marL="0" indent="0" algn="just">
              <a:buNone/>
            </a:pPr>
            <a:endParaRPr lang="en-IN" sz="3200" b="1" dirty="0">
              <a:solidFill>
                <a:schemeClr val="bg1"/>
              </a:solidFill>
            </a:endParaRPr>
          </a:p>
        </p:txBody>
      </p:sp>
    </p:spTree>
    <p:extLst>
      <p:ext uri="{BB962C8B-B14F-4D97-AF65-F5344CB8AC3E}">
        <p14:creationId xmlns:p14="http://schemas.microsoft.com/office/powerpoint/2010/main" val="3502784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AD775-DAD4-95EC-3614-1788E735E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FA5F9-01E9-F793-07E7-7BA81A59C834}"/>
              </a:ext>
            </a:extLst>
          </p:cNvPr>
          <p:cNvSpPr>
            <a:spLocks noGrp="1"/>
          </p:cNvSpPr>
          <p:nvPr>
            <p:ph type="title"/>
          </p:nvPr>
        </p:nvSpPr>
        <p:spPr>
          <a:xfrm>
            <a:off x="838199" y="127819"/>
            <a:ext cx="10704871" cy="1465007"/>
          </a:xfrm>
          <a:solidFill>
            <a:srgbClr val="432BF1"/>
          </a:solidFill>
        </p:spPr>
        <p:txBody>
          <a:bodyPr>
            <a:normAutofit fontScale="90000"/>
          </a:bodyPr>
          <a:lstStyle/>
          <a:p>
            <a:pPr algn="ctr"/>
            <a:r>
              <a:rPr lang="en-IN" sz="4000" b="1" dirty="0">
                <a:solidFill>
                  <a:schemeClr val="bg1"/>
                </a:solidFill>
              </a:rPr>
              <a:t>Kerala HC : The </a:t>
            </a:r>
            <a:r>
              <a:rPr lang="en-IN" sz="4000" b="1" dirty="0" err="1">
                <a:solidFill>
                  <a:schemeClr val="bg1"/>
                </a:solidFill>
              </a:rPr>
              <a:t>Muppathadam</a:t>
            </a:r>
            <a:r>
              <a:rPr lang="en-IN" sz="4000" b="1" dirty="0">
                <a:solidFill>
                  <a:schemeClr val="bg1"/>
                </a:solidFill>
              </a:rPr>
              <a:t> Co-operative Bank Ltd  vs. SCI, Jt. Registrar, PIO &amp; P. R. Ramchandran  </a:t>
            </a:r>
            <a:br>
              <a:rPr lang="en-IN" sz="4000" dirty="0">
                <a:solidFill>
                  <a:schemeClr val="bg1"/>
                </a:solidFill>
              </a:rPr>
            </a:br>
            <a:r>
              <a:rPr lang="en-IN" sz="3100" b="1" dirty="0">
                <a:solidFill>
                  <a:schemeClr val="bg1"/>
                </a:solidFill>
              </a:rPr>
              <a:t>WP(C) NO. 30694 OF 2024 Dated 29</a:t>
            </a:r>
            <a:r>
              <a:rPr lang="en-IN" sz="3100" b="1" baseline="30000" dirty="0">
                <a:solidFill>
                  <a:schemeClr val="bg1"/>
                </a:solidFill>
              </a:rPr>
              <a:t>th</a:t>
            </a:r>
            <a:r>
              <a:rPr lang="en-IN" sz="3100" b="1" dirty="0">
                <a:solidFill>
                  <a:schemeClr val="bg1"/>
                </a:solidFill>
              </a:rPr>
              <a:t> NOV. 2024 </a:t>
            </a:r>
            <a:endParaRPr lang="en-US" sz="4000" b="1" dirty="0">
              <a:solidFill>
                <a:schemeClr val="bg1"/>
              </a:solidFill>
            </a:endParaRPr>
          </a:p>
        </p:txBody>
      </p:sp>
      <p:sp>
        <p:nvSpPr>
          <p:cNvPr id="3" name="Content Placeholder 2">
            <a:extLst>
              <a:ext uri="{FF2B5EF4-FFF2-40B4-BE49-F238E27FC236}">
                <a16:creationId xmlns:a16="http://schemas.microsoft.com/office/drawing/2014/main" id="{73245484-9F8C-7429-52FC-8BC47A9DF97E}"/>
              </a:ext>
            </a:extLst>
          </p:cNvPr>
          <p:cNvSpPr>
            <a:spLocks noGrp="1"/>
          </p:cNvSpPr>
          <p:nvPr>
            <p:ph idx="1"/>
          </p:nvPr>
        </p:nvSpPr>
        <p:spPr>
          <a:xfrm>
            <a:off x="838200" y="1769806"/>
            <a:ext cx="10704870" cy="4857135"/>
          </a:xfrm>
          <a:solidFill>
            <a:schemeClr val="tx2"/>
          </a:solidFill>
        </p:spPr>
        <p:txBody>
          <a:bodyPr>
            <a:normAutofit/>
          </a:bodyPr>
          <a:lstStyle/>
          <a:p>
            <a:pPr algn="just"/>
            <a:r>
              <a:rPr lang="en-IN" sz="3200" b="1" dirty="0">
                <a:solidFill>
                  <a:schemeClr val="bg1"/>
                </a:solidFill>
              </a:rPr>
              <a:t>SIC directed Joint Registrar to access and provide documents sought to the applicant.</a:t>
            </a:r>
          </a:p>
          <a:p>
            <a:pPr algn="just"/>
            <a:r>
              <a:rPr lang="en-IN" sz="3200" b="1" dirty="0">
                <a:solidFill>
                  <a:schemeClr val="bg1"/>
                </a:solidFill>
              </a:rPr>
              <a:t>This was appealed by the society which happens to be a bank in this WP.</a:t>
            </a:r>
          </a:p>
          <a:p>
            <a:pPr algn="just"/>
            <a:r>
              <a:rPr lang="en-IN" sz="3200" b="1" dirty="0">
                <a:solidFill>
                  <a:schemeClr val="bg1"/>
                </a:solidFill>
              </a:rPr>
              <a:t>The Hon. Court directed </a:t>
            </a:r>
          </a:p>
          <a:p>
            <a:pPr algn="just"/>
            <a:r>
              <a:rPr lang="en-IN" sz="3200" b="1" i="1" u="sng" dirty="0">
                <a:solidFill>
                  <a:schemeClr val="bg1"/>
                </a:solidFill>
              </a:rPr>
              <a:t>“ It cannot be disputed that the Registrar has the power to gather information from the Petitioner-Society over which he has supervisory control under the Co-operative Societies Act” : </a:t>
            </a:r>
          </a:p>
        </p:txBody>
      </p:sp>
    </p:spTree>
    <p:extLst>
      <p:ext uri="{BB962C8B-B14F-4D97-AF65-F5344CB8AC3E}">
        <p14:creationId xmlns:p14="http://schemas.microsoft.com/office/powerpoint/2010/main" val="3830608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0233D-4869-E5B7-20A8-3B62DEF34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AFC204-71C6-C438-483B-82A140286C89}"/>
              </a:ext>
            </a:extLst>
          </p:cNvPr>
          <p:cNvSpPr>
            <a:spLocks noGrp="1"/>
          </p:cNvSpPr>
          <p:nvPr>
            <p:ph type="title"/>
          </p:nvPr>
        </p:nvSpPr>
        <p:spPr>
          <a:xfrm>
            <a:off x="838199" y="127819"/>
            <a:ext cx="10704871" cy="1465007"/>
          </a:xfrm>
          <a:solidFill>
            <a:srgbClr val="432BF1"/>
          </a:solidFill>
        </p:spPr>
        <p:txBody>
          <a:bodyPr>
            <a:normAutofit fontScale="90000"/>
          </a:bodyPr>
          <a:lstStyle/>
          <a:p>
            <a:pPr algn="ctr"/>
            <a:r>
              <a:rPr lang="en-IN" sz="4000" b="1" dirty="0">
                <a:solidFill>
                  <a:schemeClr val="bg1"/>
                </a:solidFill>
              </a:rPr>
              <a:t>Kerala HC : The </a:t>
            </a:r>
            <a:r>
              <a:rPr lang="en-IN" sz="4000" b="1" dirty="0" err="1">
                <a:solidFill>
                  <a:schemeClr val="bg1"/>
                </a:solidFill>
              </a:rPr>
              <a:t>Muppathadam</a:t>
            </a:r>
            <a:r>
              <a:rPr lang="en-IN" sz="4000" b="1" dirty="0">
                <a:solidFill>
                  <a:schemeClr val="bg1"/>
                </a:solidFill>
              </a:rPr>
              <a:t> Co-operative Bank Ltd  vs. SCI, Jt. Registrar, PIO &amp; P. R. Ramchandran  </a:t>
            </a:r>
            <a:br>
              <a:rPr lang="en-IN" sz="4000" dirty="0">
                <a:solidFill>
                  <a:schemeClr val="bg1"/>
                </a:solidFill>
              </a:rPr>
            </a:br>
            <a:r>
              <a:rPr lang="en-IN" sz="3100" b="1" dirty="0">
                <a:solidFill>
                  <a:schemeClr val="bg1"/>
                </a:solidFill>
              </a:rPr>
              <a:t>WP(C) NO. 30694 OF 2024 Dated 29</a:t>
            </a:r>
            <a:r>
              <a:rPr lang="en-IN" sz="3100" b="1" baseline="30000" dirty="0">
                <a:solidFill>
                  <a:schemeClr val="bg1"/>
                </a:solidFill>
              </a:rPr>
              <a:t>th</a:t>
            </a:r>
            <a:r>
              <a:rPr lang="en-IN" sz="3100" b="1" dirty="0">
                <a:solidFill>
                  <a:schemeClr val="bg1"/>
                </a:solidFill>
              </a:rPr>
              <a:t> NOV. 2024 </a:t>
            </a:r>
            <a:endParaRPr lang="en-US" sz="4000" b="1" dirty="0">
              <a:solidFill>
                <a:schemeClr val="bg1"/>
              </a:solidFill>
            </a:endParaRPr>
          </a:p>
        </p:txBody>
      </p:sp>
      <p:sp>
        <p:nvSpPr>
          <p:cNvPr id="3" name="Content Placeholder 2">
            <a:extLst>
              <a:ext uri="{FF2B5EF4-FFF2-40B4-BE49-F238E27FC236}">
                <a16:creationId xmlns:a16="http://schemas.microsoft.com/office/drawing/2014/main" id="{A0F74850-C2D5-F996-20DA-1DC5FA5CBB14}"/>
              </a:ext>
            </a:extLst>
          </p:cNvPr>
          <p:cNvSpPr>
            <a:spLocks noGrp="1"/>
          </p:cNvSpPr>
          <p:nvPr>
            <p:ph idx="1"/>
          </p:nvPr>
        </p:nvSpPr>
        <p:spPr>
          <a:xfrm>
            <a:off x="838200" y="1769806"/>
            <a:ext cx="10704870" cy="4857135"/>
          </a:xfrm>
          <a:solidFill>
            <a:schemeClr val="tx2"/>
          </a:solidFill>
        </p:spPr>
        <p:txBody>
          <a:bodyPr>
            <a:normAutofit/>
          </a:bodyPr>
          <a:lstStyle/>
          <a:p>
            <a:pPr algn="just"/>
            <a:r>
              <a:rPr lang="en-IN" sz="3600" b="1" dirty="0">
                <a:solidFill>
                  <a:schemeClr val="bg1"/>
                </a:solidFill>
              </a:rPr>
              <a:t>The Hon. Court concluded  that:</a:t>
            </a:r>
          </a:p>
          <a:p>
            <a:pPr algn="just"/>
            <a:r>
              <a:rPr lang="en-IN" sz="4000" b="1" i="1" u="sng" dirty="0">
                <a:solidFill>
                  <a:schemeClr val="bg1"/>
                </a:solidFill>
              </a:rPr>
              <a:t>“it can certainly be held that the information sought by the applicant is accessible by the Registrar of the Co-operative Societies and the information desired by the applicant is not barred under Section 8 of the Right to Information Act. ” Hence the petition was dismissed and SIC order was confirmed.</a:t>
            </a:r>
            <a:r>
              <a:rPr lang="en-IN" sz="3200" b="1" i="1" u="sng" dirty="0">
                <a:solidFill>
                  <a:schemeClr val="bg1"/>
                </a:solidFill>
              </a:rPr>
              <a:t> </a:t>
            </a:r>
          </a:p>
        </p:txBody>
      </p:sp>
    </p:spTree>
    <p:extLst>
      <p:ext uri="{BB962C8B-B14F-4D97-AF65-F5344CB8AC3E}">
        <p14:creationId xmlns:p14="http://schemas.microsoft.com/office/powerpoint/2010/main" val="2101308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letter&#10;&#10;Description automatically generated">
            <a:extLst>
              <a:ext uri="{FF2B5EF4-FFF2-40B4-BE49-F238E27FC236}">
                <a16:creationId xmlns:a16="http://schemas.microsoft.com/office/drawing/2014/main" id="{FB108840-18E3-156E-25BA-66BBF16C91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5657" y="90436"/>
            <a:ext cx="9937819" cy="6491234"/>
          </a:xfrm>
        </p:spPr>
      </p:pic>
    </p:spTree>
    <p:extLst>
      <p:ext uri="{BB962C8B-B14F-4D97-AF65-F5344CB8AC3E}">
        <p14:creationId xmlns:p14="http://schemas.microsoft.com/office/powerpoint/2010/main" val="39493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BEB06D4A-B23C-AD99-2EE9-69D7B06E9DD9}"/>
              </a:ext>
            </a:extLst>
          </p:cNvPr>
          <p:cNvSpPr txBox="1">
            <a:spLocks noGrp="1" noChangeArrowheads="1"/>
          </p:cNvSpPr>
          <p:nvPr>
            <p:ph type="title"/>
          </p:nvPr>
        </p:nvSpPr>
        <p:spPr>
          <a:xfrm>
            <a:off x="838200" y="274638"/>
            <a:ext cx="10445750" cy="1020762"/>
          </a:xfrm>
          <a:solidFill>
            <a:srgbClr val="3333FF"/>
          </a:solidFill>
        </p:spPr>
        <p:txBody>
          <a:bodyPr/>
          <a:lstStyle/>
          <a:p>
            <a:pPr algn="ctr"/>
            <a:r>
              <a:rPr altLang="en-US" sz="5400" b="1">
                <a:solidFill>
                  <a:schemeClr val="bg1"/>
                </a:solidFill>
                <a:latin typeface="Calibri Light" panose="020F0302020204030204" pitchFamily="34" charset="0"/>
              </a:rPr>
              <a:t>Chapter 2</a:t>
            </a:r>
          </a:p>
        </p:txBody>
      </p:sp>
      <p:sp>
        <p:nvSpPr>
          <p:cNvPr id="3" name="Content Placeholder 2">
            <a:extLst>
              <a:ext uri="{FF2B5EF4-FFF2-40B4-BE49-F238E27FC236}">
                <a16:creationId xmlns:a16="http://schemas.microsoft.com/office/drawing/2014/main" id="{443ACCCD-93BB-3829-C580-6903786573E0}"/>
              </a:ext>
            </a:extLst>
          </p:cNvPr>
          <p:cNvSpPr>
            <a:spLocks noGrp="1"/>
          </p:cNvSpPr>
          <p:nvPr>
            <p:ph idx="1"/>
          </p:nvPr>
        </p:nvSpPr>
        <p:spPr>
          <a:xfrm>
            <a:off x="838200" y="1566863"/>
            <a:ext cx="10515600" cy="4610100"/>
          </a:xfrm>
          <a:solidFill>
            <a:srgbClr val="3333FF"/>
          </a:solidFill>
        </p:spPr>
        <p:txBody>
          <a:bodyPr>
            <a:normAutofit fontScale="77500" lnSpcReduction="20000"/>
          </a:bodyPr>
          <a:lstStyle/>
          <a:p>
            <a:pPr>
              <a:defRPr/>
            </a:pPr>
            <a:r>
              <a:rPr sz="3600" b="1" u="sng" dirty="0">
                <a:solidFill>
                  <a:srgbClr val="FFFF00"/>
                </a:solidFill>
              </a:rPr>
              <a:t>Chapter 2 : Obligations of Public Authorities</a:t>
            </a:r>
          </a:p>
          <a:p>
            <a:pPr>
              <a:defRPr/>
            </a:pPr>
            <a:r>
              <a:rPr sz="3600" b="1" dirty="0">
                <a:solidFill>
                  <a:schemeClr val="bg1"/>
                </a:solidFill>
              </a:rPr>
              <a:t>3. Right to Information </a:t>
            </a:r>
          </a:p>
          <a:p>
            <a:pPr>
              <a:defRPr/>
            </a:pPr>
            <a:r>
              <a:rPr sz="3600" b="1" dirty="0">
                <a:solidFill>
                  <a:schemeClr val="bg1"/>
                </a:solidFill>
              </a:rPr>
              <a:t>4. Every Public Authority</a:t>
            </a:r>
          </a:p>
          <a:p>
            <a:pPr>
              <a:defRPr/>
            </a:pPr>
            <a:r>
              <a:rPr lang="en-IN" sz="3600" b="1" dirty="0">
                <a:solidFill>
                  <a:schemeClr val="bg1"/>
                </a:solidFill>
              </a:rPr>
              <a:t>5. Designation of Public Information Officers. 	</a:t>
            </a:r>
          </a:p>
          <a:p>
            <a:pPr>
              <a:defRPr/>
            </a:pPr>
            <a:r>
              <a:rPr lang="en-IN" sz="3600" b="1" dirty="0">
                <a:solidFill>
                  <a:schemeClr val="bg1"/>
                </a:solidFill>
              </a:rPr>
              <a:t>6. Request for obtaining information. </a:t>
            </a:r>
          </a:p>
          <a:p>
            <a:pPr>
              <a:defRPr/>
            </a:pPr>
            <a:r>
              <a:rPr lang="en-IN" sz="3600" b="1" dirty="0">
                <a:solidFill>
                  <a:schemeClr val="bg1"/>
                </a:solidFill>
              </a:rPr>
              <a:t>7. Disposal of request. 	</a:t>
            </a:r>
          </a:p>
          <a:p>
            <a:pPr marL="0" indent="0">
              <a:buFont typeface="Arial" panose="020B0604020202020204" pitchFamily="34" charset="0"/>
              <a:buNone/>
              <a:defRPr/>
            </a:pPr>
            <a:r>
              <a:rPr sz="3600" b="1" dirty="0">
                <a:solidFill>
                  <a:schemeClr val="bg1"/>
                </a:solidFill>
              </a:rPr>
              <a:t> </a:t>
            </a:r>
          </a:p>
          <a:p>
            <a:pPr>
              <a:defRPr/>
            </a:pPr>
            <a:endParaRPr sz="3600" b="1" dirty="0">
              <a:solidFill>
                <a:schemeClr val="bg1"/>
              </a:solidFill>
            </a:endParaRPr>
          </a:p>
          <a:p>
            <a:pPr>
              <a:buFont typeface="Wingdings" panose="05000000000000000000" pitchFamily="2" charset="2"/>
              <a:buNone/>
              <a:defRPr/>
            </a:pPr>
            <a:r>
              <a:rPr sz="3600" b="1" dirty="0">
                <a:solidFill>
                  <a:schemeClr val="bg1"/>
                </a:solidFill>
              </a:rPr>
              <a:t>	</a:t>
            </a:r>
          </a:p>
          <a:p>
            <a:pPr>
              <a:buFont typeface="Wingdings" panose="05000000000000000000" pitchFamily="2" charset="2"/>
              <a:buNone/>
              <a:defRPr/>
            </a:pPr>
            <a:endParaRPr dirty="0"/>
          </a:p>
          <a:p>
            <a:pPr>
              <a:buFont typeface="Wingdings" panose="05000000000000000000" pitchFamily="2" charset="2"/>
              <a:buNone/>
              <a:defRPr/>
            </a:pPr>
            <a:r>
              <a:rPr dirty="0"/>
              <a:t> </a:t>
            </a:r>
          </a:p>
          <a:p>
            <a:pPr>
              <a:defRPr/>
            </a:pPr>
            <a:endParaRPr dirty="0"/>
          </a:p>
        </p:txBody>
      </p:sp>
      <p:sp>
        <p:nvSpPr>
          <p:cNvPr id="51205" name="Footer Placeholder 4">
            <a:extLst>
              <a:ext uri="{FF2B5EF4-FFF2-40B4-BE49-F238E27FC236}">
                <a16:creationId xmlns:a16="http://schemas.microsoft.com/office/drawing/2014/main" id="{8C0CFAE6-D797-1279-C984-543038D736A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316C05EB-0868-2C0F-3C5A-E19AC7D62AF2}"/>
              </a:ext>
            </a:extLst>
          </p:cNvPr>
          <p:cNvSpPr txBox="1">
            <a:spLocks noGrp="1" noChangeArrowheads="1"/>
          </p:cNvSpPr>
          <p:nvPr>
            <p:ph type="title"/>
          </p:nvPr>
        </p:nvSpPr>
        <p:spPr>
          <a:xfrm>
            <a:off x="485775" y="152400"/>
            <a:ext cx="11323638" cy="1131888"/>
          </a:xfrm>
          <a:solidFill>
            <a:srgbClr val="3333FF"/>
          </a:solidFill>
        </p:spPr>
        <p:txBody>
          <a:bodyPr/>
          <a:lstStyle/>
          <a:p>
            <a:pPr algn="ctr"/>
            <a:r>
              <a:rPr altLang="en-US" sz="3200" b="1">
                <a:solidFill>
                  <a:schemeClr val="bg1"/>
                </a:solidFill>
                <a:latin typeface="Times New Roman" panose="02020603050405020304" pitchFamily="18" charset="0"/>
                <a:cs typeface="Times New Roman" panose="02020603050405020304" pitchFamily="18" charset="0"/>
              </a:rPr>
              <a:t>Chapter – 2 </a:t>
            </a:r>
            <a:br>
              <a:rPr altLang="en-US" sz="3200" b="1">
                <a:solidFill>
                  <a:schemeClr val="bg1"/>
                </a:solidFill>
                <a:latin typeface="Times New Roman" panose="02020603050405020304" pitchFamily="18" charset="0"/>
                <a:cs typeface="Times New Roman" panose="02020603050405020304" pitchFamily="18" charset="0"/>
              </a:rPr>
            </a:br>
            <a:r>
              <a:rPr altLang="en-US" sz="3200" b="1">
                <a:solidFill>
                  <a:schemeClr val="bg1"/>
                </a:solidFill>
                <a:latin typeface="Times New Roman" panose="02020603050405020304" pitchFamily="18" charset="0"/>
                <a:cs typeface="Times New Roman" panose="02020603050405020304" pitchFamily="18" charset="0"/>
              </a:rPr>
              <a:t>3. Right to Information and obligations of public authorities</a:t>
            </a:r>
          </a:p>
        </p:txBody>
      </p:sp>
      <p:sp>
        <p:nvSpPr>
          <p:cNvPr id="3" name="Content Placeholder 2">
            <a:extLst>
              <a:ext uri="{FF2B5EF4-FFF2-40B4-BE49-F238E27FC236}">
                <a16:creationId xmlns:a16="http://schemas.microsoft.com/office/drawing/2014/main" id="{3D4DC6DD-E553-FFED-6E3D-88038664DC51}"/>
              </a:ext>
            </a:extLst>
          </p:cNvPr>
          <p:cNvSpPr>
            <a:spLocks noGrp="1"/>
          </p:cNvSpPr>
          <p:nvPr>
            <p:ph idx="1"/>
          </p:nvPr>
        </p:nvSpPr>
        <p:spPr>
          <a:xfrm>
            <a:off x="485775" y="1479550"/>
            <a:ext cx="11323638" cy="5076825"/>
          </a:xfrm>
          <a:solidFill>
            <a:srgbClr val="3333FF"/>
          </a:solidFill>
        </p:spPr>
        <p:txBody>
          <a:bodyPr/>
          <a:lstStyle/>
          <a:p>
            <a:pPr marL="514350" indent="-514350">
              <a:buFont typeface="Wingdings" panose="05000000000000000000" pitchFamily="2" charset="2"/>
              <a:buAutoNum type="arabicPlain" startAt="3"/>
              <a:defRPr/>
            </a:pPr>
            <a:endParaRPr lang="en-IN" sz="4400" b="1" dirty="0">
              <a:solidFill>
                <a:schemeClr val="bg1"/>
              </a:solidFill>
              <a:latin typeface="Times New Roman" panose="02020603050405020304" pitchFamily="18" charset="0"/>
              <a:cs typeface="Times New Roman" panose="02020603050405020304" pitchFamily="18" charset="0"/>
            </a:endParaRPr>
          </a:p>
          <a:p>
            <a:pPr marL="514350" indent="-514350">
              <a:buFont typeface="Wingdings" panose="05000000000000000000" pitchFamily="2" charset="2"/>
              <a:buAutoNum type="arabicPlain" startAt="3"/>
              <a:defRPr/>
            </a:pPr>
            <a:endParaRPr lang="en-IN" sz="4400" b="1" dirty="0">
              <a:solidFill>
                <a:schemeClr val="bg1"/>
              </a:solidFill>
              <a:latin typeface="Times New Roman" panose="02020603050405020304" pitchFamily="18" charset="0"/>
              <a:cs typeface="Times New Roman" panose="02020603050405020304" pitchFamily="18" charset="0"/>
            </a:endParaRPr>
          </a:p>
          <a:p>
            <a:pPr marL="514350" indent="-514350">
              <a:buFont typeface="Wingdings" panose="05000000000000000000" pitchFamily="2" charset="2"/>
              <a:buAutoNum type="arabicPlain" startAt="3"/>
              <a:defRPr/>
            </a:pPr>
            <a:r>
              <a:rPr sz="4400" b="1" dirty="0">
                <a:solidFill>
                  <a:schemeClr val="bg1"/>
                </a:solidFill>
                <a:latin typeface="Times New Roman" panose="02020603050405020304" pitchFamily="18" charset="0"/>
                <a:cs typeface="Times New Roman" panose="02020603050405020304" pitchFamily="18" charset="0"/>
              </a:rPr>
              <a:t>Subject to the provisions of this Act, all </a:t>
            </a:r>
            <a:br>
              <a:rPr sz="4400" b="1" dirty="0">
                <a:solidFill>
                  <a:schemeClr val="bg1"/>
                </a:solidFill>
                <a:latin typeface="Times New Roman" panose="02020603050405020304" pitchFamily="18" charset="0"/>
                <a:cs typeface="Times New Roman" panose="02020603050405020304" pitchFamily="18" charset="0"/>
              </a:rPr>
            </a:br>
            <a:r>
              <a:rPr sz="4400" b="1" dirty="0">
                <a:solidFill>
                  <a:schemeClr val="bg1"/>
                </a:solidFill>
                <a:latin typeface="Times New Roman" panose="02020603050405020304" pitchFamily="18" charset="0"/>
                <a:cs typeface="Times New Roman" panose="02020603050405020304" pitchFamily="18" charset="0"/>
              </a:rPr>
              <a:t>citizens shall have the right to information.</a:t>
            </a:r>
          </a:p>
          <a:p>
            <a:pPr marL="0" indent="0">
              <a:buFont typeface="Arial" panose="020B0604020202020204" pitchFamily="34" charset="0"/>
              <a:buNone/>
              <a:defRPr/>
            </a:pPr>
            <a:r>
              <a:rPr dirty="0"/>
              <a:t> </a:t>
            </a:r>
          </a:p>
          <a:p>
            <a:pPr>
              <a:defRPr/>
            </a:pPr>
            <a:endParaRPr dirty="0"/>
          </a:p>
        </p:txBody>
      </p:sp>
      <p:sp>
        <p:nvSpPr>
          <p:cNvPr id="50184" name="Footer Placeholder 7">
            <a:extLst>
              <a:ext uri="{FF2B5EF4-FFF2-40B4-BE49-F238E27FC236}">
                <a16:creationId xmlns:a16="http://schemas.microsoft.com/office/drawing/2014/main" id="{CB02BD2F-6D4A-D750-0CA0-98F92ECC0E4E}"/>
              </a:ext>
            </a:extLst>
          </p:cNvPr>
          <p:cNvSpPr>
            <a:spLocks noGrp="1" noChangeArrowheads="1"/>
          </p:cNvSpPr>
          <p:nvPr>
            <p:ph type="ftr" sz="quarter" idx="11"/>
          </p:nvPr>
        </p:nvSpPr>
        <p:spPr bwMode="auto">
          <a:xfrm>
            <a:off x="4038600" y="6556375"/>
            <a:ext cx="4114800" cy="292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extLst>
      <p:ext uri="{BB962C8B-B14F-4D97-AF65-F5344CB8AC3E}">
        <p14:creationId xmlns:p14="http://schemas.microsoft.com/office/powerpoint/2010/main" val="3542133563"/>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0A9FB331-F552-E311-BF60-CA1F7C6055D7}"/>
              </a:ext>
            </a:extLst>
          </p:cNvPr>
          <p:cNvSpPr txBox="1">
            <a:spLocks noGrp="1" noChangeArrowheads="1"/>
          </p:cNvSpPr>
          <p:nvPr>
            <p:ph type="title"/>
          </p:nvPr>
        </p:nvSpPr>
        <p:spPr>
          <a:xfrm>
            <a:off x="838200" y="136525"/>
            <a:ext cx="11025188" cy="1325563"/>
          </a:xfrm>
          <a:solidFill>
            <a:srgbClr val="3333FF"/>
          </a:solidFill>
        </p:spPr>
        <p:txBody>
          <a:bodyPr/>
          <a:lstStyle/>
          <a:p>
            <a:pPr algn="ctr"/>
            <a:r>
              <a:rPr lang="en-IN" altLang="en-US" dirty="0">
                <a:latin typeface="Calibri Light" panose="020F0302020204030204" pitchFamily="34" charset="0"/>
              </a:rPr>
              <a:t>   </a:t>
            </a:r>
            <a:r>
              <a:rPr lang="en-IN" altLang="en-US" b="1" dirty="0" err="1">
                <a:solidFill>
                  <a:schemeClr val="bg1"/>
                </a:solidFill>
                <a:latin typeface="Calibri Light" panose="020F0302020204030204" pitchFamily="34" charset="0"/>
              </a:rPr>
              <a:t>DoPT</a:t>
            </a:r>
            <a:r>
              <a:rPr lang="en-IN" altLang="en-US" b="1" dirty="0">
                <a:solidFill>
                  <a:schemeClr val="bg1"/>
                </a:solidFill>
                <a:latin typeface="Calibri Light" panose="020F0302020204030204" pitchFamily="34" charset="0"/>
              </a:rPr>
              <a:t> Guidelines as to obligations of Public Authority</a:t>
            </a:r>
            <a:endParaRPr altLang="en-US" b="1" dirty="0">
              <a:solidFill>
                <a:schemeClr val="bg1"/>
              </a:solidFill>
              <a:latin typeface="Calibri Light" panose="020F0302020204030204" pitchFamily="34" charset="0"/>
            </a:endParaRPr>
          </a:p>
        </p:txBody>
      </p:sp>
      <p:sp>
        <p:nvSpPr>
          <p:cNvPr id="3" name="Content Placeholder 2">
            <a:extLst>
              <a:ext uri="{FF2B5EF4-FFF2-40B4-BE49-F238E27FC236}">
                <a16:creationId xmlns:a16="http://schemas.microsoft.com/office/drawing/2014/main" id="{7998F0B8-988F-D309-C255-B8727EBF4BFB}"/>
              </a:ext>
            </a:extLst>
          </p:cNvPr>
          <p:cNvSpPr>
            <a:spLocks noGrp="1"/>
          </p:cNvSpPr>
          <p:nvPr>
            <p:ph idx="1"/>
          </p:nvPr>
        </p:nvSpPr>
        <p:spPr>
          <a:xfrm>
            <a:off x="838200" y="1641475"/>
            <a:ext cx="11025188" cy="4714875"/>
          </a:xfrm>
          <a:solidFill>
            <a:srgbClr val="3333FF"/>
          </a:solidFill>
        </p:spPr>
        <p:txBody>
          <a:bodyPr/>
          <a:lstStyle/>
          <a:p>
            <a:pPr marL="0" indent="0">
              <a:buFont typeface="Arial" panose="020B0604020202020204" pitchFamily="34" charset="0"/>
              <a:buNone/>
              <a:defRPr/>
            </a:pPr>
            <a:endParaRPr b="1" dirty="0">
              <a:solidFill>
                <a:schemeClr val="bg1"/>
              </a:solidFill>
            </a:endParaRPr>
          </a:p>
          <a:p>
            <a:pPr>
              <a:defRPr/>
            </a:pPr>
            <a:r>
              <a:rPr sz="3600" b="1" dirty="0">
                <a:solidFill>
                  <a:schemeClr val="bg1"/>
                </a:solidFill>
              </a:rPr>
              <a:t>Suo Motu Disclosure  i.e. Proactive Disclosure </a:t>
            </a:r>
          </a:p>
          <a:p>
            <a:pPr>
              <a:defRPr/>
            </a:pPr>
            <a:r>
              <a:rPr sz="3600" b="1" dirty="0">
                <a:solidFill>
                  <a:schemeClr val="bg1"/>
                </a:solidFill>
              </a:rPr>
              <a:t>Dissemination of Information </a:t>
            </a:r>
            <a:endParaRPr lang="en-IN" sz="3600" b="1" dirty="0">
              <a:solidFill>
                <a:schemeClr val="bg1"/>
              </a:solidFill>
            </a:endParaRPr>
          </a:p>
          <a:p>
            <a:pPr>
              <a:defRPr/>
            </a:pPr>
            <a:r>
              <a:rPr lang="en-IN" sz="3600" b="1" dirty="0">
                <a:solidFill>
                  <a:schemeClr val="bg1"/>
                </a:solidFill>
              </a:rPr>
              <a:t>Publication of Facts about Policies and Decisions</a:t>
            </a:r>
          </a:p>
          <a:p>
            <a:pPr>
              <a:defRPr/>
            </a:pPr>
            <a:r>
              <a:rPr lang="en-IN" sz="3600" b="1" dirty="0">
                <a:solidFill>
                  <a:schemeClr val="bg1"/>
                </a:solidFill>
              </a:rPr>
              <a:t>Timely providing information </a:t>
            </a:r>
          </a:p>
          <a:p>
            <a:pPr>
              <a:defRPr/>
            </a:pPr>
            <a:r>
              <a:rPr lang="en-IN" sz="3600" b="1" dirty="0">
                <a:solidFill>
                  <a:schemeClr val="bg1"/>
                </a:solidFill>
              </a:rPr>
              <a:t>Right to Information vis-à-vis other Acts</a:t>
            </a:r>
          </a:p>
          <a:p>
            <a:pPr>
              <a:defRPr/>
            </a:pPr>
            <a:r>
              <a:rPr lang="en-IN" sz="3600" b="1" dirty="0">
                <a:solidFill>
                  <a:schemeClr val="bg1"/>
                </a:solidFill>
              </a:rPr>
              <a:t>Maintenance and Computerization of information and records</a:t>
            </a:r>
          </a:p>
          <a:p>
            <a:pPr>
              <a:defRPr/>
            </a:pPr>
            <a:endParaRPr lang="en-IN" sz="3600" b="1" dirty="0">
              <a:solidFill>
                <a:schemeClr val="bg1"/>
              </a:solidFill>
            </a:endParaRPr>
          </a:p>
          <a:p>
            <a:pPr>
              <a:defRPr/>
            </a:pPr>
            <a:endParaRPr lang="en-IN" sz="3600" b="1" dirty="0">
              <a:solidFill>
                <a:schemeClr val="bg1"/>
              </a:solidFill>
            </a:endParaRPr>
          </a:p>
          <a:p>
            <a:pPr>
              <a:defRPr/>
            </a:pPr>
            <a:endParaRPr b="1" dirty="0">
              <a:solidFill>
                <a:schemeClr val="bg1"/>
              </a:solidFill>
            </a:endParaRPr>
          </a:p>
        </p:txBody>
      </p:sp>
      <p:sp>
        <p:nvSpPr>
          <p:cNvPr id="68612" name="Footer Placeholder 3">
            <a:extLst>
              <a:ext uri="{FF2B5EF4-FFF2-40B4-BE49-F238E27FC236}">
                <a16:creationId xmlns:a16="http://schemas.microsoft.com/office/drawing/2014/main" id="{FF5E27A6-834F-0B39-927D-F7E64484E9E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2149DA09-68D1-5EE9-6BF0-576308EC3CB0}"/>
              </a:ext>
            </a:extLst>
          </p:cNvPr>
          <p:cNvSpPr txBox="1">
            <a:spLocks noGrp="1" noChangeArrowheads="1"/>
          </p:cNvSpPr>
          <p:nvPr>
            <p:ph type="title"/>
          </p:nvPr>
        </p:nvSpPr>
        <p:spPr>
          <a:xfrm>
            <a:off x="838200" y="154455"/>
            <a:ext cx="11025188" cy="1325563"/>
          </a:xfrm>
          <a:solidFill>
            <a:srgbClr val="3333FF"/>
          </a:solidFill>
        </p:spPr>
        <p:txBody>
          <a:bodyPr/>
          <a:lstStyle/>
          <a:p>
            <a:pPr algn="ctr"/>
            <a:r>
              <a:rPr lang="en-IN" altLang="en-US" dirty="0">
                <a:latin typeface="Calibri Light" panose="020F0302020204030204" pitchFamily="34" charset="0"/>
              </a:rPr>
              <a:t> </a:t>
            </a:r>
            <a:r>
              <a:rPr lang="en-IN" altLang="en-US" b="1" dirty="0" err="1">
                <a:solidFill>
                  <a:schemeClr val="bg1"/>
                </a:solidFill>
                <a:latin typeface="Calibri Light" panose="020F0302020204030204" pitchFamily="34" charset="0"/>
              </a:rPr>
              <a:t>DoPT</a:t>
            </a:r>
            <a:r>
              <a:rPr lang="en-IN" altLang="en-US" b="1" dirty="0">
                <a:solidFill>
                  <a:schemeClr val="bg1"/>
                </a:solidFill>
                <a:latin typeface="Calibri Light" panose="020F0302020204030204" pitchFamily="34" charset="0"/>
              </a:rPr>
              <a:t> Guidelines as to obligations of Public Authority</a:t>
            </a:r>
            <a:endParaRPr altLang="en-US" b="1" dirty="0">
              <a:solidFill>
                <a:schemeClr val="bg1"/>
              </a:solidFill>
              <a:latin typeface="Calibri Light" panose="020F0302020204030204" pitchFamily="34" charset="0"/>
            </a:endParaRPr>
          </a:p>
        </p:txBody>
      </p:sp>
      <p:sp>
        <p:nvSpPr>
          <p:cNvPr id="69635" name="Content Placeholder 2">
            <a:extLst>
              <a:ext uri="{FF2B5EF4-FFF2-40B4-BE49-F238E27FC236}">
                <a16:creationId xmlns:a16="http://schemas.microsoft.com/office/drawing/2014/main" id="{B8417FDD-5022-2272-122A-7CE167602E33}"/>
              </a:ext>
            </a:extLst>
          </p:cNvPr>
          <p:cNvSpPr txBox="1">
            <a:spLocks noGrp="1" noChangeArrowheads="1"/>
          </p:cNvSpPr>
          <p:nvPr>
            <p:ph idx="1"/>
          </p:nvPr>
        </p:nvSpPr>
        <p:spPr>
          <a:xfrm>
            <a:off x="838200" y="1641475"/>
            <a:ext cx="11025188" cy="4714875"/>
          </a:xfrm>
          <a:solidFill>
            <a:srgbClr val="3333FF"/>
          </a:solidFill>
        </p:spPr>
        <p:txBody>
          <a:bodyPr/>
          <a:lstStyle/>
          <a:p>
            <a:endParaRPr altLang="en-US" sz="3600" b="1" dirty="0">
              <a:solidFill>
                <a:schemeClr val="bg1"/>
              </a:solidFill>
              <a:latin typeface="Calibri" panose="020F0502020204030204" pitchFamily="34" charset="0"/>
            </a:endParaRPr>
          </a:p>
          <a:p>
            <a:r>
              <a:rPr altLang="en-US" sz="3600" b="1" dirty="0">
                <a:solidFill>
                  <a:schemeClr val="bg1"/>
                </a:solidFill>
                <a:latin typeface="Calibri" panose="020F0502020204030204" pitchFamily="34" charset="0"/>
              </a:rPr>
              <a:t>Information held by and under the control of Public Authority</a:t>
            </a:r>
          </a:p>
          <a:p>
            <a:r>
              <a:rPr altLang="en-US" sz="3600" b="1" dirty="0">
                <a:solidFill>
                  <a:schemeClr val="bg1"/>
                </a:solidFill>
                <a:latin typeface="Calibri" panose="020F0502020204030204" pitchFamily="34" charset="0"/>
              </a:rPr>
              <a:t>Providing Information ---- Right to Information of Citizens </a:t>
            </a:r>
          </a:p>
          <a:p>
            <a:r>
              <a:rPr altLang="en-US" sz="3600" b="1" dirty="0">
                <a:solidFill>
                  <a:schemeClr val="bg1"/>
                </a:solidFill>
                <a:latin typeface="Calibri" panose="020F0502020204030204" pitchFamily="34" charset="0"/>
              </a:rPr>
              <a:t>Three types of information --- Proactive – On application ---Exempted</a:t>
            </a:r>
          </a:p>
          <a:p>
            <a:r>
              <a:rPr altLang="en-US" sz="3600" b="1" dirty="0">
                <a:solidFill>
                  <a:schemeClr val="bg1"/>
                </a:solidFill>
                <a:latin typeface="Calibri" panose="020F0502020204030204" pitchFamily="34" charset="0"/>
              </a:rPr>
              <a:t>Information Exempted From Disclosure</a:t>
            </a:r>
          </a:p>
          <a:p>
            <a:endParaRPr altLang="en-US" b="1" dirty="0">
              <a:solidFill>
                <a:schemeClr val="bg1"/>
              </a:solidFill>
              <a:latin typeface="Calibri" panose="020F0502020204030204" pitchFamily="34" charset="0"/>
            </a:endParaRPr>
          </a:p>
        </p:txBody>
      </p:sp>
      <p:sp>
        <p:nvSpPr>
          <p:cNvPr id="69636" name="Footer Placeholder 3">
            <a:extLst>
              <a:ext uri="{FF2B5EF4-FFF2-40B4-BE49-F238E27FC236}">
                <a16:creationId xmlns:a16="http://schemas.microsoft.com/office/drawing/2014/main" id="{141ADC16-28FA-2584-A5A8-C5618A8111A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0A1999D0-A340-2274-FD75-887EC50D8108}"/>
              </a:ext>
            </a:extLst>
          </p:cNvPr>
          <p:cNvSpPr txBox="1">
            <a:spLocks noGrp="1" noChangeArrowheads="1"/>
          </p:cNvSpPr>
          <p:nvPr>
            <p:ph type="title" idx="4294967295"/>
          </p:nvPr>
        </p:nvSpPr>
        <p:spPr>
          <a:xfrm>
            <a:off x="768350" y="136525"/>
            <a:ext cx="10585450" cy="701675"/>
          </a:xfrm>
          <a:solidFill>
            <a:srgbClr val="3333FF"/>
          </a:solidFill>
        </p:spPr>
        <p:txBody>
          <a:bodyPr/>
          <a:lstStyle/>
          <a:p>
            <a:pPr algn="ctr" eaLnBrk="1" hangingPunct="1"/>
            <a:r>
              <a:rPr altLang="en-US" sz="4000" b="1">
                <a:solidFill>
                  <a:schemeClr val="bg1"/>
                </a:solidFill>
                <a:latin typeface="Times New Roman" panose="02020603050405020304" pitchFamily="18" charset="0"/>
                <a:cs typeface="Times New Roman" panose="02020603050405020304" pitchFamily="18" charset="0"/>
              </a:rPr>
              <a:t>Types of Information in RTI Act</a:t>
            </a:r>
          </a:p>
        </p:txBody>
      </p:sp>
      <p:graphicFrame>
        <p:nvGraphicFramePr>
          <p:cNvPr id="4" name="Content Placeholder 3">
            <a:extLst>
              <a:ext uri="{FF2B5EF4-FFF2-40B4-BE49-F238E27FC236}">
                <a16:creationId xmlns:a16="http://schemas.microsoft.com/office/drawing/2014/main" id="{F48208E9-8A4F-C4F6-8517-18FC6751F663}"/>
              </a:ext>
            </a:extLst>
          </p:cNvPr>
          <p:cNvGraphicFramePr>
            <a:graphicFrameLocks noGrp="1"/>
          </p:cNvGraphicFramePr>
          <p:nvPr>
            <p:ph idx="4294967295"/>
          </p:nvPr>
        </p:nvGraphicFramePr>
        <p:xfrm>
          <a:off x="768350" y="914400"/>
          <a:ext cx="10585450" cy="1189038"/>
        </p:xfrm>
        <a:graphic>
          <a:graphicData uri="http://schemas.openxmlformats.org/drawingml/2006/table">
            <a:tbl>
              <a:tblPr/>
              <a:tblGrid>
                <a:gridCol w="2060884">
                  <a:extLst>
                    <a:ext uri="{9D8B030D-6E8A-4147-A177-3AD203B41FA5}">
                      <a16:colId xmlns:a16="http://schemas.microsoft.com/office/drawing/2014/main" val="20000"/>
                    </a:ext>
                  </a:extLst>
                </a:gridCol>
                <a:gridCol w="8524566">
                  <a:extLst>
                    <a:ext uri="{9D8B030D-6E8A-4147-A177-3AD203B41FA5}">
                      <a16:colId xmlns:a16="http://schemas.microsoft.com/office/drawing/2014/main" val="20001"/>
                    </a:ext>
                  </a:extLst>
                </a:gridCol>
              </a:tblGrid>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1" u="none" strike="noStrike" cap="none" normalizeH="0" baseline="0" dirty="0">
                          <a:ln>
                            <a:noFill/>
                          </a:ln>
                          <a:solidFill>
                            <a:schemeClr val="bg1"/>
                          </a:solidFill>
                          <a:effectLst/>
                          <a:latin typeface="Arial" pitchFamily="34" charset="0"/>
                          <a:cs typeface="Arial" pitchFamily="34" charset="0"/>
                        </a:rPr>
                        <a:t>Sec.4</a:t>
                      </a:r>
                      <a:r>
                        <a:rPr kumimoji="0" lang="en-US" sz="4000" b="1" i="0" u="none" strike="noStrike" cap="none" normalizeH="0" baseline="0" dirty="0">
                          <a:ln>
                            <a:noFill/>
                          </a:ln>
                          <a:solidFill>
                            <a:schemeClr val="bg1"/>
                          </a:solidFill>
                          <a:effectLst/>
                          <a:latin typeface="Arial" pitchFamily="34" charset="0"/>
                          <a:cs typeface="Arial" pitchFamily="34" charset="0"/>
                        </a:rPr>
                        <a:t> </a:t>
                      </a: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a:ln>
                            <a:noFill/>
                          </a:ln>
                          <a:solidFill>
                            <a:schemeClr val="bg1"/>
                          </a:solidFill>
                          <a:effectLst/>
                          <a:latin typeface="Arial" pitchFamily="34" charset="0"/>
                          <a:cs typeface="Arial" pitchFamily="34" charset="0"/>
                        </a:rPr>
                        <a:t>Information to be disclosed proactively by Public Authority</a:t>
                      </a: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33FF"/>
                    </a:solidFill>
                  </a:tcPr>
                </a:tc>
                <a:extLst>
                  <a:ext uri="{0D108BD9-81ED-4DB2-BD59-A6C34878D82A}">
                    <a16:rowId xmlns:a16="http://schemas.microsoft.com/office/drawing/2014/main" val="10000"/>
                  </a:ext>
                </a:extLst>
              </a:tr>
            </a:tbl>
          </a:graphicData>
        </a:graphic>
      </p:graphicFrame>
      <p:graphicFrame>
        <p:nvGraphicFramePr>
          <p:cNvPr id="41995" name="Group 11">
            <a:extLst>
              <a:ext uri="{FF2B5EF4-FFF2-40B4-BE49-F238E27FC236}">
                <a16:creationId xmlns:a16="http://schemas.microsoft.com/office/drawing/2014/main" id="{64489B90-833B-3095-C1E6-6E3390C1701E}"/>
              </a:ext>
            </a:extLst>
          </p:cNvPr>
          <p:cNvGraphicFramePr>
            <a:graphicFrameLocks noGrp="1"/>
          </p:cNvGraphicFramePr>
          <p:nvPr/>
        </p:nvGraphicFramePr>
        <p:xfrm>
          <a:off x="768350" y="2362200"/>
          <a:ext cx="10585450" cy="1981200"/>
        </p:xfrm>
        <a:graphic>
          <a:graphicData uri="http://schemas.openxmlformats.org/drawingml/2006/table">
            <a:tbl>
              <a:tblPr/>
              <a:tblGrid>
                <a:gridCol w="2042806">
                  <a:extLst>
                    <a:ext uri="{9D8B030D-6E8A-4147-A177-3AD203B41FA5}">
                      <a16:colId xmlns:a16="http://schemas.microsoft.com/office/drawing/2014/main" val="20000"/>
                    </a:ext>
                  </a:extLst>
                </a:gridCol>
                <a:gridCol w="8542644">
                  <a:extLst>
                    <a:ext uri="{9D8B030D-6E8A-4147-A177-3AD203B41FA5}">
                      <a16:colId xmlns:a16="http://schemas.microsoft.com/office/drawing/2014/main" val="20001"/>
                    </a:ext>
                  </a:extLst>
                </a:gridCol>
              </a:tblGrid>
              <a:tr h="1981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1" u="none" strike="noStrike" cap="none" normalizeH="0" baseline="0" dirty="0">
                          <a:ln>
                            <a:noFill/>
                          </a:ln>
                          <a:solidFill>
                            <a:schemeClr val="bg1"/>
                          </a:solidFill>
                          <a:effectLst/>
                          <a:latin typeface="Arial" pitchFamily="34" charset="0"/>
                          <a:cs typeface="Arial" pitchFamily="34" charset="0"/>
                        </a:rPr>
                        <a:t>Sec.6 &amp; 7</a:t>
                      </a:r>
                      <a:r>
                        <a:rPr kumimoji="0" lang="en-US" sz="3600" b="1" i="0" u="none" strike="noStrike" cap="none" normalizeH="0" baseline="0" dirty="0">
                          <a:ln>
                            <a:noFill/>
                          </a:ln>
                          <a:solidFill>
                            <a:schemeClr val="bg1"/>
                          </a:solidFill>
                          <a:effectLst/>
                          <a:latin typeface="Arial" pitchFamily="34" charset="0"/>
                          <a:cs typeface="Arial" pitchFamily="34" charset="0"/>
                        </a:rPr>
                        <a:t> </a:t>
                      </a:r>
                    </a:p>
                  </a:txBody>
                  <a:tcPr marL="91441" marR="9144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a:ln>
                            <a:noFill/>
                          </a:ln>
                          <a:solidFill>
                            <a:schemeClr val="bg1"/>
                          </a:solidFill>
                          <a:effectLst/>
                          <a:latin typeface="Arial" pitchFamily="34" charset="0"/>
                          <a:cs typeface="Arial" pitchFamily="34" charset="0"/>
                        </a:rPr>
                        <a:t>Information to be provided on application and on payment of fees</a:t>
                      </a:r>
                    </a:p>
                  </a:txBody>
                  <a:tcPr marL="91441" marR="9144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33FF"/>
                    </a:solidFill>
                  </a:tcPr>
                </a:tc>
                <a:extLst>
                  <a:ext uri="{0D108BD9-81ED-4DB2-BD59-A6C34878D82A}">
                    <a16:rowId xmlns:a16="http://schemas.microsoft.com/office/drawing/2014/main" val="10000"/>
                  </a:ext>
                </a:extLst>
              </a:tr>
            </a:tbl>
          </a:graphicData>
        </a:graphic>
      </p:graphicFrame>
      <p:graphicFrame>
        <p:nvGraphicFramePr>
          <p:cNvPr id="5" name="Content Placeholder 3">
            <a:extLst>
              <a:ext uri="{FF2B5EF4-FFF2-40B4-BE49-F238E27FC236}">
                <a16:creationId xmlns:a16="http://schemas.microsoft.com/office/drawing/2014/main" id="{AA86A7EC-7254-D4A4-F340-DD0624089493}"/>
              </a:ext>
            </a:extLst>
          </p:cNvPr>
          <p:cNvGraphicFramePr>
            <a:graphicFrameLocks/>
          </p:cNvGraphicFramePr>
          <p:nvPr/>
        </p:nvGraphicFramePr>
        <p:xfrm>
          <a:off x="768350" y="4572000"/>
          <a:ext cx="10585450" cy="1920875"/>
        </p:xfrm>
        <a:graphic>
          <a:graphicData uri="http://schemas.openxmlformats.org/drawingml/2006/table">
            <a:tbl>
              <a:tblPr/>
              <a:tblGrid>
                <a:gridCol w="1984771">
                  <a:extLst>
                    <a:ext uri="{9D8B030D-6E8A-4147-A177-3AD203B41FA5}">
                      <a16:colId xmlns:a16="http://schemas.microsoft.com/office/drawing/2014/main" val="20000"/>
                    </a:ext>
                  </a:extLst>
                </a:gridCol>
                <a:gridCol w="8600679">
                  <a:extLst>
                    <a:ext uri="{9D8B030D-6E8A-4147-A177-3AD203B41FA5}">
                      <a16:colId xmlns:a16="http://schemas.microsoft.com/office/drawing/2014/main" val="20001"/>
                    </a:ext>
                  </a:extLst>
                </a:gridCol>
              </a:tblGrid>
              <a:tr h="1920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1" u="none" strike="noStrike" cap="none" normalizeH="0" baseline="0" dirty="0">
                          <a:ln>
                            <a:noFill/>
                          </a:ln>
                          <a:solidFill>
                            <a:schemeClr val="bg1"/>
                          </a:solidFill>
                          <a:effectLst/>
                          <a:latin typeface="Arial" pitchFamily="34" charset="0"/>
                          <a:cs typeface="Arial" pitchFamily="34" charset="0"/>
                        </a:rPr>
                        <a:t>Sec.8 &amp; 9</a:t>
                      </a:r>
                      <a:r>
                        <a:rPr kumimoji="0" lang="en-US" sz="4000" b="1" i="0" u="none" strike="noStrike" cap="none" normalizeH="0" baseline="0" dirty="0">
                          <a:ln>
                            <a:noFill/>
                          </a:ln>
                          <a:solidFill>
                            <a:schemeClr val="bg1"/>
                          </a:solidFill>
                          <a:effectLst/>
                          <a:latin typeface="Arial" pitchFamily="34" charset="0"/>
                          <a:cs typeface="Arial" pitchFamily="34" charset="0"/>
                        </a:rPr>
                        <a:t> </a:t>
                      </a:r>
                    </a:p>
                  </a:txBody>
                  <a:tcPr marL="91441" marR="91441" marT="45735" marB="4573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a:ln>
                            <a:noFill/>
                          </a:ln>
                          <a:solidFill>
                            <a:schemeClr val="bg1"/>
                          </a:solidFill>
                          <a:effectLst/>
                          <a:latin typeface="Arial" pitchFamily="34" charset="0"/>
                          <a:cs typeface="Arial" pitchFamily="34" charset="0"/>
                        </a:rPr>
                        <a:t>Exempted Information for which there is no legal obligation to provide it. </a:t>
                      </a:r>
                    </a:p>
                  </a:txBody>
                  <a:tcPr marL="91441" marR="91441" marT="45735" marB="4573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33FF"/>
                    </a:solidFill>
                  </a:tcPr>
                </a:tc>
                <a:extLst>
                  <a:ext uri="{0D108BD9-81ED-4DB2-BD59-A6C34878D82A}">
                    <a16:rowId xmlns:a16="http://schemas.microsoft.com/office/drawing/2014/main" val="10000"/>
                  </a:ext>
                </a:extLst>
              </a:tr>
            </a:tbl>
          </a:graphicData>
        </a:graphic>
      </p:graphicFrame>
      <p:sp>
        <p:nvSpPr>
          <p:cNvPr id="71708" name="Footer Placeholder 6">
            <a:extLst>
              <a:ext uri="{FF2B5EF4-FFF2-40B4-BE49-F238E27FC236}">
                <a16:creationId xmlns:a16="http://schemas.microsoft.com/office/drawing/2014/main" id="{80D486B7-0503-5660-4F15-09B4AF5841D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extLst>
      <p:ext uri="{BB962C8B-B14F-4D97-AF65-F5344CB8AC3E}">
        <p14:creationId xmlns:p14="http://schemas.microsoft.com/office/powerpoint/2010/main" val="1543701967"/>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48208E9-8A4F-C4F6-8517-18FC6751F663}"/>
              </a:ext>
            </a:extLst>
          </p:cNvPr>
          <p:cNvGraphicFramePr>
            <a:graphicFrameLocks noGrp="1"/>
          </p:cNvGraphicFramePr>
          <p:nvPr>
            <p:ph idx="4294967295"/>
          </p:nvPr>
        </p:nvGraphicFramePr>
        <p:xfrm>
          <a:off x="768350" y="2465294"/>
          <a:ext cx="10585450" cy="2529864"/>
        </p:xfrm>
        <a:graphic>
          <a:graphicData uri="http://schemas.openxmlformats.org/drawingml/2006/table">
            <a:tbl>
              <a:tblPr/>
              <a:tblGrid>
                <a:gridCol w="2060884">
                  <a:extLst>
                    <a:ext uri="{9D8B030D-6E8A-4147-A177-3AD203B41FA5}">
                      <a16:colId xmlns:a16="http://schemas.microsoft.com/office/drawing/2014/main" val="20000"/>
                    </a:ext>
                  </a:extLst>
                </a:gridCol>
                <a:gridCol w="8524566">
                  <a:extLst>
                    <a:ext uri="{9D8B030D-6E8A-4147-A177-3AD203B41FA5}">
                      <a16:colId xmlns:a16="http://schemas.microsoft.com/office/drawing/2014/main" val="20001"/>
                    </a:ext>
                  </a:extLst>
                </a:gridCol>
              </a:tblGrid>
              <a:tr h="184346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4000" b="1" i="1" u="none" strike="noStrike" cap="none" normalizeH="0" baseline="0" dirty="0">
                        <a:ln>
                          <a:noFill/>
                        </a:ln>
                        <a:solidFill>
                          <a:schemeClr val="bg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1" u="none" strike="noStrike" cap="none" normalizeH="0" baseline="0" dirty="0">
                          <a:ln>
                            <a:noFill/>
                          </a:ln>
                          <a:solidFill>
                            <a:schemeClr val="bg1"/>
                          </a:solidFill>
                          <a:effectLst/>
                          <a:latin typeface="Arial" pitchFamily="34" charset="0"/>
                          <a:cs typeface="Arial" pitchFamily="34" charset="0"/>
                        </a:rPr>
                        <a:t>Sec.4</a:t>
                      </a:r>
                      <a:r>
                        <a:rPr kumimoji="0" lang="en-US" sz="4000" b="1" i="0" u="none" strike="noStrike" cap="none" normalizeH="0" baseline="0" dirty="0">
                          <a:ln>
                            <a:noFill/>
                          </a:ln>
                          <a:solidFill>
                            <a:schemeClr val="bg1"/>
                          </a:solidFill>
                          <a:effectLst/>
                          <a:latin typeface="Arial" pitchFamily="34" charset="0"/>
                          <a:cs typeface="Arial" pitchFamily="34" charset="0"/>
                        </a:rPr>
                        <a:t> </a:t>
                      </a: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a:ln>
                          <a:noFill/>
                        </a:ln>
                        <a:solidFill>
                          <a:schemeClr val="bg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400" b="1" i="0" u="none" strike="noStrike" cap="none" normalizeH="0" baseline="0" dirty="0">
                          <a:ln>
                            <a:noFill/>
                          </a:ln>
                          <a:solidFill>
                            <a:schemeClr val="bg1"/>
                          </a:solidFill>
                          <a:effectLst/>
                          <a:latin typeface="Arial" pitchFamily="34" charset="0"/>
                          <a:cs typeface="Arial" pitchFamily="34" charset="0"/>
                        </a:rPr>
                        <a:t>Information to be disclosed proactively by Public Authority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a:ln>
                          <a:noFill/>
                        </a:ln>
                        <a:solidFill>
                          <a:schemeClr val="bg1"/>
                        </a:solidFill>
                        <a:effectLst/>
                        <a:latin typeface="Arial" pitchFamily="34" charset="0"/>
                        <a:cs typeface="Arial" pitchFamily="34" charset="0"/>
                      </a:endParaRP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33FF"/>
                    </a:solidFill>
                  </a:tcPr>
                </a:tc>
                <a:extLst>
                  <a:ext uri="{0D108BD9-81ED-4DB2-BD59-A6C34878D82A}">
                    <a16:rowId xmlns:a16="http://schemas.microsoft.com/office/drawing/2014/main" val="10000"/>
                  </a:ext>
                </a:extLst>
              </a:tr>
            </a:tbl>
          </a:graphicData>
        </a:graphic>
      </p:graphicFrame>
      <p:sp>
        <p:nvSpPr>
          <p:cNvPr id="71708" name="Footer Placeholder 6">
            <a:extLst>
              <a:ext uri="{FF2B5EF4-FFF2-40B4-BE49-F238E27FC236}">
                <a16:creationId xmlns:a16="http://schemas.microsoft.com/office/drawing/2014/main" id="{80D486B7-0503-5660-4F15-09B4AF5841D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0F243A29-53F2-C9BB-7923-746A5C5B54A0}"/>
              </a:ext>
            </a:extLst>
          </p:cNvPr>
          <p:cNvSpPr txBox="1">
            <a:spLocks noGrp="1" noChangeArrowheads="1"/>
          </p:cNvSpPr>
          <p:nvPr>
            <p:ph type="title"/>
          </p:nvPr>
        </p:nvSpPr>
        <p:spPr>
          <a:xfrm>
            <a:off x="914400" y="292100"/>
            <a:ext cx="10439400" cy="774700"/>
          </a:xfrm>
          <a:solidFill>
            <a:srgbClr val="3333FF"/>
          </a:solidFill>
        </p:spPr>
        <p:txBody>
          <a:bodyPr/>
          <a:lstStyle/>
          <a:p>
            <a:pPr algn="ctr"/>
            <a:r>
              <a:rPr altLang="en-US" sz="4000" b="1">
                <a:solidFill>
                  <a:schemeClr val="bg1"/>
                </a:solidFill>
                <a:latin typeface="Calibri Light" panose="020F0302020204030204" pitchFamily="34" charset="0"/>
              </a:rPr>
              <a:t>Proactive Disclosure</a:t>
            </a:r>
          </a:p>
        </p:txBody>
      </p:sp>
      <p:sp>
        <p:nvSpPr>
          <p:cNvPr id="73731" name="Rectangle 3">
            <a:extLst>
              <a:ext uri="{FF2B5EF4-FFF2-40B4-BE49-F238E27FC236}">
                <a16:creationId xmlns:a16="http://schemas.microsoft.com/office/drawing/2014/main" id="{C7DD3983-AEF0-46E4-C27B-C5712A0E60AA}"/>
              </a:ext>
            </a:extLst>
          </p:cNvPr>
          <p:cNvSpPr txBox="1">
            <a:spLocks noGrp="1" noChangeArrowheads="1"/>
          </p:cNvSpPr>
          <p:nvPr>
            <p:ph type="body" idx="1"/>
          </p:nvPr>
        </p:nvSpPr>
        <p:spPr>
          <a:xfrm>
            <a:off x="914400" y="1295400"/>
            <a:ext cx="10439400" cy="4800600"/>
          </a:xfrm>
          <a:solidFill>
            <a:srgbClr val="3333FF"/>
          </a:solidFill>
        </p:spPr>
        <p:txBody>
          <a:bodyPr/>
          <a:lstStyle/>
          <a:p>
            <a:pPr marL="660400" indent="-660400">
              <a:buFont typeface="Arial" panose="020B0604020202020204" pitchFamily="34" charset="0"/>
              <a:buNone/>
            </a:pPr>
            <a:endParaRPr altLang="en-US" sz="1000" dirty="0">
              <a:latin typeface="Calibri" panose="020F0502020204030204" pitchFamily="34" charset="0"/>
            </a:endParaRPr>
          </a:p>
          <a:p>
            <a:pPr marL="660400" indent="-660400">
              <a:buFont typeface="Arial" panose="020B0604020202020204" pitchFamily="34" charset="0"/>
              <a:buNone/>
            </a:pPr>
            <a:r>
              <a:rPr altLang="en-US" sz="2400" b="1" dirty="0">
                <a:solidFill>
                  <a:schemeClr val="bg1"/>
                </a:solidFill>
                <a:latin typeface="Calibri" panose="020F0502020204030204" pitchFamily="34" charset="0"/>
              </a:rPr>
              <a:t>         </a:t>
            </a:r>
            <a:r>
              <a:rPr altLang="en-US" b="1" dirty="0">
                <a:solidFill>
                  <a:schemeClr val="bg1"/>
                </a:solidFill>
                <a:latin typeface="Calibri" panose="020F0502020204030204" pitchFamily="34" charset="0"/>
              </a:rPr>
              <a:t>Section 4(1)(b) </a:t>
            </a:r>
            <a:r>
              <a:rPr altLang="en-US" sz="2400" b="1" dirty="0">
                <a:solidFill>
                  <a:schemeClr val="bg1"/>
                </a:solidFill>
                <a:latin typeface="Calibri" panose="020F0502020204030204" pitchFamily="34" charset="0"/>
              </a:rPr>
              <a:t>: </a:t>
            </a:r>
            <a:r>
              <a:rPr altLang="en-US" b="1" u="sng" dirty="0">
                <a:solidFill>
                  <a:schemeClr val="bg1"/>
                </a:solidFill>
                <a:latin typeface="Calibri" panose="020F0502020204030204" pitchFamily="34" charset="0"/>
              </a:rPr>
              <a:t>Every public authority shall publish within </a:t>
            </a:r>
            <a:r>
              <a:rPr altLang="en-US" b="1" u="sng" dirty="0">
                <a:solidFill>
                  <a:srgbClr val="FFFF00"/>
                </a:solidFill>
                <a:latin typeface="Calibri" panose="020F0502020204030204" pitchFamily="34" charset="0"/>
              </a:rPr>
              <a:t>one hundred and  twenty days </a:t>
            </a:r>
            <a:r>
              <a:rPr altLang="en-US" b="1" dirty="0">
                <a:solidFill>
                  <a:schemeClr val="bg1"/>
                </a:solidFill>
                <a:latin typeface="Calibri" panose="020F0502020204030204" pitchFamily="34" charset="0"/>
              </a:rPr>
              <a:t>from the enactment of this Act-</a:t>
            </a:r>
            <a:endParaRPr altLang="en-US" sz="3200" b="1" dirty="0">
              <a:solidFill>
                <a:schemeClr val="bg1"/>
              </a:solidFill>
              <a:latin typeface="Calibri" panose="020F0502020204030204" pitchFamily="34" charset="0"/>
            </a:endParaRPr>
          </a:p>
          <a:p>
            <a:pPr marL="660400" indent="-660400">
              <a:spcBef>
                <a:spcPct val="40000"/>
              </a:spcBef>
              <a:buClr>
                <a:schemeClr val="tx1"/>
              </a:buClr>
              <a:buFontTx/>
              <a:buAutoNum type="romanLcPeriod"/>
            </a:pPr>
            <a:r>
              <a:rPr altLang="en-US" sz="3200" b="1" dirty="0">
                <a:solidFill>
                  <a:schemeClr val="bg1"/>
                </a:solidFill>
                <a:latin typeface="Calibri" panose="020F0502020204030204" pitchFamily="34" charset="0"/>
              </a:rPr>
              <a:t>Particulars  of organization/ functions and duties</a:t>
            </a:r>
          </a:p>
          <a:p>
            <a:pPr marL="660400" indent="-660400">
              <a:spcBef>
                <a:spcPct val="40000"/>
              </a:spcBef>
              <a:buClr>
                <a:schemeClr val="tx1"/>
              </a:buClr>
              <a:buFontTx/>
              <a:buAutoNum type="romanLcPeriod"/>
            </a:pPr>
            <a:r>
              <a:rPr altLang="en-US" sz="3200" b="1" dirty="0">
                <a:solidFill>
                  <a:schemeClr val="bg1"/>
                </a:solidFill>
                <a:latin typeface="Calibri" panose="020F0502020204030204" pitchFamily="34" charset="0"/>
              </a:rPr>
              <a:t>Powers and duties of officers / employees</a:t>
            </a:r>
          </a:p>
          <a:p>
            <a:pPr marL="660400" indent="-660400">
              <a:spcBef>
                <a:spcPct val="40000"/>
              </a:spcBef>
              <a:buClr>
                <a:schemeClr val="tx1"/>
              </a:buClr>
              <a:buFontTx/>
              <a:buAutoNum type="romanLcPeriod"/>
            </a:pPr>
            <a:r>
              <a:rPr altLang="en-US" sz="3200" b="1" dirty="0">
                <a:solidFill>
                  <a:schemeClr val="bg1"/>
                </a:solidFill>
                <a:latin typeface="Calibri" panose="020F0502020204030204" pitchFamily="34" charset="0"/>
              </a:rPr>
              <a:t>Procedure followed for decision making</a:t>
            </a:r>
          </a:p>
          <a:p>
            <a:pPr marL="660400" indent="-660400">
              <a:spcBef>
                <a:spcPct val="40000"/>
              </a:spcBef>
              <a:buClr>
                <a:schemeClr val="tx1"/>
              </a:buClr>
              <a:buFontTx/>
              <a:buAutoNum type="romanLcPeriod"/>
            </a:pPr>
            <a:r>
              <a:rPr altLang="en-US" sz="3200" b="1" dirty="0">
                <a:solidFill>
                  <a:schemeClr val="bg1"/>
                </a:solidFill>
                <a:latin typeface="Calibri" panose="020F0502020204030204" pitchFamily="34" charset="0"/>
              </a:rPr>
              <a:t>Norms set for discharge of functions </a:t>
            </a:r>
            <a:r>
              <a:rPr altLang="en-US" b="1" dirty="0">
                <a:solidFill>
                  <a:schemeClr val="bg1"/>
                </a:solidFill>
                <a:latin typeface="Calibri" panose="020F0502020204030204" pitchFamily="34" charset="0"/>
              </a:rPr>
              <a:t>…</a:t>
            </a:r>
          </a:p>
        </p:txBody>
      </p:sp>
      <p:sp>
        <p:nvSpPr>
          <p:cNvPr id="73733" name="Footer Placeholder 4">
            <a:extLst>
              <a:ext uri="{FF2B5EF4-FFF2-40B4-BE49-F238E27FC236}">
                <a16:creationId xmlns:a16="http://schemas.microsoft.com/office/drawing/2014/main" id="{80FF508E-EC4D-52B2-0038-F9A0192F71AB}"/>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a:extLst>
              <a:ext uri="{FF2B5EF4-FFF2-40B4-BE49-F238E27FC236}">
                <a16:creationId xmlns:a16="http://schemas.microsoft.com/office/drawing/2014/main" id="{CA47FC2A-70A0-439C-627D-6B088B84DDAF}"/>
              </a:ext>
            </a:extLst>
          </p:cNvPr>
          <p:cNvSpPr txBox="1">
            <a:spLocks noGrp="1" noChangeArrowheads="1"/>
          </p:cNvSpPr>
          <p:nvPr>
            <p:ph type="body" idx="1"/>
          </p:nvPr>
        </p:nvSpPr>
        <p:spPr>
          <a:xfrm>
            <a:off x="787400" y="1381125"/>
            <a:ext cx="10280650" cy="4638675"/>
          </a:xfrm>
          <a:solidFill>
            <a:srgbClr val="3333FF"/>
          </a:solidFill>
        </p:spPr>
        <p:txBody>
          <a:bodyPr/>
          <a:lstStyle/>
          <a:p>
            <a:pPr marL="660400" indent="-660400">
              <a:spcBef>
                <a:spcPct val="40000"/>
              </a:spcBef>
              <a:buClr>
                <a:schemeClr val="tx1"/>
              </a:buClr>
              <a:buFont typeface="Arial" panose="020B0604020202020204" pitchFamily="34" charset="0"/>
              <a:buNone/>
            </a:pPr>
            <a:endParaRPr altLang="en-US" sz="3600" dirty="0">
              <a:solidFill>
                <a:schemeClr val="bg1"/>
              </a:solidFill>
              <a:latin typeface="Times New Roman" panose="02020603050405020304" pitchFamily="18" charset="0"/>
              <a:cs typeface="Times New Roman" panose="02020603050405020304" pitchFamily="18" charset="0"/>
            </a:endParaRPr>
          </a:p>
          <a:p>
            <a:pPr marL="660400" indent="-660400">
              <a:spcBef>
                <a:spcPct val="40000"/>
              </a:spcBef>
              <a:buClr>
                <a:schemeClr val="tx1"/>
              </a:buClr>
              <a:buFont typeface="Arial" panose="020B0604020202020204" pitchFamily="34" charset="0"/>
              <a:buNone/>
            </a:pPr>
            <a:r>
              <a:rPr altLang="en-US" sz="3600" b="1" dirty="0">
                <a:solidFill>
                  <a:schemeClr val="bg1"/>
                </a:solidFill>
                <a:latin typeface="Times New Roman" panose="02020603050405020304" pitchFamily="18" charset="0"/>
                <a:cs typeface="Times New Roman" panose="02020603050405020304" pitchFamily="18" charset="0"/>
              </a:rPr>
              <a:t>v)   Rules/regulations/instructions/manuals/ records   held  </a:t>
            </a:r>
          </a:p>
          <a:p>
            <a:pPr marL="660400" indent="-660400">
              <a:spcBef>
                <a:spcPct val="40000"/>
              </a:spcBef>
              <a:buClr>
                <a:schemeClr val="tx1"/>
              </a:buClr>
              <a:buFont typeface="Arial" panose="020B0604020202020204" pitchFamily="34" charset="0"/>
              <a:buNone/>
            </a:pPr>
            <a:r>
              <a:rPr altLang="en-US" sz="3600" b="1" dirty="0">
                <a:solidFill>
                  <a:schemeClr val="bg1"/>
                </a:solidFill>
                <a:latin typeface="Times New Roman" panose="02020603050405020304" pitchFamily="18" charset="0"/>
                <a:cs typeface="Times New Roman" panose="02020603050405020304" pitchFamily="18" charset="0"/>
              </a:rPr>
              <a:t>vi)   Categories of documents held by it</a:t>
            </a:r>
          </a:p>
          <a:p>
            <a:pPr marL="660400" indent="-660400">
              <a:spcBef>
                <a:spcPct val="40000"/>
              </a:spcBef>
              <a:buClr>
                <a:schemeClr val="tx1"/>
              </a:buClr>
              <a:buFont typeface="Arial" panose="020B0604020202020204" pitchFamily="34" charset="0"/>
              <a:buNone/>
            </a:pPr>
            <a:r>
              <a:rPr altLang="en-US" sz="3600" b="1" dirty="0">
                <a:solidFill>
                  <a:schemeClr val="bg1"/>
                </a:solidFill>
                <a:latin typeface="Times New Roman" panose="02020603050405020304" pitchFamily="18" charset="0"/>
                <a:cs typeface="Times New Roman" panose="02020603050405020304" pitchFamily="18" charset="0"/>
              </a:rPr>
              <a:t>vii)  Arrangements for citizen consultations</a:t>
            </a:r>
          </a:p>
          <a:p>
            <a:pPr marL="660400" indent="-660400">
              <a:spcBef>
                <a:spcPct val="40000"/>
              </a:spcBef>
              <a:buClr>
                <a:schemeClr val="tx1"/>
              </a:buClr>
              <a:buFont typeface="Arial" panose="020B0604020202020204" pitchFamily="34" charset="0"/>
              <a:buNone/>
            </a:pPr>
            <a:r>
              <a:rPr altLang="en-US" sz="3600" b="1" dirty="0">
                <a:solidFill>
                  <a:schemeClr val="bg1"/>
                </a:solidFill>
                <a:latin typeface="Times New Roman" panose="02020603050405020304" pitchFamily="18" charset="0"/>
                <a:cs typeface="Times New Roman" panose="02020603050405020304" pitchFamily="18" charset="0"/>
              </a:rPr>
              <a:t>viii) Details of boards, Councils, Committees, </a:t>
            </a:r>
            <a:r>
              <a:rPr altLang="en-US" sz="3600" b="1" dirty="0" err="1">
                <a:solidFill>
                  <a:schemeClr val="bg1"/>
                </a:solidFill>
                <a:latin typeface="Times New Roman" panose="02020603050405020304" pitchFamily="18" charset="0"/>
                <a:cs typeface="Times New Roman" panose="02020603050405020304" pitchFamily="18" charset="0"/>
              </a:rPr>
              <a:t>etc</a:t>
            </a:r>
            <a:r>
              <a:rPr altLang="en-US" sz="3600" b="1" dirty="0">
                <a:solidFill>
                  <a:schemeClr val="bg1"/>
                </a:solidFill>
                <a:latin typeface="Times New Roman" panose="02020603050405020304" pitchFamily="18" charset="0"/>
                <a:cs typeface="Times New Roman" panose="02020603050405020304" pitchFamily="18" charset="0"/>
              </a:rPr>
              <a:t>…</a:t>
            </a:r>
          </a:p>
        </p:txBody>
      </p:sp>
      <p:sp>
        <p:nvSpPr>
          <p:cNvPr id="75779" name="Text Box 4">
            <a:extLst>
              <a:ext uri="{FF2B5EF4-FFF2-40B4-BE49-F238E27FC236}">
                <a16:creationId xmlns:a16="http://schemas.microsoft.com/office/drawing/2014/main" id="{28A4EEEE-5390-AC40-D4CC-A7BA2B8C97CF}"/>
              </a:ext>
            </a:extLst>
          </p:cNvPr>
          <p:cNvSpPr txBox="1">
            <a:spLocks noChangeArrowheads="1"/>
          </p:cNvSpPr>
          <p:nvPr/>
        </p:nvSpPr>
        <p:spPr bwMode="auto">
          <a:xfrm>
            <a:off x="8839200" y="838200"/>
            <a:ext cx="121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eaLnBrk="1" hangingPunct="1">
              <a:lnSpc>
                <a:spcPct val="100000"/>
              </a:lnSpc>
              <a:spcBef>
                <a:spcPct val="50000"/>
              </a:spcBef>
              <a:buSzTx/>
              <a:buFontTx/>
              <a:buNone/>
            </a:pPr>
            <a:r>
              <a:rPr lang="en-US" altLang="en-US" sz="1400" b="1">
                <a:solidFill>
                  <a:schemeClr val="tx1"/>
                </a:solidFill>
                <a:latin typeface="Arial" panose="020B0604020202020204" pitchFamily="34" charset="0"/>
                <a:cs typeface="Arial" panose="020B0604020202020204" pitchFamily="34" charset="0"/>
              </a:rPr>
              <a:t>Contd..</a:t>
            </a:r>
          </a:p>
        </p:txBody>
      </p:sp>
      <p:sp>
        <p:nvSpPr>
          <p:cNvPr id="75780" name="Rectangle 5">
            <a:extLst>
              <a:ext uri="{FF2B5EF4-FFF2-40B4-BE49-F238E27FC236}">
                <a16:creationId xmlns:a16="http://schemas.microsoft.com/office/drawing/2014/main" id="{6C284A94-DB7F-04BA-E852-2974063E894E}"/>
              </a:ext>
            </a:extLst>
          </p:cNvPr>
          <p:cNvSpPr txBox="1">
            <a:spLocks noGrp="1" noChangeArrowheads="1"/>
          </p:cNvSpPr>
          <p:nvPr>
            <p:ph type="title"/>
          </p:nvPr>
        </p:nvSpPr>
        <p:spPr>
          <a:xfrm>
            <a:off x="787400" y="306388"/>
            <a:ext cx="10280650" cy="836612"/>
          </a:xfrm>
          <a:solidFill>
            <a:srgbClr val="3333FF"/>
          </a:solidFill>
        </p:spPr>
        <p:txBody>
          <a:bodyPr/>
          <a:lstStyle/>
          <a:p>
            <a:pPr algn="ctr"/>
            <a:r>
              <a:rPr altLang="en-US" sz="4800" b="1">
                <a:solidFill>
                  <a:schemeClr val="bg1"/>
                </a:solidFill>
                <a:latin typeface="Calibri Light" panose="020F0302020204030204" pitchFamily="34" charset="0"/>
              </a:rPr>
              <a:t>Proactive Disclosure</a:t>
            </a:r>
          </a:p>
        </p:txBody>
      </p:sp>
      <p:sp>
        <p:nvSpPr>
          <p:cNvPr id="75782" name="Footer Placeholder 5">
            <a:extLst>
              <a:ext uri="{FF2B5EF4-FFF2-40B4-BE49-F238E27FC236}">
                <a16:creationId xmlns:a16="http://schemas.microsoft.com/office/drawing/2014/main" id="{F92EA370-81DB-56C6-62EE-544E89A2155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1845956F-7419-50F0-0089-4AC690870993}"/>
              </a:ext>
            </a:extLst>
          </p:cNvPr>
          <p:cNvSpPr txBox="1">
            <a:spLocks noGrp="1" noChangeArrowheads="1"/>
          </p:cNvSpPr>
          <p:nvPr>
            <p:ph type="body" idx="1"/>
          </p:nvPr>
        </p:nvSpPr>
        <p:spPr>
          <a:xfrm>
            <a:off x="963613" y="1600200"/>
            <a:ext cx="10515600" cy="4603750"/>
          </a:xfrm>
          <a:solidFill>
            <a:srgbClr val="3333FF"/>
          </a:solidFill>
        </p:spPr>
        <p:txBody>
          <a:bodyPr/>
          <a:lstStyle/>
          <a:p>
            <a:pPr marL="609600" indent="-609600">
              <a:spcBef>
                <a:spcPct val="35000"/>
              </a:spcBef>
              <a:buFontTx/>
              <a:buAutoNum type="romanLcPeriod" startAt="9"/>
            </a:pPr>
            <a:r>
              <a:rPr altLang="en-US" sz="3600" b="1">
                <a:solidFill>
                  <a:schemeClr val="bg1"/>
                </a:solidFill>
                <a:latin typeface="Times New Roman" panose="02020603050405020304" pitchFamily="18" charset="0"/>
                <a:cs typeface="Times New Roman" panose="02020603050405020304" pitchFamily="18" charset="0"/>
              </a:rPr>
              <a:t>Directory of officers and employees</a:t>
            </a:r>
          </a:p>
          <a:p>
            <a:pPr marL="609600" indent="-609600">
              <a:spcBef>
                <a:spcPct val="35000"/>
              </a:spcBef>
              <a:buFontTx/>
              <a:buAutoNum type="romanLcPeriod" startAt="9"/>
            </a:pPr>
            <a:r>
              <a:rPr altLang="en-US" sz="3600" b="1">
                <a:solidFill>
                  <a:schemeClr val="bg1"/>
                </a:solidFill>
                <a:latin typeface="Times New Roman" panose="02020603050405020304" pitchFamily="18" charset="0"/>
                <a:cs typeface="Times New Roman" panose="02020603050405020304" pitchFamily="18" charset="0"/>
              </a:rPr>
              <a:t>Monthly remuneration received by officers and employees</a:t>
            </a:r>
          </a:p>
          <a:p>
            <a:pPr marL="609600" indent="-609600">
              <a:spcBef>
                <a:spcPct val="35000"/>
              </a:spcBef>
              <a:buFontTx/>
              <a:buAutoNum type="romanLcPeriod" startAt="9"/>
            </a:pPr>
            <a:r>
              <a:rPr altLang="en-US" sz="3600" b="1">
                <a:solidFill>
                  <a:schemeClr val="bg1"/>
                </a:solidFill>
                <a:latin typeface="Times New Roman" panose="02020603050405020304" pitchFamily="18" charset="0"/>
                <a:cs typeface="Times New Roman" panose="02020603050405020304" pitchFamily="18" charset="0"/>
              </a:rPr>
              <a:t>Budget, Plan and expenditure details</a:t>
            </a:r>
          </a:p>
          <a:p>
            <a:pPr marL="609600" indent="-609600">
              <a:spcBef>
                <a:spcPct val="35000"/>
              </a:spcBef>
              <a:buFontTx/>
              <a:buAutoNum type="romanLcPeriod" startAt="9"/>
            </a:pPr>
            <a:r>
              <a:rPr altLang="en-US" sz="3600" b="1">
                <a:solidFill>
                  <a:schemeClr val="bg1"/>
                </a:solidFill>
                <a:latin typeface="Times New Roman" panose="02020603050405020304" pitchFamily="18" charset="0"/>
                <a:cs typeface="Times New Roman" panose="02020603050405020304" pitchFamily="18" charset="0"/>
              </a:rPr>
              <a:t>Manner of execution of subsidy programs</a:t>
            </a:r>
          </a:p>
          <a:p>
            <a:pPr marL="609600" indent="-609600">
              <a:spcBef>
                <a:spcPct val="35000"/>
              </a:spcBef>
              <a:buFontTx/>
              <a:buAutoNum type="romanLcPeriod" startAt="9"/>
            </a:pPr>
            <a:r>
              <a:rPr altLang="en-US" sz="3600" b="1">
                <a:solidFill>
                  <a:schemeClr val="bg1"/>
                </a:solidFill>
                <a:latin typeface="Times New Roman" panose="02020603050405020304" pitchFamily="18" charset="0"/>
                <a:cs typeface="Times New Roman" panose="02020603050405020304" pitchFamily="18" charset="0"/>
              </a:rPr>
              <a:t>Concession details</a:t>
            </a:r>
          </a:p>
        </p:txBody>
      </p:sp>
      <p:sp>
        <p:nvSpPr>
          <p:cNvPr id="77827" name="Rectangle 3">
            <a:extLst>
              <a:ext uri="{FF2B5EF4-FFF2-40B4-BE49-F238E27FC236}">
                <a16:creationId xmlns:a16="http://schemas.microsoft.com/office/drawing/2014/main" id="{224B096F-537E-3147-F5AD-AEC2CD142F66}"/>
              </a:ext>
            </a:extLst>
          </p:cNvPr>
          <p:cNvSpPr txBox="1">
            <a:spLocks noGrp="1" noChangeArrowheads="1"/>
          </p:cNvSpPr>
          <p:nvPr>
            <p:ph type="title"/>
          </p:nvPr>
        </p:nvSpPr>
        <p:spPr>
          <a:xfrm>
            <a:off x="963613" y="381000"/>
            <a:ext cx="10515600" cy="914400"/>
          </a:xfrm>
          <a:solidFill>
            <a:srgbClr val="3333FF"/>
          </a:solidFill>
        </p:spPr>
        <p:txBody>
          <a:bodyPr/>
          <a:lstStyle/>
          <a:p>
            <a:pPr algn="ctr"/>
            <a:r>
              <a:rPr altLang="en-US" sz="3200" b="1">
                <a:solidFill>
                  <a:schemeClr val="bg1"/>
                </a:solidFill>
                <a:latin typeface="Calibri Light" panose="020F0302020204030204" pitchFamily="34" charset="0"/>
              </a:rPr>
              <a:t>	</a:t>
            </a:r>
            <a:r>
              <a:rPr altLang="en-US" sz="4000" b="1">
                <a:solidFill>
                  <a:schemeClr val="bg1"/>
                </a:solidFill>
                <a:latin typeface="Calibri Light" panose="020F0302020204030204" pitchFamily="34" charset="0"/>
              </a:rPr>
              <a:t>Proactive Disclosure </a:t>
            </a:r>
          </a:p>
        </p:txBody>
      </p:sp>
      <p:sp>
        <p:nvSpPr>
          <p:cNvPr id="77828" name="Text Box 4">
            <a:extLst>
              <a:ext uri="{FF2B5EF4-FFF2-40B4-BE49-F238E27FC236}">
                <a16:creationId xmlns:a16="http://schemas.microsoft.com/office/drawing/2014/main" id="{FA36419D-368E-274E-AEB2-3E32FFB25C02}"/>
              </a:ext>
            </a:extLst>
          </p:cNvPr>
          <p:cNvSpPr txBox="1">
            <a:spLocks noChangeArrowheads="1"/>
          </p:cNvSpPr>
          <p:nvPr/>
        </p:nvSpPr>
        <p:spPr bwMode="auto">
          <a:xfrm>
            <a:off x="9067800" y="838200"/>
            <a:ext cx="121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eaLnBrk="1" hangingPunct="1">
              <a:lnSpc>
                <a:spcPct val="100000"/>
              </a:lnSpc>
              <a:spcBef>
                <a:spcPct val="50000"/>
              </a:spcBef>
              <a:buSzTx/>
              <a:buFontTx/>
              <a:buNone/>
            </a:pPr>
            <a:r>
              <a:rPr lang="en-US" altLang="en-US" sz="1400" b="1">
                <a:solidFill>
                  <a:schemeClr val="bg1"/>
                </a:solidFill>
                <a:latin typeface="Arial" panose="020B0604020202020204" pitchFamily="34" charset="0"/>
                <a:cs typeface="Arial" panose="020B0604020202020204" pitchFamily="34" charset="0"/>
              </a:rPr>
              <a:t>Contd..</a:t>
            </a:r>
          </a:p>
        </p:txBody>
      </p:sp>
      <p:sp>
        <p:nvSpPr>
          <p:cNvPr id="77830" name="Footer Placeholder 5">
            <a:extLst>
              <a:ext uri="{FF2B5EF4-FFF2-40B4-BE49-F238E27FC236}">
                <a16:creationId xmlns:a16="http://schemas.microsoft.com/office/drawing/2014/main" id="{7FEC6C0C-0E94-FA9D-87CF-4C31D45B404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ED79C5CE-E28A-D27C-4726-8FC971422A0E}"/>
              </a:ext>
            </a:extLst>
          </p:cNvPr>
          <p:cNvSpPr>
            <a:spLocks noGrp="1" noChangeArrowheads="1"/>
          </p:cNvSpPr>
          <p:nvPr>
            <p:ph type="body" idx="1"/>
          </p:nvPr>
        </p:nvSpPr>
        <p:spPr>
          <a:xfrm>
            <a:off x="1069975" y="1420813"/>
            <a:ext cx="10058400" cy="4859337"/>
          </a:xfrm>
          <a:solidFill>
            <a:srgbClr val="3333FF"/>
          </a:solidFill>
        </p:spPr>
        <p:txBody>
          <a:bodyPr/>
          <a:lstStyle/>
          <a:p>
            <a:pPr marL="660400" indent="-660400">
              <a:spcBef>
                <a:spcPct val="40000"/>
              </a:spcBef>
              <a:buClr>
                <a:schemeClr val="tx1"/>
              </a:buClr>
              <a:buFont typeface="Arial" panose="020B0604020202020204" pitchFamily="34" charset="0"/>
              <a:buNone/>
              <a:defRPr/>
            </a:pPr>
            <a:r>
              <a:rPr sz="3600" b="1" dirty="0">
                <a:solidFill>
                  <a:schemeClr val="bg1"/>
                </a:solidFill>
              </a:rPr>
              <a:t>xiv. Details of material in electronic form held by the office</a:t>
            </a:r>
          </a:p>
          <a:p>
            <a:pPr marL="0" indent="0">
              <a:spcBef>
                <a:spcPct val="35000"/>
              </a:spcBef>
              <a:buFont typeface="Arial" panose="020B0604020202020204" pitchFamily="34" charset="0"/>
              <a:buNone/>
              <a:defRPr/>
            </a:pPr>
            <a:r>
              <a:rPr sz="3600" b="1" dirty="0">
                <a:solidFill>
                  <a:schemeClr val="bg1"/>
                </a:solidFill>
              </a:rPr>
              <a:t>xv. Facilities available to citizens for accessing information</a:t>
            </a:r>
          </a:p>
          <a:p>
            <a:pPr marL="0" indent="0">
              <a:spcBef>
                <a:spcPct val="35000"/>
              </a:spcBef>
              <a:buFont typeface="Arial" panose="020B0604020202020204" pitchFamily="34" charset="0"/>
              <a:buNone/>
              <a:defRPr/>
            </a:pPr>
            <a:r>
              <a:rPr sz="3600" b="1" dirty="0" err="1">
                <a:solidFill>
                  <a:schemeClr val="bg1"/>
                </a:solidFill>
              </a:rPr>
              <a:t>Xvi</a:t>
            </a:r>
            <a:r>
              <a:rPr sz="3600" b="1" dirty="0">
                <a:solidFill>
                  <a:schemeClr val="bg1"/>
                </a:solidFill>
              </a:rPr>
              <a:t>. Details of PIO s</a:t>
            </a:r>
          </a:p>
          <a:p>
            <a:pPr marL="0" indent="0">
              <a:spcBef>
                <a:spcPct val="35000"/>
              </a:spcBef>
              <a:buFont typeface="Arial" panose="020B0604020202020204" pitchFamily="34" charset="0"/>
              <a:buNone/>
              <a:defRPr/>
            </a:pPr>
            <a:r>
              <a:rPr sz="3600" b="1" dirty="0">
                <a:solidFill>
                  <a:schemeClr val="bg1"/>
                </a:solidFill>
              </a:rPr>
              <a:t>xvii. Such other information as prescribed.</a:t>
            </a:r>
          </a:p>
          <a:p>
            <a:pPr marL="660400" indent="-660400">
              <a:spcBef>
                <a:spcPct val="35000"/>
              </a:spcBef>
              <a:buFont typeface="Arial" panose="020B0604020202020204" pitchFamily="34" charset="0"/>
              <a:buNone/>
              <a:defRPr/>
            </a:pPr>
            <a:r>
              <a:rPr sz="3600" b="1" dirty="0">
                <a:solidFill>
                  <a:schemeClr val="bg1"/>
                </a:solidFill>
              </a:rPr>
              <a:t>And update these publications  every year </a:t>
            </a:r>
          </a:p>
          <a:p>
            <a:pPr marL="660400" indent="-660400">
              <a:defRPr/>
            </a:pPr>
            <a:endParaRPr dirty="0"/>
          </a:p>
        </p:txBody>
      </p:sp>
      <p:sp>
        <p:nvSpPr>
          <p:cNvPr id="79875" name="Rectangle 4">
            <a:extLst>
              <a:ext uri="{FF2B5EF4-FFF2-40B4-BE49-F238E27FC236}">
                <a16:creationId xmlns:a16="http://schemas.microsoft.com/office/drawing/2014/main" id="{ADE7C795-7473-4190-DB38-197206F2728A}"/>
              </a:ext>
            </a:extLst>
          </p:cNvPr>
          <p:cNvSpPr txBox="1">
            <a:spLocks noGrp="1" noChangeArrowheads="1"/>
          </p:cNvSpPr>
          <p:nvPr>
            <p:ph type="title"/>
          </p:nvPr>
        </p:nvSpPr>
        <p:spPr>
          <a:xfrm>
            <a:off x="1069975" y="261938"/>
            <a:ext cx="9990138" cy="954087"/>
          </a:xfrm>
          <a:solidFill>
            <a:srgbClr val="3333FF"/>
          </a:solidFill>
        </p:spPr>
        <p:txBody>
          <a:bodyPr/>
          <a:lstStyle/>
          <a:p>
            <a:pPr algn="ctr"/>
            <a:r>
              <a:rPr altLang="en-US" sz="3600" b="1">
                <a:latin typeface="Calibri Light" panose="020F0302020204030204" pitchFamily="34" charset="0"/>
              </a:rPr>
              <a:t>	</a:t>
            </a:r>
            <a:r>
              <a:rPr altLang="en-US" sz="4800" b="1">
                <a:solidFill>
                  <a:schemeClr val="bg1"/>
                </a:solidFill>
                <a:latin typeface="Calibri Light" panose="020F0302020204030204" pitchFamily="34" charset="0"/>
              </a:rPr>
              <a:t>Pro-active Disclosure </a:t>
            </a:r>
            <a:endParaRPr altLang="en-US" sz="3600" b="1">
              <a:solidFill>
                <a:schemeClr val="bg1"/>
              </a:solidFill>
              <a:latin typeface="Calibri Light" panose="020F0302020204030204" pitchFamily="34" charset="0"/>
            </a:endParaRPr>
          </a:p>
        </p:txBody>
      </p:sp>
      <p:sp>
        <p:nvSpPr>
          <p:cNvPr id="79876" name="Text Box 5">
            <a:extLst>
              <a:ext uri="{FF2B5EF4-FFF2-40B4-BE49-F238E27FC236}">
                <a16:creationId xmlns:a16="http://schemas.microsoft.com/office/drawing/2014/main" id="{08BBC19C-7354-42E1-20A2-D163887D5261}"/>
              </a:ext>
            </a:extLst>
          </p:cNvPr>
          <p:cNvSpPr txBox="1">
            <a:spLocks noChangeArrowheads="1"/>
          </p:cNvSpPr>
          <p:nvPr/>
        </p:nvSpPr>
        <p:spPr bwMode="auto">
          <a:xfrm>
            <a:off x="9067800" y="838200"/>
            <a:ext cx="121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eaLnBrk="1" hangingPunct="1">
              <a:lnSpc>
                <a:spcPct val="100000"/>
              </a:lnSpc>
              <a:spcBef>
                <a:spcPct val="50000"/>
              </a:spcBef>
              <a:buSzTx/>
              <a:buFontTx/>
              <a:buNone/>
            </a:pPr>
            <a:r>
              <a:rPr lang="en-US" altLang="en-US" sz="1400" b="1">
                <a:solidFill>
                  <a:schemeClr val="bg1"/>
                </a:solidFill>
                <a:latin typeface="Arial" panose="020B0604020202020204" pitchFamily="34" charset="0"/>
                <a:cs typeface="Arial" panose="020B0604020202020204" pitchFamily="34" charset="0"/>
              </a:rPr>
              <a:t>Contd</a:t>
            </a:r>
            <a:r>
              <a:rPr lang="en-US" altLang="en-US" sz="1400" b="1">
                <a:solidFill>
                  <a:schemeClr val="tx1"/>
                </a:solidFill>
                <a:latin typeface="Arial" panose="020B0604020202020204" pitchFamily="34" charset="0"/>
                <a:cs typeface="Arial" panose="020B0604020202020204" pitchFamily="34" charset="0"/>
              </a:rPr>
              <a:t>..</a:t>
            </a:r>
          </a:p>
        </p:txBody>
      </p:sp>
      <p:sp>
        <p:nvSpPr>
          <p:cNvPr id="79878" name="Footer Placeholder 5">
            <a:extLst>
              <a:ext uri="{FF2B5EF4-FFF2-40B4-BE49-F238E27FC236}">
                <a16:creationId xmlns:a16="http://schemas.microsoft.com/office/drawing/2014/main" id="{32296050-E916-B703-3576-ED69011F9B7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3C01-0CBA-A399-CF9B-A0310F481838}"/>
              </a:ext>
            </a:extLst>
          </p:cNvPr>
          <p:cNvSpPr>
            <a:spLocks noGrp="1"/>
          </p:cNvSpPr>
          <p:nvPr>
            <p:ph type="title"/>
          </p:nvPr>
        </p:nvSpPr>
        <p:spPr>
          <a:xfrm>
            <a:off x="448235" y="365125"/>
            <a:ext cx="10905565" cy="907863"/>
          </a:xfrm>
          <a:solidFill>
            <a:srgbClr val="0000FF"/>
          </a:solidFill>
        </p:spPr>
        <p:txBody>
          <a:bodyPr/>
          <a:lstStyle/>
          <a:p>
            <a:pPr algn="ctr"/>
            <a:r>
              <a:rPr lang="en-US" altLang="en-US" b="1" dirty="0">
                <a:solidFill>
                  <a:schemeClr val="bg1"/>
                </a:solidFill>
              </a:rPr>
              <a:t>Proactive Disclosure</a:t>
            </a:r>
            <a:endParaRPr lang="en-US" b="1" dirty="0">
              <a:solidFill>
                <a:schemeClr val="bg1"/>
              </a:solidFill>
            </a:endParaRPr>
          </a:p>
        </p:txBody>
      </p:sp>
      <p:sp>
        <p:nvSpPr>
          <p:cNvPr id="3" name="Content Placeholder 2">
            <a:extLst>
              <a:ext uri="{FF2B5EF4-FFF2-40B4-BE49-F238E27FC236}">
                <a16:creationId xmlns:a16="http://schemas.microsoft.com/office/drawing/2014/main" id="{821A8F5E-76B5-1B73-961B-DADF41DD1D66}"/>
              </a:ext>
            </a:extLst>
          </p:cNvPr>
          <p:cNvSpPr>
            <a:spLocks noGrp="1"/>
          </p:cNvSpPr>
          <p:nvPr>
            <p:ph idx="1"/>
          </p:nvPr>
        </p:nvSpPr>
        <p:spPr>
          <a:xfrm>
            <a:off x="322729" y="1362635"/>
            <a:ext cx="11447930" cy="4814328"/>
          </a:xfrm>
          <a:solidFill>
            <a:srgbClr val="0000FF"/>
          </a:solidFill>
        </p:spPr>
        <p:txBody>
          <a:bodyPr/>
          <a:lstStyle/>
          <a:p>
            <a:pPr>
              <a:lnSpc>
                <a:spcPct val="90000"/>
              </a:lnSpc>
              <a:spcBef>
                <a:spcPct val="0"/>
              </a:spcBef>
            </a:pPr>
            <a:r>
              <a:rPr lang="en-US" altLang="en-US" sz="4000" b="1" dirty="0">
                <a:solidFill>
                  <a:schemeClr val="bg1"/>
                </a:solidFill>
              </a:rPr>
              <a:t>Ongoing commitment</a:t>
            </a:r>
            <a:r>
              <a:rPr lang="en-GB" altLang="en-US" sz="4000" b="1" i="1" dirty="0">
                <a:solidFill>
                  <a:schemeClr val="bg1"/>
                </a:solidFill>
                <a:cs typeface="Times New Roman" panose="02020603050405020304" pitchFamily="18" charset="0"/>
              </a:rPr>
              <a:t> – Activity </a:t>
            </a:r>
          </a:p>
          <a:p>
            <a:pPr marL="0" indent="0">
              <a:lnSpc>
                <a:spcPct val="90000"/>
              </a:lnSpc>
              <a:spcBef>
                <a:spcPct val="0"/>
              </a:spcBef>
              <a:buNone/>
            </a:pPr>
            <a:endParaRPr lang="en-GB" altLang="en-US" sz="4000" b="1" i="1" dirty="0">
              <a:solidFill>
                <a:schemeClr val="bg1"/>
              </a:solidFill>
              <a:cs typeface="Times New Roman" panose="02020603050405020304" pitchFamily="18" charset="0"/>
            </a:endParaRPr>
          </a:p>
          <a:p>
            <a:pPr>
              <a:lnSpc>
                <a:spcPct val="90000"/>
              </a:lnSpc>
              <a:spcBef>
                <a:spcPct val="0"/>
              </a:spcBef>
            </a:pPr>
            <a:r>
              <a:rPr lang="en-US" altLang="en-US" sz="4000" b="1" dirty="0">
                <a:solidFill>
                  <a:schemeClr val="bg1"/>
                </a:solidFill>
              </a:rPr>
              <a:t>Template</a:t>
            </a:r>
          </a:p>
          <a:p>
            <a:pPr>
              <a:lnSpc>
                <a:spcPct val="90000"/>
              </a:lnSpc>
              <a:spcBef>
                <a:spcPct val="0"/>
              </a:spcBef>
            </a:pPr>
            <a:endParaRPr lang="en-US" altLang="en-US" sz="4000" b="1" dirty="0">
              <a:solidFill>
                <a:schemeClr val="bg1"/>
              </a:solidFill>
            </a:endParaRPr>
          </a:p>
          <a:p>
            <a:pPr>
              <a:lnSpc>
                <a:spcPct val="90000"/>
              </a:lnSpc>
              <a:spcBef>
                <a:spcPct val="0"/>
              </a:spcBef>
            </a:pPr>
            <a:r>
              <a:rPr lang="en-US" altLang="en-US" sz="4000" b="1" dirty="0">
                <a:solidFill>
                  <a:schemeClr val="bg1"/>
                </a:solidFill>
              </a:rPr>
              <a:t>Large amount of information has to be in public  domain</a:t>
            </a:r>
          </a:p>
          <a:p>
            <a:pPr>
              <a:lnSpc>
                <a:spcPct val="90000"/>
              </a:lnSpc>
              <a:spcBef>
                <a:spcPct val="0"/>
              </a:spcBef>
            </a:pPr>
            <a:endParaRPr lang="en-US" altLang="en-US" sz="4000" b="1" dirty="0">
              <a:solidFill>
                <a:schemeClr val="bg1"/>
              </a:solidFill>
            </a:endParaRPr>
          </a:p>
          <a:p>
            <a:pPr>
              <a:lnSpc>
                <a:spcPct val="90000"/>
              </a:lnSpc>
              <a:spcBef>
                <a:spcPct val="0"/>
              </a:spcBef>
            </a:pPr>
            <a:r>
              <a:rPr lang="en-US" altLang="en-US" sz="4000" b="1" dirty="0">
                <a:solidFill>
                  <a:schemeClr val="bg1"/>
                </a:solidFill>
              </a:rPr>
              <a:t>Covers new  information- constant updating </a:t>
            </a:r>
          </a:p>
          <a:p>
            <a:endParaRPr lang="en-US" dirty="0"/>
          </a:p>
        </p:txBody>
      </p:sp>
      <p:sp>
        <p:nvSpPr>
          <p:cNvPr id="4" name="Footer Placeholder 3">
            <a:extLst>
              <a:ext uri="{FF2B5EF4-FFF2-40B4-BE49-F238E27FC236}">
                <a16:creationId xmlns:a16="http://schemas.microsoft.com/office/drawing/2014/main" id="{EEE0CB85-96F5-FBE3-3093-2346F5CFBF9C}"/>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2325012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48208E9-8A4F-C4F6-8517-18FC6751F663}"/>
              </a:ext>
            </a:extLst>
          </p:cNvPr>
          <p:cNvGraphicFramePr>
            <a:graphicFrameLocks noGrp="1"/>
          </p:cNvGraphicFramePr>
          <p:nvPr>
            <p:ph idx="4294967295"/>
          </p:nvPr>
        </p:nvGraphicFramePr>
        <p:xfrm>
          <a:off x="768350" y="2124635"/>
          <a:ext cx="10585450" cy="3663003"/>
        </p:xfrm>
        <a:graphic>
          <a:graphicData uri="http://schemas.openxmlformats.org/drawingml/2006/table">
            <a:tbl>
              <a:tblPr/>
              <a:tblGrid>
                <a:gridCol w="2060884">
                  <a:extLst>
                    <a:ext uri="{9D8B030D-6E8A-4147-A177-3AD203B41FA5}">
                      <a16:colId xmlns:a16="http://schemas.microsoft.com/office/drawing/2014/main" val="20000"/>
                    </a:ext>
                  </a:extLst>
                </a:gridCol>
                <a:gridCol w="8524566">
                  <a:extLst>
                    <a:ext uri="{9D8B030D-6E8A-4147-A177-3AD203B41FA5}">
                      <a16:colId xmlns:a16="http://schemas.microsoft.com/office/drawing/2014/main" val="20001"/>
                    </a:ext>
                  </a:extLst>
                </a:gridCol>
              </a:tblGrid>
              <a:tr h="366300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4000" b="1" i="1" u="none" strike="noStrike" cap="none" normalizeH="0" baseline="0" dirty="0">
                        <a:ln>
                          <a:noFill/>
                        </a:ln>
                        <a:solidFill>
                          <a:schemeClr val="bg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1" u="none" strike="noStrike" cap="none" normalizeH="0" baseline="0" dirty="0">
                          <a:ln>
                            <a:noFill/>
                          </a:ln>
                          <a:solidFill>
                            <a:schemeClr val="bg1"/>
                          </a:solidFill>
                          <a:effectLst/>
                          <a:latin typeface="Arial" pitchFamily="34" charset="0"/>
                          <a:cs typeface="Arial" pitchFamily="34" charset="0"/>
                        </a:rPr>
                        <a:t>Sec.4</a:t>
                      </a:r>
                      <a:r>
                        <a:rPr kumimoji="0" lang="en-US" sz="4000" b="1" i="0" u="none" strike="noStrike" cap="none" normalizeH="0" baseline="0" dirty="0">
                          <a:ln>
                            <a:noFill/>
                          </a:ln>
                          <a:solidFill>
                            <a:schemeClr val="bg1"/>
                          </a:solidFill>
                          <a:effectLst/>
                          <a:latin typeface="Arial" pitchFamily="34" charset="0"/>
                          <a:cs typeface="Arial" pitchFamily="34" charset="0"/>
                        </a:rPr>
                        <a:t> </a:t>
                      </a: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742950" marR="0" lvl="0" indent="-742950" algn="ctr" defTabSz="914400" rtl="0" eaLnBrk="1" fontAlgn="base" latinLnBrk="0" hangingPunct="1">
                        <a:lnSpc>
                          <a:spcPct val="100000"/>
                        </a:lnSpc>
                        <a:spcBef>
                          <a:spcPct val="0"/>
                        </a:spcBef>
                        <a:spcAft>
                          <a:spcPct val="0"/>
                        </a:spcAft>
                        <a:buClrTx/>
                        <a:buSzTx/>
                        <a:buFontTx/>
                        <a:buAutoNum type="arabicPeriod"/>
                        <a:tabLst/>
                      </a:pPr>
                      <a:r>
                        <a:rPr kumimoji="0" lang="en-US" sz="4400" b="1" i="0" u="none" strike="noStrike" cap="none" normalizeH="0" baseline="0" dirty="0">
                          <a:ln>
                            <a:noFill/>
                          </a:ln>
                          <a:solidFill>
                            <a:schemeClr val="bg1"/>
                          </a:solidFill>
                          <a:effectLst/>
                          <a:latin typeface="Arial" pitchFamily="34" charset="0"/>
                          <a:cs typeface="Arial" pitchFamily="34" charset="0"/>
                        </a:rPr>
                        <a:t>Role of Public Information Officer  </a:t>
                      </a:r>
                    </a:p>
                    <a:p>
                      <a:pPr marL="742950" marR="0" lvl="0" indent="-742950" algn="ctr" defTabSz="914400" rtl="0" eaLnBrk="1" fontAlgn="base" latinLnBrk="0" hangingPunct="1">
                        <a:lnSpc>
                          <a:spcPct val="100000"/>
                        </a:lnSpc>
                        <a:spcBef>
                          <a:spcPct val="0"/>
                        </a:spcBef>
                        <a:spcAft>
                          <a:spcPct val="0"/>
                        </a:spcAft>
                        <a:buClrTx/>
                        <a:buSzTx/>
                        <a:buFontTx/>
                        <a:buAutoNum type="arabicPeriod"/>
                        <a:tabLst/>
                      </a:pPr>
                      <a:r>
                        <a:rPr kumimoji="0" lang="en-US" sz="4400" b="1" i="0" u="none" strike="noStrike" cap="none" normalizeH="0" baseline="0" dirty="0">
                          <a:ln>
                            <a:noFill/>
                          </a:ln>
                          <a:solidFill>
                            <a:schemeClr val="bg1"/>
                          </a:solidFill>
                          <a:effectLst/>
                          <a:latin typeface="Arial" pitchFamily="34" charset="0"/>
                          <a:cs typeface="Arial" pitchFamily="34" charset="0"/>
                        </a:rPr>
                        <a:t>Process of Disposal of RTI</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400" b="1" i="0" u="none" strike="noStrike" cap="none" normalizeH="0" baseline="0" dirty="0">
                          <a:ln>
                            <a:noFill/>
                          </a:ln>
                          <a:solidFill>
                            <a:schemeClr val="bg1"/>
                          </a:solidFill>
                          <a:effectLst/>
                          <a:latin typeface="Arial" pitchFamily="34" charset="0"/>
                          <a:cs typeface="Arial" pitchFamily="34" charset="0"/>
                        </a:rPr>
                        <a:t>Applications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a:ln>
                          <a:noFill/>
                        </a:ln>
                        <a:solidFill>
                          <a:schemeClr val="bg1"/>
                        </a:solidFill>
                        <a:effectLst/>
                        <a:latin typeface="Arial" pitchFamily="34" charset="0"/>
                        <a:cs typeface="Arial" pitchFamily="34" charset="0"/>
                      </a:endParaRP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33FF"/>
                    </a:solidFill>
                  </a:tcPr>
                </a:tc>
                <a:extLst>
                  <a:ext uri="{0D108BD9-81ED-4DB2-BD59-A6C34878D82A}">
                    <a16:rowId xmlns:a16="http://schemas.microsoft.com/office/drawing/2014/main" val="10000"/>
                  </a:ext>
                </a:extLst>
              </a:tr>
            </a:tbl>
          </a:graphicData>
        </a:graphic>
      </p:graphicFrame>
      <p:sp>
        <p:nvSpPr>
          <p:cNvPr id="71708" name="Footer Placeholder 6">
            <a:extLst>
              <a:ext uri="{FF2B5EF4-FFF2-40B4-BE49-F238E27FC236}">
                <a16:creationId xmlns:a16="http://schemas.microsoft.com/office/drawing/2014/main" id="{80D486B7-0503-5660-4F15-09B4AF5841D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extLst>
      <p:ext uri="{BB962C8B-B14F-4D97-AF65-F5344CB8AC3E}">
        <p14:creationId xmlns:p14="http://schemas.microsoft.com/office/powerpoint/2010/main" val="3420913583"/>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E26B-386E-1239-07A0-4530C9D3E3CC}"/>
              </a:ext>
            </a:extLst>
          </p:cNvPr>
          <p:cNvSpPr>
            <a:spLocks noGrp="1"/>
          </p:cNvSpPr>
          <p:nvPr>
            <p:ph type="title"/>
          </p:nvPr>
        </p:nvSpPr>
        <p:spPr>
          <a:xfrm>
            <a:off x="838200" y="144690"/>
            <a:ext cx="10515600" cy="777874"/>
          </a:xfrm>
          <a:solidFill>
            <a:srgbClr val="0000FF"/>
          </a:solidFill>
        </p:spPr>
        <p:txBody>
          <a:bodyPr>
            <a:noAutofit/>
          </a:bodyPr>
          <a:lstStyle/>
          <a:p>
            <a:pPr algn="ctr"/>
            <a:r>
              <a:rPr lang="en-IN" sz="3600" b="1" u="sng" dirty="0">
                <a:solidFill>
                  <a:srgbClr val="FFFF00"/>
                </a:solidFill>
                <a:latin typeface="Times New Roman" panose="02020603050405020304" pitchFamily="18" charset="0"/>
                <a:cs typeface="Times New Roman" panose="02020603050405020304" pitchFamily="18" charset="0"/>
              </a:rPr>
              <a:t>Section 7</a:t>
            </a:r>
            <a:r>
              <a:rPr lang="en-IN" sz="3600" b="1" dirty="0">
                <a:solidFill>
                  <a:schemeClr val="bg1"/>
                </a:solidFill>
                <a:latin typeface="Times New Roman" panose="02020603050405020304" pitchFamily="18" charset="0"/>
                <a:cs typeface="Times New Roman" panose="02020603050405020304" pitchFamily="18" charset="0"/>
              </a:rPr>
              <a:t>:</a:t>
            </a:r>
            <a:r>
              <a:rPr lang="en-US" sz="3600" b="1" dirty="0">
                <a:solidFill>
                  <a:schemeClr val="bg1"/>
                </a:solidFill>
                <a:latin typeface="Times New Roman" panose="02020603050405020304" pitchFamily="18" charset="0"/>
                <a:cs typeface="Times New Roman" panose="02020603050405020304" pitchFamily="18" charset="0"/>
              </a:rPr>
              <a:t> Short title, extent and commencement</a:t>
            </a:r>
            <a:r>
              <a:rPr lang="en-IN" sz="3600" b="1" dirty="0">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9EBE3A-82DC-C716-1D9C-C42B05944F7F}"/>
              </a:ext>
            </a:extLst>
          </p:cNvPr>
          <p:cNvSpPr>
            <a:spLocks noGrp="1"/>
          </p:cNvSpPr>
          <p:nvPr>
            <p:ph idx="1"/>
          </p:nvPr>
        </p:nvSpPr>
        <p:spPr>
          <a:xfrm>
            <a:off x="838200" y="1649186"/>
            <a:ext cx="10515600" cy="4527777"/>
          </a:xfrm>
        </p:spPr>
        <p:txBody>
          <a:bodyPr/>
          <a:lstStyle/>
          <a:p>
            <a:endParaRPr lang="en-IN" dirty="0"/>
          </a:p>
          <a:p>
            <a:endParaRPr lang="en-IN" dirty="0"/>
          </a:p>
          <a:p>
            <a:endParaRPr lang="en-IN" dirty="0"/>
          </a:p>
          <a:p>
            <a:endParaRPr lang="en-IN" dirty="0"/>
          </a:p>
          <a:p>
            <a:endParaRPr lang="en-IN" dirty="0"/>
          </a:p>
          <a:p>
            <a:endParaRPr lang="en-US" dirty="0"/>
          </a:p>
        </p:txBody>
      </p:sp>
      <p:graphicFrame>
        <p:nvGraphicFramePr>
          <p:cNvPr id="4" name="Table 4">
            <a:extLst>
              <a:ext uri="{FF2B5EF4-FFF2-40B4-BE49-F238E27FC236}">
                <a16:creationId xmlns:a16="http://schemas.microsoft.com/office/drawing/2014/main" id="{DEB34710-0337-D8C5-FD5F-0F4F71BCDAEF}"/>
              </a:ext>
            </a:extLst>
          </p:cNvPr>
          <p:cNvGraphicFramePr>
            <a:graphicFrameLocks noGrp="1"/>
          </p:cNvGraphicFramePr>
          <p:nvPr/>
        </p:nvGraphicFramePr>
        <p:xfrm>
          <a:off x="838199" y="979719"/>
          <a:ext cx="10515599" cy="5396586"/>
        </p:xfrm>
        <a:graphic>
          <a:graphicData uri="http://schemas.openxmlformats.org/drawingml/2006/table">
            <a:tbl>
              <a:tblPr firstRow="1" bandRow="1">
                <a:tableStyleId>{5C22544A-7EE6-4342-B048-85BDC9FD1C3A}</a:tableStyleId>
              </a:tblPr>
              <a:tblGrid>
                <a:gridCol w="675388">
                  <a:extLst>
                    <a:ext uri="{9D8B030D-6E8A-4147-A177-3AD203B41FA5}">
                      <a16:colId xmlns:a16="http://schemas.microsoft.com/office/drawing/2014/main" val="857737869"/>
                    </a:ext>
                  </a:extLst>
                </a:gridCol>
                <a:gridCol w="9840211">
                  <a:extLst>
                    <a:ext uri="{9D8B030D-6E8A-4147-A177-3AD203B41FA5}">
                      <a16:colId xmlns:a16="http://schemas.microsoft.com/office/drawing/2014/main" val="740145893"/>
                    </a:ext>
                  </a:extLst>
                </a:gridCol>
              </a:tblGrid>
              <a:tr h="1124201">
                <a:tc>
                  <a:txBody>
                    <a:bodyPr/>
                    <a:lstStyle/>
                    <a:p>
                      <a:r>
                        <a:rPr lang="en-IN" sz="2000" b="1" dirty="0">
                          <a:solidFill>
                            <a:srgbClr val="FFFF00"/>
                          </a:solidFill>
                          <a:latin typeface="Times New Roman" panose="02020603050405020304" pitchFamily="18" charset="0"/>
                          <a:cs typeface="Times New Roman" panose="02020603050405020304" pitchFamily="18" charset="0"/>
                        </a:rPr>
                        <a:t>   (1)</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Provide or reject information within 30 days , fee, no fee BPL</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Information of life and liberty to be provided within 48 hours</a:t>
                      </a:r>
                    </a:p>
                  </a:txBody>
                  <a:tcPr>
                    <a:solidFill>
                      <a:srgbClr val="0000FF"/>
                    </a:solidFill>
                  </a:tcPr>
                </a:tc>
                <a:extLst>
                  <a:ext uri="{0D108BD9-81ED-4DB2-BD59-A6C34878D82A}">
                    <a16:rowId xmlns:a16="http://schemas.microsoft.com/office/drawing/2014/main" val="3322502593"/>
                  </a:ext>
                </a:extLst>
              </a:tr>
              <a:tr h="787046">
                <a:tc>
                  <a:txBody>
                    <a:bodyPr/>
                    <a:lstStyle/>
                    <a:p>
                      <a:r>
                        <a:rPr lang="en-IN" sz="2000" b="1" dirty="0">
                          <a:solidFill>
                            <a:srgbClr val="FFFF00"/>
                          </a:solidFill>
                          <a:latin typeface="Times New Roman" panose="02020603050405020304" pitchFamily="18" charset="0"/>
                          <a:cs typeface="Times New Roman" panose="02020603050405020304" pitchFamily="18" charset="0"/>
                        </a:rPr>
                        <a:t>   (2)</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No information or no denial within 30 days--- Deemed Refusal</a:t>
                      </a:r>
                    </a:p>
                  </a:txBody>
                  <a:tcPr>
                    <a:solidFill>
                      <a:srgbClr val="0000FF"/>
                    </a:solidFill>
                  </a:tcPr>
                </a:tc>
                <a:extLst>
                  <a:ext uri="{0D108BD9-81ED-4DB2-BD59-A6C34878D82A}">
                    <a16:rowId xmlns:a16="http://schemas.microsoft.com/office/drawing/2014/main" val="3896973572"/>
                  </a:ext>
                </a:extLst>
              </a:tr>
              <a:tr h="787046">
                <a:tc>
                  <a:txBody>
                    <a:bodyPr/>
                    <a:lstStyle/>
                    <a:p>
                      <a:r>
                        <a:rPr lang="en-IN" sz="2000" b="1" dirty="0">
                          <a:solidFill>
                            <a:srgbClr val="FFFF00"/>
                          </a:solidFill>
                          <a:latin typeface="Times New Roman" panose="02020603050405020304" pitchFamily="18" charset="0"/>
                          <a:cs typeface="Times New Roman" panose="02020603050405020304" pitchFamily="18" charset="0"/>
                        </a:rPr>
                        <a:t>   (3)</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Intimation of fees, review, to be communicated by PIO</a:t>
                      </a:r>
                    </a:p>
                  </a:txBody>
                  <a:tcPr>
                    <a:solidFill>
                      <a:srgbClr val="0000FF"/>
                    </a:solidFill>
                  </a:tcPr>
                </a:tc>
                <a:extLst>
                  <a:ext uri="{0D108BD9-81ED-4DB2-BD59-A6C34878D82A}">
                    <a16:rowId xmlns:a16="http://schemas.microsoft.com/office/drawing/2014/main" val="3040893320"/>
                  </a:ext>
                </a:extLst>
              </a:tr>
              <a:tr h="787046">
                <a:tc>
                  <a:txBody>
                    <a:bodyPr/>
                    <a:lstStyle/>
                    <a:p>
                      <a:r>
                        <a:rPr lang="en-IN" sz="2000" b="1" dirty="0">
                          <a:solidFill>
                            <a:srgbClr val="FFFF00"/>
                          </a:solidFill>
                          <a:latin typeface="Times New Roman" panose="02020603050405020304" pitchFamily="18" charset="0"/>
                          <a:cs typeface="Times New Roman" panose="02020603050405020304" pitchFamily="18" charset="0"/>
                        </a:rPr>
                        <a:t>   (4)</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PIO to assist applicant </a:t>
                      </a:r>
                    </a:p>
                  </a:txBody>
                  <a:tcPr>
                    <a:solidFill>
                      <a:srgbClr val="0000FF"/>
                    </a:solidFill>
                  </a:tcPr>
                </a:tc>
                <a:extLst>
                  <a:ext uri="{0D108BD9-81ED-4DB2-BD59-A6C34878D82A}">
                    <a16:rowId xmlns:a16="http://schemas.microsoft.com/office/drawing/2014/main" val="4014575158"/>
                  </a:ext>
                </a:extLst>
              </a:tr>
              <a:tr h="787046">
                <a:tc>
                  <a:txBody>
                    <a:bodyPr/>
                    <a:lstStyle/>
                    <a:p>
                      <a:r>
                        <a:rPr lang="en-IN" sz="2000" b="1" dirty="0">
                          <a:solidFill>
                            <a:srgbClr val="FFFF00"/>
                          </a:solidFill>
                          <a:latin typeface="Times New Roman" panose="02020603050405020304" pitchFamily="18" charset="0"/>
                          <a:cs typeface="Times New Roman" panose="02020603050405020304" pitchFamily="18" charset="0"/>
                        </a:rPr>
                        <a:t>   (5)</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Applicant to pay fees as may be prescribed unless BPL</a:t>
                      </a:r>
                    </a:p>
                  </a:txBody>
                  <a:tcPr>
                    <a:solidFill>
                      <a:srgbClr val="0000FF"/>
                    </a:solidFill>
                  </a:tcPr>
                </a:tc>
                <a:extLst>
                  <a:ext uri="{0D108BD9-81ED-4DB2-BD59-A6C34878D82A}">
                    <a16:rowId xmlns:a16="http://schemas.microsoft.com/office/drawing/2014/main" val="130513474"/>
                  </a:ext>
                </a:extLst>
              </a:tr>
              <a:tr h="1124201">
                <a:tc>
                  <a:txBody>
                    <a:bodyPr/>
                    <a:lstStyle/>
                    <a:p>
                      <a:r>
                        <a:rPr lang="en-IN" sz="2000" b="1" dirty="0">
                          <a:solidFill>
                            <a:srgbClr val="FFFF00"/>
                          </a:solidFill>
                          <a:latin typeface="Times New Roman" panose="02020603050405020304" pitchFamily="18" charset="0"/>
                          <a:cs typeface="Times New Roman" panose="02020603050405020304" pitchFamily="18" charset="0"/>
                        </a:rPr>
                        <a:t>   (6) </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Information not provided in 30 days / to be provided free of cost if directed to be provided in appeal</a:t>
                      </a:r>
                    </a:p>
                  </a:txBody>
                  <a:tcPr>
                    <a:solidFill>
                      <a:srgbClr val="0000FF"/>
                    </a:solidFill>
                  </a:tcPr>
                </a:tc>
                <a:extLst>
                  <a:ext uri="{0D108BD9-81ED-4DB2-BD59-A6C34878D82A}">
                    <a16:rowId xmlns:a16="http://schemas.microsoft.com/office/drawing/2014/main" val="980803285"/>
                  </a:ext>
                </a:extLst>
              </a:tr>
            </a:tbl>
          </a:graphicData>
        </a:graphic>
      </p:graphicFrame>
      <p:sp>
        <p:nvSpPr>
          <p:cNvPr id="5" name="Footer Placeholder 4">
            <a:extLst>
              <a:ext uri="{FF2B5EF4-FFF2-40B4-BE49-F238E27FC236}">
                <a16:creationId xmlns:a16="http://schemas.microsoft.com/office/drawing/2014/main" id="{F245841A-543C-D414-5E2A-7D37E966995D}"/>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37069783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E02E-5CCD-7A36-9E31-378D0EE8A806}"/>
              </a:ext>
            </a:extLst>
          </p:cNvPr>
          <p:cNvSpPr>
            <a:spLocks noGrp="1"/>
          </p:cNvSpPr>
          <p:nvPr>
            <p:ph type="title"/>
          </p:nvPr>
        </p:nvSpPr>
        <p:spPr>
          <a:xfrm>
            <a:off x="449036" y="26988"/>
            <a:ext cx="11095263" cy="506412"/>
          </a:xfrm>
          <a:solidFill>
            <a:srgbClr val="0000FF"/>
          </a:solidFill>
        </p:spPr>
        <p:txBody>
          <a:bodyPr rtlCol="0">
            <a:normAutofit fontScale="90000"/>
          </a:bodyPr>
          <a:lstStyle/>
          <a:p>
            <a:pPr algn="ctr">
              <a:defRPr/>
            </a:pPr>
            <a:r>
              <a:rPr lang="en-IN" b="1" dirty="0">
                <a:solidFill>
                  <a:srgbClr val="FF0000"/>
                </a:solidFill>
                <a:latin typeface="Times New Roman" panose="02020603050405020304" pitchFamily="18" charset="0"/>
                <a:cs typeface="Times New Roman" panose="02020603050405020304" pitchFamily="18" charset="0"/>
              </a:rPr>
              <a:t> </a:t>
            </a:r>
            <a:r>
              <a:rPr lang="en-IN" sz="3000" b="1" dirty="0">
                <a:solidFill>
                  <a:schemeClr val="bg1"/>
                </a:solidFill>
                <a:latin typeface="Times New Roman" panose="02020603050405020304" pitchFamily="18" charset="0"/>
                <a:cs typeface="Times New Roman" panose="02020603050405020304" pitchFamily="18" charset="0"/>
              </a:rPr>
              <a:t>Rule 3 : Fee for information</a:t>
            </a:r>
            <a:endParaRPr lang="en-IN" b="1"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57BC9939-1FEC-E8C9-F49B-46CA435E3559}"/>
              </a:ext>
            </a:extLst>
          </p:cNvPr>
          <p:cNvGraphicFramePr>
            <a:graphicFrameLocks noGrp="1"/>
          </p:cNvGraphicFramePr>
          <p:nvPr>
            <p:ph idx="1"/>
          </p:nvPr>
        </p:nvGraphicFramePr>
        <p:xfrm>
          <a:off x="449037" y="571504"/>
          <a:ext cx="11095262" cy="5870119"/>
        </p:xfrm>
        <a:graphic>
          <a:graphicData uri="http://schemas.openxmlformats.org/drawingml/2006/table">
            <a:tbl>
              <a:tblPr firstRow="1" bandRow="1">
                <a:tableStyleId>{5C22544A-7EE6-4342-B048-85BDC9FD1C3A}</a:tableStyleId>
              </a:tblPr>
              <a:tblGrid>
                <a:gridCol w="640648">
                  <a:extLst>
                    <a:ext uri="{9D8B030D-6E8A-4147-A177-3AD203B41FA5}">
                      <a16:colId xmlns:a16="http://schemas.microsoft.com/office/drawing/2014/main" val="20000"/>
                    </a:ext>
                  </a:extLst>
                </a:gridCol>
                <a:gridCol w="1009886">
                  <a:extLst>
                    <a:ext uri="{9D8B030D-6E8A-4147-A177-3AD203B41FA5}">
                      <a16:colId xmlns:a16="http://schemas.microsoft.com/office/drawing/2014/main" val="20001"/>
                    </a:ext>
                  </a:extLst>
                </a:gridCol>
                <a:gridCol w="3019691">
                  <a:extLst>
                    <a:ext uri="{9D8B030D-6E8A-4147-A177-3AD203B41FA5}">
                      <a16:colId xmlns:a16="http://schemas.microsoft.com/office/drawing/2014/main" val="20002"/>
                    </a:ext>
                  </a:extLst>
                </a:gridCol>
                <a:gridCol w="3286797">
                  <a:extLst>
                    <a:ext uri="{9D8B030D-6E8A-4147-A177-3AD203B41FA5}">
                      <a16:colId xmlns:a16="http://schemas.microsoft.com/office/drawing/2014/main" val="20003"/>
                    </a:ext>
                  </a:extLst>
                </a:gridCol>
                <a:gridCol w="3138240">
                  <a:extLst>
                    <a:ext uri="{9D8B030D-6E8A-4147-A177-3AD203B41FA5}">
                      <a16:colId xmlns:a16="http://schemas.microsoft.com/office/drawing/2014/main" val="20004"/>
                    </a:ext>
                  </a:extLst>
                </a:gridCol>
              </a:tblGrid>
              <a:tr h="799599">
                <a:tc>
                  <a:txBody>
                    <a:bodyPr/>
                    <a:lstStyle/>
                    <a:p>
                      <a:r>
                        <a:rPr lang="en-IN" sz="1400" dirty="0"/>
                        <a:t>Rule</a:t>
                      </a:r>
                    </a:p>
                  </a:txBody>
                  <a:tcPr marL="68580" marR="68580" marT="34292" marB="34292"/>
                </a:tc>
                <a:tc>
                  <a:txBody>
                    <a:bodyPr/>
                    <a:lstStyle/>
                    <a:p>
                      <a:r>
                        <a:rPr lang="en-IN" sz="1400" dirty="0"/>
                        <a:t>Under Section</a:t>
                      </a:r>
                    </a:p>
                  </a:txBody>
                  <a:tcPr marL="68580" marR="68580" marT="34292" marB="34292"/>
                </a:tc>
                <a:tc>
                  <a:txBody>
                    <a:bodyPr/>
                    <a:lstStyle/>
                    <a:p>
                      <a:r>
                        <a:rPr lang="en-IN" sz="1400" dirty="0"/>
                        <a:t>Particulars of Fees and Costs</a:t>
                      </a:r>
                    </a:p>
                  </a:txBody>
                  <a:tcPr marL="68580" marR="68580" marT="34292" marB="34292"/>
                </a:tc>
                <a:tc>
                  <a:txBody>
                    <a:bodyPr/>
                    <a:lstStyle/>
                    <a:p>
                      <a:pPr algn="ctr"/>
                      <a:r>
                        <a:rPr lang="en-IN" sz="1400" dirty="0"/>
                        <a:t> Details of  Fee or Cost</a:t>
                      </a:r>
                    </a:p>
                    <a:p>
                      <a:pPr algn="ctr"/>
                      <a:r>
                        <a:rPr lang="en-IN" sz="1400" dirty="0"/>
                        <a:t>Rs.</a:t>
                      </a:r>
                    </a:p>
                  </a:txBody>
                  <a:tcPr marL="68580" marR="68580" marT="34292" marB="34292"/>
                </a:tc>
                <a:tc>
                  <a:txBody>
                    <a:bodyPr/>
                    <a:lstStyle/>
                    <a:p>
                      <a:pPr algn="ctr"/>
                      <a:r>
                        <a:rPr lang="en-IN" sz="1400" dirty="0"/>
                        <a:t>Mode of Payment </a:t>
                      </a:r>
                    </a:p>
                  </a:txBody>
                  <a:tcPr marL="68580" marR="68580" marT="34292" marB="34292"/>
                </a:tc>
                <a:extLst>
                  <a:ext uri="{0D108BD9-81ED-4DB2-BD59-A6C34878D82A}">
                    <a16:rowId xmlns:a16="http://schemas.microsoft.com/office/drawing/2014/main" val="10000"/>
                  </a:ext>
                </a:extLst>
              </a:tr>
              <a:tr h="1073672">
                <a:tc>
                  <a:txBody>
                    <a:bodyPr/>
                    <a:lstStyle/>
                    <a:p>
                      <a:pPr algn="ctr"/>
                      <a:r>
                        <a:rPr lang="en-IN" sz="1500" b="1" dirty="0">
                          <a:latin typeface="Times New Roman" panose="02020603050405020304" pitchFamily="18" charset="0"/>
                          <a:cs typeface="Times New Roman" panose="02020603050405020304" pitchFamily="18" charset="0"/>
                        </a:rPr>
                        <a:t>1</a:t>
                      </a:r>
                    </a:p>
                  </a:txBody>
                  <a:tcPr marL="68580" marR="68580" marT="34292" marB="34292"/>
                </a:tc>
                <a:tc>
                  <a:txBody>
                    <a:bodyPr/>
                    <a:lstStyle/>
                    <a:p>
                      <a:pPr algn="ctr"/>
                      <a:r>
                        <a:rPr lang="en-IN" sz="1500" b="1" dirty="0">
                          <a:latin typeface="Times New Roman" panose="02020603050405020304" pitchFamily="18" charset="0"/>
                          <a:cs typeface="Times New Roman" panose="02020603050405020304" pitchFamily="18" charset="0"/>
                        </a:rPr>
                        <a:t>  6(1)</a:t>
                      </a:r>
                    </a:p>
                  </a:txBody>
                  <a:tcPr marL="68580" marR="68580" marT="34292" marB="3429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b="1" dirty="0">
                          <a:latin typeface="Times New Roman" panose="02020603050405020304" pitchFamily="18" charset="0"/>
                          <a:cs typeface="Times New Roman" panose="02020603050405020304" pitchFamily="18" charset="0"/>
                        </a:rPr>
                        <a:t>Application Fee</a:t>
                      </a:r>
                    </a:p>
                    <a:p>
                      <a:endParaRPr lang="en-IN" sz="1500" b="1" dirty="0">
                        <a:latin typeface="Times New Roman" panose="02020603050405020304" pitchFamily="18" charset="0"/>
                        <a:cs typeface="Times New Roman" panose="02020603050405020304" pitchFamily="18" charset="0"/>
                      </a:endParaRPr>
                    </a:p>
                  </a:txBody>
                  <a:tcPr marL="68580" marR="68580" marT="34292" marB="34292"/>
                </a:tc>
                <a:tc>
                  <a:txBody>
                    <a:bodyPr/>
                    <a:lstStyle/>
                    <a:p>
                      <a:pPr algn="ctr"/>
                      <a:r>
                        <a:rPr lang="en-IN" sz="1500" b="1" dirty="0">
                          <a:latin typeface="Times New Roman" panose="02020603050405020304" pitchFamily="18" charset="0"/>
                          <a:cs typeface="Times New Roman" panose="02020603050405020304" pitchFamily="18" charset="0"/>
                        </a:rPr>
                        <a:t>Rs. 10</a:t>
                      </a:r>
                    </a:p>
                  </a:txBody>
                  <a:tcPr marL="68580" marR="68580" marT="34292" marB="34292"/>
                </a:tc>
                <a:tc>
                  <a:txBody>
                    <a:bodyPr/>
                    <a:lstStyle/>
                    <a:p>
                      <a:pPr marL="285750" indent="-285750" algn="just">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cash against proper receipt or demand draft or </a:t>
                      </a:r>
                    </a:p>
                    <a:p>
                      <a:pPr marL="285750" indent="-285750" algn="just">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by bankers cheque payable to the concerned PIO.</a:t>
                      </a:r>
                      <a:endParaRPr lang="en-IN" sz="1400" b="1" dirty="0">
                        <a:latin typeface="Times New Roman" panose="02020603050405020304" pitchFamily="18" charset="0"/>
                        <a:cs typeface="Times New Roman" panose="02020603050405020304" pitchFamily="18" charset="0"/>
                      </a:endParaRPr>
                    </a:p>
                  </a:txBody>
                  <a:tcPr marL="68580" marR="68580" marT="34292" marB="34292"/>
                </a:tc>
                <a:extLst>
                  <a:ext uri="{0D108BD9-81ED-4DB2-BD59-A6C34878D82A}">
                    <a16:rowId xmlns:a16="http://schemas.microsoft.com/office/drawing/2014/main" val="10001"/>
                  </a:ext>
                </a:extLst>
              </a:tr>
              <a:tr h="558860">
                <a:tc>
                  <a:txBody>
                    <a:bodyPr/>
                    <a:lstStyle/>
                    <a:p>
                      <a:pPr algn="ctr"/>
                      <a:r>
                        <a:rPr lang="en-IN" sz="1400" b="1" dirty="0">
                          <a:latin typeface="Times New Roman" panose="02020603050405020304" pitchFamily="18" charset="0"/>
                          <a:cs typeface="Times New Roman" panose="02020603050405020304" pitchFamily="18" charset="0"/>
                        </a:rPr>
                        <a:t>2(a)</a:t>
                      </a:r>
                    </a:p>
                  </a:txBody>
                  <a:tcPr marL="68580" marR="68580" marT="34292" marB="34292"/>
                </a:tc>
                <a:tc>
                  <a:txBody>
                    <a:bodyPr/>
                    <a:lstStyle/>
                    <a:p>
                      <a:pPr algn="ctr"/>
                      <a:r>
                        <a:rPr lang="en-IN" sz="1400" b="1" dirty="0">
                          <a:latin typeface="Times New Roman" panose="02020603050405020304" pitchFamily="18" charset="0"/>
                          <a:cs typeface="Times New Roman" panose="02020603050405020304" pitchFamily="18" charset="0"/>
                        </a:rPr>
                        <a:t>7(1)</a:t>
                      </a: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A-4 or A-3 size paper-- created or copied</a:t>
                      </a:r>
                      <a:endParaRPr lang="en-IN" sz="1400" b="1" dirty="0">
                        <a:latin typeface="Times New Roman" panose="02020603050405020304" pitchFamily="18" charset="0"/>
                        <a:cs typeface="Times New Roman" panose="02020603050405020304" pitchFamily="18" charset="0"/>
                      </a:endParaRPr>
                    </a:p>
                  </a:txBody>
                  <a:tcPr marL="68580" marR="68580" marT="34292" marB="34292"/>
                </a:tc>
                <a:tc>
                  <a:txBody>
                    <a:bodyPr/>
                    <a:lstStyle/>
                    <a:p>
                      <a:pPr algn="ctr"/>
                      <a:r>
                        <a:rPr lang="en-IN" sz="1500" b="1" dirty="0">
                          <a:latin typeface="Times New Roman" panose="02020603050405020304" pitchFamily="18" charset="0"/>
                          <a:cs typeface="Times New Roman" panose="02020603050405020304" pitchFamily="18" charset="0"/>
                        </a:rPr>
                        <a:t>     Rs. 2  per page</a:t>
                      </a:r>
                    </a:p>
                  </a:txBody>
                  <a:tcPr marL="68580" marR="68580" marT="34292" marB="34292"/>
                </a:tc>
                <a:tc>
                  <a:txBody>
                    <a:bodyPr/>
                    <a:lstStyle/>
                    <a:p>
                      <a:endParaRPr lang="en-IN" sz="1400" dirty="0"/>
                    </a:p>
                  </a:txBody>
                  <a:tcPr marL="68580" marR="68580" marT="34292" marB="34292"/>
                </a:tc>
                <a:extLst>
                  <a:ext uri="{0D108BD9-81ED-4DB2-BD59-A6C34878D82A}">
                    <a16:rowId xmlns:a16="http://schemas.microsoft.com/office/drawing/2014/main" val="10002"/>
                  </a:ext>
                </a:extLst>
              </a:tr>
              <a:tr h="558860">
                <a:tc>
                  <a:txBody>
                    <a:bodyPr/>
                    <a:lstStyle/>
                    <a:p>
                      <a:pPr algn="ctr"/>
                      <a:r>
                        <a:rPr lang="en-IN" sz="1400" b="1" dirty="0">
                          <a:latin typeface="Times New Roman" panose="02020603050405020304" pitchFamily="18" charset="0"/>
                          <a:cs typeface="Times New Roman" panose="02020603050405020304" pitchFamily="18" charset="0"/>
                        </a:rPr>
                        <a:t>2(b)</a:t>
                      </a:r>
                    </a:p>
                  </a:txBody>
                  <a:tcPr marL="68580" marR="68580" marT="34292" marB="34292"/>
                </a:tc>
                <a:tc>
                  <a:txBody>
                    <a:bodyPr/>
                    <a:lstStyle/>
                    <a:p>
                      <a:pPr algn="ctr"/>
                      <a:r>
                        <a:rPr lang="en-IN" sz="1400" b="1" dirty="0">
                          <a:latin typeface="Times New Roman" panose="02020603050405020304" pitchFamily="18" charset="0"/>
                          <a:cs typeface="Times New Roman" panose="02020603050405020304" pitchFamily="18" charset="0"/>
                        </a:rPr>
                        <a:t>7(1)</a:t>
                      </a: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Larger size paper</a:t>
                      </a:r>
                      <a:endParaRPr lang="en-IN" sz="1400" b="1" dirty="0">
                        <a:latin typeface="Times New Roman" panose="02020603050405020304" pitchFamily="18" charset="0"/>
                        <a:cs typeface="Times New Roman" panose="02020603050405020304" pitchFamily="18" charset="0"/>
                      </a:endParaRP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Actual charge or cost price of a copy </a:t>
                      </a:r>
                      <a:endParaRPr lang="en-IN" sz="1400" dirty="0"/>
                    </a:p>
                  </a:txBody>
                  <a:tcPr marL="68580" marR="68580" marT="34292" marB="34292"/>
                </a:tc>
                <a:tc rowSpan="5">
                  <a:txBody>
                    <a:bodyPr/>
                    <a:lstStyle/>
                    <a:p>
                      <a:pPr marL="285750" indent="-285750" algn="just">
                        <a:buFont typeface="Arial" panose="020B0604020202020204" pitchFamily="34" charset="0"/>
                        <a:buChar char="•"/>
                      </a:pPr>
                      <a:endParaRPr lang="en-US" sz="1400" b="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US" sz="1400" b="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US" sz="1400" b="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US" sz="1400" b="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cash against proper receipt or demand draft or </a:t>
                      </a:r>
                    </a:p>
                    <a:p>
                      <a:pPr marL="285750" indent="-285750" algn="just">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by bankers cheque payable to the concerned PIO.</a:t>
                      </a:r>
                    </a:p>
                    <a:p>
                      <a:pPr marL="285750" indent="-285750" algn="just">
                        <a:buFont typeface="Arial" panose="020B0604020202020204" pitchFamily="34" charset="0"/>
                        <a:buChar char="•"/>
                      </a:pPr>
                      <a:endParaRPr lang="en-US" sz="1400" b="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400" b="1" dirty="0">
                          <a:solidFill>
                            <a:srgbClr val="FF0000"/>
                          </a:solidFill>
                          <a:latin typeface="Times New Roman" panose="02020603050405020304" pitchFamily="18" charset="0"/>
                          <a:cs typeface="Times New Roman" panose="02020603050405020304" pitchFamily="18" charset="0"/>
                        </a:rPr>
                        <a:t>No Fee or cost for applicant under BPL u/s 7(5) proviso</a:t>
                      </a:r>
                      <a:endParaRPr lang="en-IN" sz="1400" b="1" dirty="0">
                        <a:solidFill>
                          <a:srgbClr val="FF0000"/>
                        </a:solidFill>
                        <a:latin typeface="Times New Roman" panose="02020603050405020304" pitchFamily="18" charset="0"/>
                        <a:cs typeface="Times New Roman" panose="02020603050405020304" pitchFamily="18" charset="0"/>
                      </a:endParaRPr>
                    </a:p>
                    <a:p>
                      <a:endParaRPr lang="en-IN" sz="1400" dirty="0"/>
                    </a:p>
                  </a:txBody>
                  <a:tcPr marL="68580" marR="68580" marT="34292" marB="34292"/>
                </a:tc>
                <a:extLst>
                  <a:ext uri="{0D108BD9-81ED-4DB2-BD59-A6C34878D82A}">
                    <a16:rowId xmlns:a16="http://schemas.microsoft.com/office/drawing/2014/main" val="10003"/>
                  </a:ext>
                </a:extLst>
              </a:tr>
              <a:tr h="318120">
                <a:tc>
                  <a:txBody>
                    <a:bodyPr/>
                    <a:lstStyle/>
                    <a:p>
                      <a:pPr algn="ctr"/>
                      <a:r>
                        <a:rPr lang="en-IN" sz="1400" b="1" dirty="0">
                          <a:latin typeface="Times New Roman" panose="02020603050405020304" pitchFamily="18" charset="0"/>
                          <a:cs typeface="Times New Roman" panose="02020603050405020304" pitchFamily="18" charset="0"/>
                        </a:rPr>
                        <a:t>2(c)</a:t>
                      </a:r>
                    </a:p>
                  </a:txBody>
                  <a:tcPr marL="68580" marR="68580" marT="34292" marB="34292"/>
                </a:tc>
                <a:tc>
                  <a:txBody>
                    <a:bodyPr/>
                    <a:lstStyle/>
                    <a:p>
                      <a:pPr algn="ctr"/>
                      <a:r>
                        <a:rPr lang="en-IN" sz="1400" b="1" dirty="0">
                          <a:latin typeface="Times New Roman" panose="02020603050405020304" pitchFamily="18" charset="0"/>
                          <a:cs typeface="Times New Roman" panose="02020603050405020304" pitchFamily="18" charset="0"/>
                        </a:rPr>
                        <a:t>7(1)</a:t>
                      </a: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Samples or models </a:t>
                      </a:r>
                      <a:endParaRPr lang="en-IN" sz="1400" b="1" dirty="0">
                        <a:latin typeface="Times New Roman" panose="02020603050405020304" pitchFamily="18" charset="0"/>
                        <a:cs typeface="Times New Roman" panose="02020603050405020304" pitchFamily="18" charset="0"/>
                      </a:endParaRP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Actual cost or price </a:t>
                      </a:r>
                      <a:endParaRPr lang="en-IN" sz="1400" dirty="0"/>
                    </a:p>
                  </a:txBody>
                  <a:tcPr marL="68580" marR="68580" marT="34292" marB="34292"/>
                </a:tc>
                <a:tc vMerge="1">
                  <a:txBody>
                    <a:bodyPr/>
                    <a:lstStyle/>
                    <a:p>
                      <a:endParaRPr lang="en-IN" dirty="0"/>
                    </a:p>
                  </a:txBody>
                  <a:tcPr/>
                </a:tc>
                <a:extLst>
                  <a:ext uri="{0D108BD9-81ED-4DB2-BD59-A6C34878D82A}">
                    <a16:rowId xmlns:a16="http://schemas.microsoft.com/office/drawing/2014/main" val="10004"/>
                  </a:ext>
                </a:extLst>
              </a:tr>
              <a:tr h="893097">
                <a:tc>
                  <a:txBody>
                    <a:bodyPr/>
                    <a:lstStyle/>
                    <a:p>
                      <a:pPr algn="ctr"/>
                      <a:r>
                        <a:rPr lang="en-IN" sz="1400" b="1" dirty="0">
                          <a:latin typeface="Times New Roman" panose="02020603050405020304" pitchFamily="18" charset="0"/>
                          <a:cs typeface="Times New Roman" panose="02020603050405020304" pitchFamily="18" charset="0"/>
                        </a:rPr>
                        <a:t>2(d)</a:t>
                      </a:r>
                    </a:p>
                  </a:txBody>
                  <a:tcPr marL="68580" marR="68580" marT="34292" marB="34292"/>
                </a:tc>
                <a:tc>
                  <a:txBody>
                    <a:bodyPr/>
                    <a:lstStyle/>
                    <a:p>
                      <a:pPr algn="ctr"/>
                      <a:r>
                        <a:rPr lang="en-IN" sz="1400" b="1" dirty="0">
                          <a:latin typeface="Times New Roman" panose="02020603050405020304" pitchFamily="18" charset="0"/>
                          <a:cs typeface="Times New Roman" panose="02020603050405020304" pitchFamily="18" charset="0"/>
                        </a:rPr>
                        <a:t>7(1)</a:t>
                      </a: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Inspection of records, </a:t>
                      </a:r>
                      <a:endParaRPr lang="en-IN" sz="1400" b="1" dirty="0">
                        <a:latin typeface="Times New Roman" panose="02020603050405020304" pitchFamily="18" charset="0"/>
                        <a:cs typeface="Times New Roman" panose="02020603050405020304" pitchFamily="18" charset="0"/>
                      </a:endParaRP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No fee for the first hour ; and a fee of rupees five for each subsequent hour (or fraction thereof) thereafter .</a:t>
                      </a:r>
                      <a:endParaRPr lang="en-IN" sz="1400" b="1" dirty="0">
                        <a:latin typeface="Times New Roman" panose="02020603050405020304" pitchFamily="18" charset="0"/>
                        <a:cs typeface="Times New Roman" panose="02020603050405020304" pitchFamily="18" charset="0"/>
                      </a:endParaRPr>
                    </a:p>
                  </a:txBody>
                  <a:tcPr marL="68580" marR="68580" marT="34292" marB="34292"/>
                </a:tc>
                <a:tc vMerge="1">
                  <a:txBody>
                    <a:bodyPr/>
                    <a:lstStyle/>
                    <a:p>
                      <a:endParaRPr lang="en-IN" dirty="0"/>
                    </a:p>
                  </a:txBody>
                  <a:tcPr/>
                </a:tc>
                <a:extLst>
                  <a:ext uri="{0D108BD9-81ED-4DB2-BD59-A6C34878D82A}">
                    <a16:rowId xmlns:a16="http://schemas.microsoft.com/office/drawing/2014/main" val="10005"/>
                  </a:ext>
                </a:extLst>
              </a:tr>
              <a:tr h="799599">
                <a:tc>
                  <a:txBody>
                    <a:bodyPr/>
                    <a:lstStyle/>
                    <a:p>
                      <a:pPr algn="ctr"/>
                      <a:r>
                        <a:rPr lang="en-IN" sz="1400" b="1" dirty="0">
                          <a:latin typeface="Times New Roman" panose="02020603050405020304" pitchFamily="18" charset="0"/>
                          <a:cs typeface="Times New Roman" panose="02020603050405020304" pitchFamily="18" charset="0"/>
                        </a:rPr>
                        <a:t>3(a)</a:t>
                      </a:r>
                    </a:p>
                  </a:txBody>
                  <a:tcPr marL="68580" marR="68580" marT="34292" marB="34292"/>
                </a:tc>
                <a:tc>
                  <a:txBody>
                    <a:bodyPr/>
                    <a:lstStyle/>
                    <a:p>
                      <a:pPr algn="ctr"/>
                      <a:r>
                        <a:rPr lang="en-IN" sz="1400" b="1" dirty="0">
                          <a:latin typeface="Times New Roman" panose="02020603050405020304" pitchFamily="18" charset="0"/>
                          <a:cs typeface="Times New Roman" panose="02020603050405020304" pitchFamily="18" charset="0"/>
                        </a:rPr>
                        <a:t>7(5)</a:t>
                      </a: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Information provided in diskette or on a floppy, rupees fifty per diskette or per floppy </a:t>
                      </a:r>
                      <a:endParaRPr lang="en-IN" sz="1400" b="1" dirty="0">
                        <a:latin typeface="Times New Roman" panose="02020603050405020304" pitchFamily="18" charset="0"/>
                        <a:cs typeface="Times New Roman" panose="02020603050405020304" pitchFamily="18" charset="0"/>
                      </a:endParaRPr>
                    </a:p>
                  </a:txBody>
                  <a:tcPr marL="68580" marR="68580" marT="34292" marB="34292"/>
                </a:tc>
                <a:tc>
                  <a:txBody>
                    <a:bodyPr/>
                    <a:lstStyle/>
                    <a:p>
                      <a:pPr algn="ctr"/>
                      <a:r>
                        <a:rPr lang="en-IN" sz="1400" b="1" dirty="0">
                          <a:latin typeface="Times New Roman" panose="02020603050405020304" pitchFamily="18" charset="0"/>
                          <a:cs typeface="Times New Roman" panose="02020603050405020304" pitchFamily="18" charset="0"/>
                        </a:rPr>
                        <a:t>      Rs. 50 per Floppy/CD/Diskette</a:t>
                      </a:r>
                    </a:p>
                  </a:txBody>
                  <a:tcPr marL="68580" marR="68580" marT="34292" marB="34292"/>
                </a:tc>
                <a:tc vMerge="1">
                  <a:txBody>
                    <a:bodyPr/>
                    <a:lstStyle/>
                    <a:p>
                      <a:endParaRPr lang="en-IN" dirty="0"/>
                    </a:p>
                  </a:txBody>
                  <a:tcPr/>
                </a:tc>
                <a:extLst>
                  <a:ext uri="{0D108BD9-81ED-4DB2-BD59-A6C34878D82A}">
                    <a16:rowId xmlns:a16="http://schemas.microsoft.com/office/drawing/2014/main" val="10006"/>
                  </a:ext>
                </a:extLst>
              </a:tr>
              <a:tr h="868312">
                <a:tc>
                  <a:txBody>
                    <a:bodyPr/>
                    <a:lstStyle/>
                    <a:p>
                      <a:pPr algn="ctr"/>
                      <a:r>
                        <a:rPr lang="en-IN" sz="1400" b="1" dirty="0">
                          <a:latin typeface="Times New Roman" panose="02020603050405020304" pitchFamily="18" charset="0"/>
                          <a:cs typeface="Times New Roman" panose="02020603050405020304" pitchFamily="18" charset="0"/>
                        </a:rPr>
                        <a:t>3(b)</a:t>
                      </a:r>
                    </a:p>
                  </a:txBody>
                  <a:tcPr marL="68580" marR="68580" marT="34292" marB="34292"/>
                </a:tc>
                <a:tc>
                  <a:txBody>
                    <a:bodyPr/>
                    <a:lstStyle/>
                    <a:p>
                      <a:pPr algn="ctr"/>
                      <a:r>
                        <a:rPr lang="en-IN" sz="1400" b="1" dirty="0">
                          <a:latin typeface="Times New Roman" panose="02020603050405020304" pitchFamily="18" charset="0"/>
                          <a:cs typeface="Times New Roman" panose="02020603050405020304" pitchFamily="18" charset="0"/>
                        </a:rPr>
                        <a:t>7(5)</a:t>
                      </a: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Information provided in printed form</a:t>
                      </a:r>
                      <a:endParaRPr lang="en-IN" sz="1400" b="1" dirty="0">
                        <a:latin typeface="Times New Roman" panose="02020603050405020304" pitchFamily="18" charset="0"/>
                        <a:cs typeface="Times New Roman" panose="02020603050405020304" pitchFamily="18" charset="0"/>
                      </a:endParaRPr>
                    </a:p>
                  </a:txBody>
                  <a:tcPr marL="68580" marR="68580" marT="34292" marB="34292"/>
                </a:tc>
                <a:tc>
                  <a:txBody>
                    <a:bodyPr/>
                    <a:lstStyle/>
                    <a:p>
                      <a:r>
                        <a:rPr lang="en-US" sz="1400" b="1" dirty="0">
                          <a:latin typeface="Times New Roman" panose="02020603050405020304" pitchFamily="18" charset="0"/>
                          <a:cs typeface="Times New Roman" panose="02020603050405020304" pitchFamily="18" charset="0"/>
                        </a:rPr>
                        <a:t>Printed  price of publication or rupees two per page</a:t>
                      </a:r>
                    </a:p>
                  </a:txBody>
                  <a:tcPr marL="68580" marR="68580" marT="34292" marB="34292"/>
                </a:tc>
                <a:tc vMerge="1">
                  <a:txBody>
                    <a:bodyPr/>
                    <a:lstStyle/>
                    <a:p>
                      <a:endParaRPr lang="en-IN" dirty="0"/>
                    </a:p>
                  </a:txBody>
                  <a:tcPr/>
                </a:tc>
                <a:extLst>
                  <a:ext uri="{0D108BD9-81ED-4DB2-BD59-A6C34878D82A}">
                    <a16:rowId xmlns:a16="http://schemas.microsoft.com/office/drawing/2014/main" val="10007"/>
                  </a:ext>
                </a:extLst>
              </a:tr>
            </a:tbl>
          </a:graphicData>
        </a:graphic>
      </p:graphicFrame>
      <p:sp>
        <p:nvSpPr>
          <p:cNvPr id="3" name="Footer Placeholder 2">
            <a:extLst>
              <a:ext uri="{FF2B5EF4-FFF2-40B4-BE49-F238E27FC236}">
                <a16:creationId xmlns:a16="http://schemas.microsoft.com/office/drawing/2014/main" id="{3D517DBC-A3DC-390D-88DB-721C3FD0AF1E}"/>
              </a:ext>
            </a:extLst>
          </p:cNvPr>
          <p:cNvSpPr>
            <a:spLocks noGrp="1"/>
          </p:cNvSpPr>
          <p:nvPr>
            <p:ph type="ftr" sz="quarter" idx="11"/>
          </p:nvPr>
        </p:nvSpPr>
        <p:spPr/>
        <p:txBody>
          <a:bodyPr/>
          <a:lstStyle/>
          <a:p>
            <a:r>
              <a:rPr lang="en-US"/>
              <a:t>pkachare@gmail.com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E26B-386E-1239-07A0-4530C9D3E3CC}"/>
              </a:ext>
            </a:extLst>
          </p:cNvPr>
          <p:cNvSpPr>
            <a:spLocks noGrp="1"/>
          </p:cNvSpPr>
          <p:nvPr>
            <p:ph type="title"/>
          </p:nvPr>
        </p:nvSpPr>
        <p:spPr>
          <a:xfrm>
            <a:off x="838200" y="144690"/>
            <a:ext cx="10515600" cy="777874"/>
          </a:xfrm>
          <a:solidFill>
            <a:srgbClr val="0000FF"/>
          </a:solidFill>
        </p:spPr>
        <p:txBody>
          <a:bodyPr>
            <a:noAutofit/>
          </a:bodyPr>
          <a:lstStyle/>
          <a:p>
            <a:pPr algn="ctr"/>
            <a:r>
              <a:rPr lang="en-IN" sz="3600" b="1" u="sng" dirty="0">
                <a:solidFill>
                  <a:srgbClr val="FFFF00"/>
                </a:solidFill>
                <a:latin typeface="Times New Roman" panose="02020603050405020304" pitchFamily="18" charset="0"/>
                <a:cs typeface="Times New Roman" panose="02020603050405020304" pitchFamily="18" charset="0"/>
              </a:rPr>
              <a:t>Section 7</a:t>
            </a:r>
            <a:r>
              <a:rPr lang="en-IN" sz="3600" b="1" dirty="0">
                <a:solidFill>
                  <a:schemeClr val="bg1"/>
                </a:solidFill>
                <a:latin typeface="Times New Roman" panose="02020603050405020304" pitchFamily="18" charset="0"/>
                <a:cs typeface="Times New Roman" panose="02020603050405020304" pitchFamily="18" charset="0"/>
              </a:rPr>
              <a:t>:</a:t>
            </a:r>
            <a:r>
              <a:rPr lang="en-US" sz="3600" b="1" dirty="0">
                <a:solidFill>
                  <a:schemeClr val="bg1"/>
                </a:solidFill>
                <a:latin typeface="Times New Roman" panose="02020603050405020304" pitchFamily="18" charset="0"/>
                <a:cs typeface="Times New Roman" panose="02020603050405020304" pitchFamily="18" charset="0"/>
              </a:rPr>
              <a:t> Short title, extent and commencement</a:t>
            </a:r>
            <a:r>
              <a:rPr lang="en-IN" sz="3600" b="1" dirty="0">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9EBE3A-82DC-C716-1D9C-C42B05944F7F}"/>
              </a:ext>
            </a:extLst>
          </p:cNvPr>
          <p:cNvSpPr>
            <a:spLocks noGrp="1"/>
          </p:cNvSpPr>
          <p:nvPr>
            <p:ph idx="1"/>
          </p:nvPr>
        </p:nvSpPr>
        <p:spPr>
          <a:xfrm>
            <a:off x="838200" y="1649186"/>
            <a:ext cx="10515600" cy="4527777"/>
          </a:xfrm>
        </p:spPr>
        <p:txBody>
          <a:bodyPr/>
          <a:lstStyle/>
          <a:p>
            <a:endParaRPr lang="en-IN" dirty="0"/>
          </a:p>
          <a:p>
            <a:endParaRPr lang="en-IN" dirty="0"/>
          </a:p>
          <a:p>
            <a:endParaRPr lang="en-IN" dirty="0"/>
          </a:p>
          <a:p>
            <a:endParaRPr lang="en-IN" dirty="0"/>
          </a:p>
          <a:p>
            <a:endParaRPr lang="en-IN" dirty="0"/>
          </a:p>
          <a:p>
            <a:endParaRPr lang="en-US" dirty="0"/>
          </a:p>
        </p:txBody>
      </p:sp>
      <p:graphicFrame>
        <p:nvGraphicFramePr>
          <p:cNvPr id="4" name="Table 4">
            <a:extLst>
              <a:ext uri="{FF2B5EF4-FFF2-40B4-BE49-F238E27FC236}">
                <a16:creationId xmlns:a16="http://schemas.microsoft.com/office/drawing/2014/main" id="{DEB34710-0337-D8C5-FD5F-0F4F71BCDAEF}"/>
              </a:ext>
            </a:extLst>
          </p:cNvPr>
          <p:cNvGraphicFramePr>
            <a:graphicFrameLocks noGrp="1"/>
          </p:cNvGraphicFramePr>
          <p:nvPr/>
        </p:nvGraphicFramePr>
        <p:xfrm>
          <a:off x="838201" y="1029402"/>
          <a:ext cx="10515599" cy="5273427"/>
        </p:xfrm>
        <a:graphic>
          <a:graphicData uri="http://schemas.openxmlformats.org/drawingml/2006/table">
            <a:tbl>
              <a:tblPr firstRow="1" bandRow="1">
                <a:tableStyleId>{5C22544A-7EE6-4342-B048-85BDC9FD1C3A}</a:tableStyleId>
              </a:tblPr>
              <a:tblGrid>
                <a:gridCol w="675388">
                  <a:extLst>
                    <a:ext uri="{9D8B030D-6E8A-4147-A177-3AD203B41FA5}">
                      <a16:colId xmlns:a16="http://schemas.microsoft.com/office/drawing/2014/main" val="857737869"/>
                    </a:ext>
                  </a:extLst>
                </a:gridCol>
                <a:gridCol w="9840211">
                  <a:extLst>
                    <a:ext uri="{9D8B030D-6E8A-4147-A177-3AD203B41FA5}">
                      <a16:colId xmlns:a16="http://schemas.microsoft.com/office/drawing/2014/main" val="740145893"/>
                    </a:ext>
                  </a:extLst>
                </a:gridCol>
              </a:tblGrid>
              <a:tr h="1151689">
                <a:tc>
                  <a:txBody>
                    <a:bodyPr/>
                    <a:lstStyle/>
                    <a:p>
                      <a:r>
                        <a:rPr lang="en-IN" sz="2000" b="1" dirty="0">
                          <a:solidFill>
                            <a:srgbClr val="FFFF00"/>
                          </a:solidFill>
                          <a:latin typeface="Times New Roman" panose="02020603050405020304" pitchFamily="18" charset="0"/>
                          <a:cs typeface="Times New Roman" panose="02020603050405020304" pitchFamily="18" charset="0"/>
                        </a:rPr>
                        <a:t>   (7)</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PIO to consider representation of third party u/s 11 before taking decision. </a:t>
                      </a:r>
                    </a:p>
                  </a:txBody>
                  <a:tcPr>
                    <a:solidFill>
                      <a:srgbClr val="0000FF"/>
                    </a:solidFill>
                  </a:tcPr>
                </a:tc>
                <a:extLst>
                  <a:ext uri="{0D108BD9-81ED-4DB2-BD59-A6C34878D82A}">
                    <a16:rowId xmlns:a16="http://schemas.microsoft.com/office/drawing/2014/main" val="3322502593"/>
                  </a:ext>
                </a:extLst>
              </a:tr>
              <a:tr h="2279446">
                <a:tc>
                  <a:txBody>
                    <a:bodyPr/>
                    <a:lstStyle/>
                    <a:p>
                      <a:r>
                        <a:rPr lang="en-IN" sz="2000" b="1" dirty="0">
                          <a:solidFill>
                            <a:srgbClr val="FFFF00"/>
                          </a:solidFill>
                          <a:latin typeface="Times New Roman" panose="02020603050405020304" pitchFamily="18" charset="0"/>
                          <a:cs typeface="Times New Roman" panose="02020603050405020304" pitchFamily="18" charset="0"/>
                        </a:rPr>
                        <a:t>   (8)</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In case of refusal PIO shall communicate in writing </a:t>
                      </a:r>
                    </a:p>
                    <a:p>
                      <a:pPr marL="1028700" marR="0" lvl="1" indent="-571500" algn="l" defTabSz="914400" rtl="0" eaLnBrk="1" fontAlgn="auto" latinLnBrk="0" hangingPunct="1">
                        <a:lnSpc>
                          <a:spcPct val="100000"/>
                        </a:lnSpc>
                        <a:spcBef>
                          <a:spcPts val="0"/>
                        </a:spcBef>
                        <a:spcAft>
                          <a:spcPts val="0"/>
                        </a:spcAft>
                        <a:buClrTx/>
                        <a:buSzTx/>
                        <a:buFontTx/>
                        <a:buAutoNum type="romanLcParenBoth"/>
                        <a:tabLst/>
                        <a:defRPr/>
                      </a:pPr>
                      <a:r>
                        <a:rPr lang="en-IN" sz="2800" b="1" dirty="0">
                          <a:solidFill>
                            <a:schemeClr val="bg1"/>
                          </a:solidFill>
                          <a:latin typeface="Times New Roman" panose="02020603050405020304" pitchFamily="18" charset="0"/>
                          <a:cs typeface="Times New Roman" panose="02020603050405020304" pitchFamily="18" charset="0"/>
                        </a:rPr>
                        <a:t>the reasons for such rejection; </a:t>
                      </a:r>
                    </a:p>
                    <a:p>
                      <a:pPr marL="1028700" marR="0" lvl="1" indent="-571500" algn="l" defTabSz="914400" rtl="0" eaLnBrk="1" fontAlgn="auto" latinLnBrk="0" hangingPunct="1">
                        <a:lnSpc>
                          <a:spcPct val="100000"/>
                        </a:lnSpc>
                        <a:spcBef>
                          <a:spcPts val="0"/>
                        </a:spcBef>
                        <a:spcAft>
                          <a:spcPts val="0"/>
                        </a:spcAft>
                        <a:buClrTx/>
                        <a:buSzTx/>
                        <a:buFontTx/>
                        <a:buAutoNum type="romanLcParenBoth"/>
                        <a:tabLst/>
                        <a:defRPr/>
                      </a:pPr>
                      <a:r>
                        <a:rPr lang="en-IN" sz="2800" b="1" dirty="0">
                          <a:solidFill>
                            <a:schemeClr val="bg1"/>
                          </a:solidFill>
                          <a:latin typeface="Times New Roman" panose="02020603050405020304" pitchFamily="18" charset="0"/>
                          <a:cs typeface="Times New Roman" panose="02020603050405020304" pitchFamily="18" charset="0"/>
                        </a:rPr>
                        <a:t>the period within which an appeal against such rejection may be preferred; and </a:t>
                      </a:r>
                    </a:p>
                    <a:p>
                      <a:pPr marL="1028700" marR="0" lvl="1" indent="-571500" algn="l" defTabSz="914400" rtl="0" eaLnBrk="1" fontAlgn="auto" latinLnBrk="0" hangingPunct="1">
                        <a:lnSpc>
                          <a:spcPct val="100000"/>
                        </a:lnSpc>
                        <a:spcBef>
                          <a:spcPts val="0"/>
                        </a:spcBef>
                        <a:spcAft>
                          <a:spcPts val="0"/>
                        </a:spcAft>
                        <a:buClrTx/>
                        <a:buSzTx/>
                        <a:buFontTx/>
                        <a:buAutoNum type="romanLcParenBoth"/>
                        <a:tabLst/>
                        <a:defRPr/>
                      </a:pPr>
                      <a:r>
                        <a:rPr lang="en-IN" sz="2800" b="1" dirty="0">
                          <a:solidFill>
                            <a:schemeClr val="bg1"/>
                          </a:solidFill>
                          <a:latin typeface="Times New Roman" panose="02020603050405020304" pitchFamily="18" charset="0"/>
                          <a:cs typeface="Times New Roman" panose="02020603050405020304" pitchFamily="18" charset="0"/>
                        </a:rPr>
                        <a:t>the particulars of the appellate authority. </a:t>
                      </a:r>
                    </a:p>
                  </a:txBody>
                  <a:tcPr>
                    <a:solidFill>
                      <a:srgbClr val="0000FF"/>
                    </a:solidFill>
                  </a:tcPr>
                </a:tc>
                <a:extLst>
                  <a:ext uri="{0D108BD9-81ED-4DB2-BD59-A6C34878D82A}">
                    <a16:rowId xmlns:a16="http://schemas.microsoft.com/office/drawing/2014/main" val="3896973572"/>
                  </a:ext>
                </a:extLst>
              </a:tr>
              <a:tr h="1842292">
                <a:tc>
                  <a:txBody>
                    <a:bodyPr/>
                    <a:lstStyle/>
                    <a:p>
                      <a:r>
                        <a:rPr lang="en-IN" sz="2000" b="1" dirty="0">
                          <a:solidFill>
                            <a:srgbClr val="FFFF00"/>
                          </a:solidFill>
                          <a:latin typeface="Times New Roman" panose="02020603050405020304" pitchFamily="18" charset="0"/>
                          <a:cs typeface="Times New Roman" panose="02020603050405020304" pitchFamily="18" charset="0"/>
                        </a:rPr>
                        <a:t>   (9)</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N" sz="2800" b="1" dirty="0">
                          <a:solidFill>
                            <a:schemeClr val="bg1"/>
                          </a:solidFill>
                          <a:latin typeface="Times New Roman" panose="02020603050405020304" pitchFamily="18" charset="0"/>
                          <a:cs typeface="Times New Roman" panose="02020603050405020304" pitchFamily="18" charset="0"/>
                        </a:rPr>
                        <a:t>An information shall ordinarily be provided in the form in which it is sought unless it would disproportionately divert the resources of the public authority or would be detrimental to the safety or preservation of the record in question. </a:t>
                      </a:r>
                    </a:p>
                  </a:txBody>
                  <a:tcPr>
                    <a:solidFill>
                      <a:srgbClr val="0000FF"/>
                    </a:solidFill>
                  </a:tcPr>
                </a:tc>
                <a:extLst>
                  <a:ext uri="{0D108BD9-81ED-4DB2-BD59-A6C34878D82A}">
                    <a16:rowId xmlns:a16="http://schemas.microsoft.com/office/drawing/2014/main" val="3040893320"/>
                  </a:ext>
                </a:extLst>
              </a:tr>
            </a:tbl>
          </a:graphicData>
        </a:graphic>
      </p:graphicFrame>
      <p:sp>
        <p:nvSpPr>
          <p:cNvPr id="5" name="Footer Placeholder 4">
            <a:extLst>
              <a:ext uri="{FF2B5EF4-FFF2-40B4-BE49-F238E27FC236}">
                <a16:creationId xmlns:a16="http://schemas.microsoft.com/office/drawing/2014/main" id="{51028A0E-9C12-C45B-2D3D-1694ED7DF5C4}"/>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18568740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48208E9-8A4F-C4F6-8517-18FC6751F663}"/>
              </a:ext>
            </a:extLst>
          </p:cNvPr>
          <p:cNvGraphicFramePr>
            <a:graphicFrameLocks noGrp="1"/>
          </p:cNvGraphicFramePr>
          <p:nvPr>
            <p:ph idx="4294967295"/>
          </p:nvPr>
        </p:nvGraphicFramePr>
        <p:xfrm>
          <a:off x="768350" y="2124635"/>
          <a:ext cx="10585450" cy="3663003"/>
        </p:xfrm>
        <a:graphic>
          <a:graphicData uri="http://schemas.openxmlformats.org/drawingml/2006/table">
            <a:tbl>
              <a:tblPr/>
              <a:tblGrid>
                <a:gridCol w="2060884">
                  <a:extLst>
                    <a:ext uri="{9D8B030D-6E8A-4147-A177-3AD203B41FA5}">
                      <a16:colId xmlns:a16="http://schemas.microsoft.com/office/drawing/2014/main" val="20000"/>
                    </a:ext>
                  </a:extLst>
                </a:gridCol>
                <a:gridCol w="8524566">
                  <a:extLst>
                    <a:ext uri="{9D8B030D-6E8A-4147-A177-3AD203B41FA5}">
                      <a16:colId xmlns:a16="http://schemas.microsoft.com/office/drawing/2014/main" val="20001"/>
                    </a:ext>
                  </a:extLst>
                </a:gridCol>
              </a:tblGrid>
              <a:tr h="366300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4000" b="1" i="1" u="none" strike="noStrike" cap="none" normalizeH="0" baseline="0" dirty="0">
                        <a:ln>
                          <a:noFill/>
                        </a:ln>
                        <a:solidFill>
                          <a:schemeClr val="bg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1" u="none" strike="noStrike" cap="none" normalizeH="0" baseline="0" dirty="0">
                          <a:ln>
                            <a:noFill/>
                          </a:ln>
                          <a:solidFill>
                            <a:schemeClr val="bg1"/>
                          </a:solidFill>
                          <a:effectLst/>
                          <a:latin typeface="Arial" pitchFamily="34" charset="0"/>
                          <a:cs typeface="Arial" pitchFamily="34" charset="0"/>
                        </a:rPr>
                        <a:t>Sec.8 &amp; 9</a:t>
                      </a:r>
                      <a:r>
                        <a:rPr kumimoji="0" lang="en-US" sz="4000" b="1" i="0" u="none" strike="noStrike" cap="none" normalizeH="0" baseline="0" dirty="0">
                          <a:ln>
                            <a:noFill/>
                          </a:ln>
                          <a:solidFill>
                            <a:schemeClr val="bg1"/>
                          </a:solidFill>
                          <a:effectLst/>
                          <a:latin typeface="Arial" pitchFamily="34" charset="0"/>
                          <a:cs typeface="Arial" pitchFamily="34" charset="0"/>
                        </a:rPr>
                        <a:t> </a:t>
                      </a: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IN" sz="3600" b="1" i="0" u="none" strike="noStrike" cap="none" normalizeH="0" baseline="0" dirty="0">
                        <a:ln>
                          <a:noFill/>
                        </a:ln>
                        <a:solidFill>
                          <a:schemeClr val="bg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a:ln>
                          <a:noFill/>
                        </a:ln>
                        <a:solidFill>
                          <a:schemeClr val="bg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a:ln>
                            <a:noFill/>
                          </a:ln>
                          <a:solidFill>
                            <a:schemeClr val="bg1"/>
                          </a:solidFill>
                          <a:effectLst/>
                          <a:latin typeface="Arial" pitchFamily="34" charset="0"/>
                          <a:cs typeface="Arial" pitchFamily="34" charset="0"/>
                        </a:rPr>
                        <a:t>             Exemptions</a:t>
                      </a:r>
                    </a:p>
                  </a:txBody>
                  <a:tcPr marL="91441" marR="9144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33FF"/>
                    </a:solidFill>
                  </a:tcPr>
                </a:tc>
                <a:extLst>
                  <a:ext uri="{0D108BD9-81ED-4DB2-BD59-A6C34878D82A}">
                    <a16:rowId xmlns:a16="http://schemas.microsoft.com/office/drawing/2014/main" val="10000"/>
                  </a:ext>
                </a:extLst>
              </a:tr>
            </a:tbl>
          </a:graphicData>
        </a:graphic>
      </p:graphicFrame>
      <p:sp>
        <p:nvSpPr>
          <p:cNvPr id="71708" name="Footer Placeholder 6">
            <a:extLst>
              <a:ext uri="{FF2B5EF4-FFF2-40B4-BE49-F238E27FC236}">
                <a16:creationId xmlns:a16="http://schemas.microsoft.com/office/drawing/2014/main" id="{80D486B7-0503-5660-4F15-09B4AF5841D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extLst>
      <p:ext uri="{BB962C8B-B14F-4D97-AF65-F5344CB8AC3E}">
        <p14:creationId xmlns:p14="http://schemas.microsoft.com/office/powerpoint/2010/main" val="2778669286"/>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E26B-386E-1239-07A0-4530C9D3E3CC}"/>
              </a:ext>
            </a:extLst>
          </p:cNvPr>
          <p:cNvSpPr>
            <a:spLocks noGrp="1"/>
          </p:cNvSpPr>
          <p:nvPr>
            <p:ph type="title"/>
          </p:nvPr>
        </p:nvSpPr>
        <p:spPr>
          <a:xfrm>
            <a:off x="838200" y="63050"/>
            <a:ext cx="10515600" cy="723651"/>
          </a:xfrm>
          <a:solidFill>
            <a:srgbClr val="0000FF"/>
          </a:solidFill>
        </p:spPr>
        <p:txBody>
          <a:bodyPr>
            <a:noAutofit/>
          </a:bodyPr>
          <a:lstStyle/>
          <a:p>
            <a:pPr algn="ctr"/>
            <a:r>
              <a:rPr lang="en-IN" sz="3600" b="1" u="sng" dirty="0">
                <a:solidFill>
                  <a:srgbClr val="FFFF00"/>
                </a:solidFill>
                <a:latin typeface="Times New Roman" panose="02020603050405020304" pitchFamily="18" charset="0"/>
                <a:cs typeface="Times New Roman" panose="02020603050405020304" pitchFamily="18" charset="0"/>
              </a:rPr>
              <a:t>Section 8</a:t>
            </a:r>
            <a:r>
              <a:rPr lang="en-IN" sz="3600" b="1" dirty="0">
                <a:solidFill>
                  <a:schemeClr val="bg1"/>
                </a:solidFill>
                <a:latin typeface="Times New Roman" panose="02020603050405020304" pitchFamily="18" charset="0"/>
                <a:cs typeface="Times New Roman" panose="02020603050405020304" pitchFamily="18" charset="0"/>
              </a:rPr>
              <a:t>:</a:t>
            </a:r>
            <a:r>
              <a:rPr lang="en-US" sz="3600" b="1" dirty="0">
                <a:solidFill>
                  <a:schemeClr val="bg1"/>
                </a:solidFill>
                <a:latin typeface="Times New Roman" panose="02020603050405020304" pitchFamily="18" charset="0"/>
                <a:cs typeface="Times New Roman" panose="02020603050405020304" pitchFamily="18" charset="0"/>
              </a:rPr>
              <a:t> </a:t>
            </a:r>
            <a:r>
              <a:rPr lang="en-IN" sz="1400" dirty="0"/>
              <a:t>. </a:t>
            </a:r>
            <a:r>
              <a:rPr lang="en-IN" sz="3200" b="1" dirty="0">
                <a:solidFill>
                  <a:schemeClr val="bg1"/>
                </a:solidFill>
                <a:latin typeface="Times New Roman" panose="02020603050405020304" pitchFamily="18" charset="0"/>
                <a:cs typeface="Times New Roman" panose="02020603050405020304" pitchFamily="18" charset="0"/>
              </a:rPr>
              <a:t>Exemption from disclosure of information.</a:t>
            </a:r>
            <a:endParaRPr lang="en-US" sz="36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9EBE3A-82DC-C716-1D9C-C42B05944F7F}"/>
              </a:ext>
            </a:extLst>
          </p:cNvPr>
          <p:cNvSpPr>
            <a:spLocks noGrp="1"/>
          </p:cNvSpPr>
          <p:nvPr>
            <p:ph idx="1"/>
          </p:nvPr>
        </p:nvSpPr>
        <p:spPr>
          <a:xfrm>
            <a:off x="838200" y="1649186"/>
            <a:ext cx="10515600" cy="4527777"/>
          </a:xfrm>
        </p:spPr>
        <p:txBody>
          <a:bodyPr/>
          <a:lstStyle/>
          <a:p>
            <a:endParaRPr lang="en-IN" dirty="0"/>
          </a:p>
          <a:p>
            <a:endParaRPr lang="en-IN" dirty="0"/>
          </a:p>
          <a:p>
            <a:endParaRPr lang="en-IN" dirty="0"/>
          </a:p>
          <a:p>
            <a:endParaRPr lang="en-IN" dirty="0"/>
          </a:p>
          <a:p>
            <a:endParaRPr lang="en-IN" dirty="0"/>
          </a:p>
          <a:p>
            <a:endParaRPr lang="en-US" dirty="0"/>
          </a:p>
        </p:txBody>
      </p:sp>
      <p:graphicFrame>
        <p:nvGraphicFramePr>
          <p:cNvPr id="4" name="Table 4">
            <a:extLst>
              <a:ext uri="{FF2B5EF4-FFF2-40B4-BE49-F238E27FC236}">
                <a16:creationId xmlns:a16="http://schemas.microsoft.com/office/drawing/2014/main" id="{DEB34710-0337-D8C5-FD5F-0F4F71BCDAEF}"/>
              </a:ext>
            </a:extLst>
          </p:cNvPr>
          <p:cNvGraphicFramePr>
            <a:graphicFrameLocks noGrp="1"/>
          </p:cNvGraphicFramePr>
          <p:nvPr/>
        </p:nvGraphicFramePr>
        <p:xfrm>
          <a:off x="838201" y="819357"/>
          <a:ext cx="10515600" cy="5589607"/>
        </p:xfrm>
        <a:graphic>
          <a:graphicData uri="http://schemas.openxmlformats.org/drawingml/2006/table">
            <a:tbl>
              <a:tblPr firstRow="1" bandRow="1">
                <a:tableStyleId>{5C22544A-7EE6-4342-B048-85BDC9FD1C3A}</a:tableStyleId>
              </a:tblPr>
              <a:tblGrid>
                <a:gridCol w="572458">
                  <a:extLst>
                    <a:ext uri="{9D8B030D-6E8A-4147-A177-3AD203B41FA5}">
                      <a16:colId xmlns:a16="http://schemas.microsoft.com/office/drawing/2014/main" val="857737869"/>
                    </a:ext>
                  </a:extLst>
                </a:gridCol>
                <a:gridCol w="9943142">
                  <a:extLst>
                    <a:ext uri="{9D8B030D-6E8A-4147-A177-3AD203B41FA5}">
                      <a16:colId xmlns:a16="http://schemas.microsoft.com/office/drawing/2014/main" val="740145893"/>
                    </a:ext>
                  </a:extLst>
                </a:gridCol>
              </a:tblGrid>
              <a:tr h="2602040">
                <a:tc>
                  <a:txBody>
                    <a:bodyPr/>
                    <a:lstStyle/>
                    <a:p>
                      <a:r>
                        <a:rPr lang="en-IN" sz="2000" b="1" dirty="0">
                          <a:solidFill>
                            <a:srgbClr val="FFFF00"/>
                          </a:solidFill>
                          <a:latin typeface="Times New Roman" panose="02020603050405020304" pitchFamily="18" charset="0"/>
                          <a:cs typeface="Times New Roman" panose="02020603050405020304" pitchFamily="18" charset="0"/>
                        </a:rPr>
                        <a:t>   (1)</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Times New Roman"/>
                        <a:ea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Times New Roman"/>
                        <a:ea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Times New Roman"/>
                        <a:ea typeface="Times New Roman"/>
                      </a:endParaRPr>
                    </a:p>
                  </a:txBody>
                  <a:tcPr>
                    <a:solidFill>
                      <a:srgbClr val="0000FF"/>
                    </a:solidFill>
                  </a:tcPr>
                </a:tc>
                <a:extLst>
                  <a:ext uri="{0D108BD9-81ED-4DB2-BD59-A6C34878D82A}">
                    <a16:rowId xmlns:a16="http://schemas.microsoft.com/office/drawing/2014/main" val="3322502593"/>
                  </a:ext>
                </a:extLst>
              </a:tr>
              <a:tr h="896270">
                <a:tc>
                  <a:txBody>
                    <a:bodyPr/>
                    <a:lstStyle/>
                    <a:p>
                      <a:r>
                        <a:rPr lang="en-IN" sz="2000" b="1" dirty="0">
                          <a:solidFill>
                            <a:srgbClr val="FFFF00"/>
                          </a:solidFill>
                          <a:latin typeface="Times New Roman" panose="02020603050405020304" pitchFamily="18" charset="0"/>
                          <a:cs typeface="Times New Roman" panose="02020603050405020304" pitchFamily="18" charset="0"/>
                        </a:rPr>
                        <a:t>   (2)</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dirty="0">
                          <a:solidFill>
                            <a:schemeClr val="bg1"/>
                          </a:solidFill>
                          <a:latin typeface="Times New Roman" panose="02020603050405020304" pitchFamily="18" charset="0"/>
                          <a:cs typeface="Times New Roman" panose="02020603050405020304" pitchFamily="18" charset="0"/>
                        </a:rPr>
                        <a:t>a public authority may allow access to information, if public interest in disclosure outweighs the harm to the protected interests. </a:t>
                      </a:r>
                    </a:p>
                  </a:txBody>
                  <a:tcPr>
                    <a:solidFill>
                      <a:srgbClr val="0000FF"/>
                    </a:solidFill>
                  </a:tcPr>
                </a:tc>
                <a:extLst>
                  <a:ext uri="{0D108BD9-81ED-4DB2-BD59-A6C34878D82A}">
                    <a16:rowId xmlns:a16="http://schemas.microsoft.com/office/drawing/2014/main" val="3896973572"/>
                  </a:ext>
                </a:extLst>
              </a:tr>
              <a:tr h="2091297">
                <a:tc>
                  <a:txBody>
                    <a:bodyPr/>
                    <a:lstStyle/>
                    <a:p>
                      <a:r>
                        <a:rPr lang="en-IN" sz="2000" b="1" dirty="0">
                          <a:solidFill>
                            <a:srgbClr val="FFFF00"/>
                          </a:solidFill>
                          <a:latin typeface="Times New Roman" panose="02020603050405020304" pitchFamily="18" charset="0"/>
                          <a:cs typeface="Times New Roman" panose="02020603050405020304" pitchFamily="18" charset="0"/>
                        </a:rPr>
                        <a:t>   (3)</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N" sz="2400" b="1" dirty="0">
                          <a:solidFill>
                            <a:schemeClr val="bg1"/>
                          </a:solidFill>
                          <a:latin typeface="Times New Roman" panose="02020603050405020304" pitchFamily="18" charset="0"/>
                          <a:cs typeface="Times New Roman" panose="02020603050405020304" pitchFamily="18" charset="0"/>
                        </a:rPr>
                        <a:t>Subject to the provisions of clauses (a), (c) and (</a:t>
                      </a:r>
                      <a:r>
                        <a:rPr lang="en-IN" sz="2400" b="1" dirty="0" err="1">
                          <a:solidFill>
                            <a:schemeClr val="bg1"/>
                          </a:solidFill>
                          <a:latin typeface="Times New Roman" panose="02020603050405020304" pitchFamily="18" charset="0"/>
                          <a:cs typeface="Times New Roman" panose="02020603050405020304" pitchFamily="18" charset="0"/>
                        </a:rPr>
                        <a:t>i</a:t>
                      </a:r>
                      <a:r>
                        <a:rPr lang="en-IN" sz="2400" b="1" dirty="0">
                          <a:solidFill>
                            <a:schemeClr val="bg1"/>
                          </a:solidFill>
                          <a:latin typeface="Times New Roman" panose="02020603050405020304" pitchFamily="18" charset="0"/>
                          <a:cs typeface="Times New Roman" panose="02020603050405020304" pitchFamily="18" charset="0"/>
                        </a:rPr>
                        <a:t>) of sub-section (1), any information relating to any occurrence, event or matter which has taken place, occurred or happened twenty years before the date on which any request is made under section 6 shall be provided to any person making a request under that section: </a:t>
                      </a:r>
                    </a:p>
                  </a:txBody>
                  <a:tcPr>
                    <a:solidFill>
                      <a:srgbClr val="0000FF"/>
                    </a:solidFill>
                  </a:tcPr>
                </a:tc>
                <a:extLst>
                  <a:ext uri="{0D108BD9-81ED-4DB2-BD59-A6C34878D82A}">
                    <a16:rowId xmlns:a16="http://schemas.microsoft.com/office/drawing/2014/main" val="3621522826"/>
                  </a:ext>
                </a:extLst>
              </a:tr>
            </a:tbl>
          </a:graphicData>
        </a:graphic>
      </p:graphicFrame>
      <p:graphicFrame>
        <p:nvGraphicFramePr>
          <p:cNvPr id="5" name="Table 5">
            <a:extLst>
              <a:ext uri="{FF2B5EF4-FFF2-40B4-BE49-F238E27FC236}">
                <a16:creationId xmlns:a16="http://schemas.microsoft.com/office/drawing/2014/main" id="{906C556F-2283-9250-81A0-D3BE8F746A10}"/>
              </a:ext>
            </a:extLst>
          </p:cNvPr>
          <p:cNvGraphicFramePr>
            <a:graphicFrameLocks noGrp="1"/>
          </p:cNvGraphicFramePr>
          <p:nvPr/>
        </p:nvGraphicFramePr>
        <p:xfrm>
          <a:off x="1582965" y="850297"/>
          <a:ext cx="9770833" cy="2286000"/>
        </p:xfrm>
        <a:graphic>
          <a:graphicData uri="http://schemas.openxmlformats.org/drawingml/2006/table">
            <a:tbl>
              <a:tblPr firstRow="1" bandRow="1">
                <a:tableStyleId>{5C22544A-7EE6-4342-B048-85BDC9FD1C3A}</a:tableStyleId>
              </a:tblPr>
              <a:tblGrid>
                <a:gridCol w="4201676">
                  <a:extLst>
                    <a:ext uri="{9D8B030D-6E8A-4147-A177-3AD203B41FA5}">
                      <a16:colId xmlns:a16="http://schemas.microsoft.com/office/drawing/2014/main" val="2219586729"/>
                    </a:ext>
                  </a:extLst>
                </a:gridCol>
                <a:gridCol w="5569157">
                  <a:extLst>
                    <a:ext uri="{9D8B030D-6E8A-4147-A177-3AD203B41FA5}">
                      <a16:colId xmlns:a16="http://schemas.microsoft.com/office/drawing/2014/main" val="2834625368"/>
                    </a:ext>
                  </a:extLst>
                </a:gridCol>
              </a:tblGrid>
              <a:tr h="430832">
                <a:tc>
                  <a:txBody>
                    <a:bodyPr/>
                    <a:lstStyle/>
                    <a:p>
                      <a:r>
                        <a:rPr lang="en-US" sz="2400" dirty="0">
                          <a:solidFill>
                            <a:schemeClr val="bg1"/>
                          </a:solidFill>
                          <a:latin typeface="Times New Roman"/>
                          <a:ea typeface="Times New Roman"/>
                        </a:rPr>
                        <a:t>a) </a:t>
                      </a:r>
                      <a:r>
                        <a:rPr lang="en-US" sz="2400" b="1" dirty="0">
                          <a:solidFill>
                            <a:schemeClr val="bg1"/>
                          </a:solidFill>
                          <a:latin typeface="Times New Roman"/>
                          <a:ea typeface="Times New Roman"/>
                        </a:rPr>
                        <a:t>National Security </a:t>
                      </a:r>
                      <a:endParaRPr lang="en-US" sz="2400" dirty="0">
                        <a:solidFill>
                          <a:schemeClr val="bg1"/>
                        </a:solidFill>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Times New Roman" pitchFamily="18" charset="0"/>
                          <a:ea typeface="Calibri"/>
                          <a:cs typeface="Times New Roman" pitchFamily="18" charset="0"/>
                        </a:rPr>
                        <a:t>f) Foreign Government </a:t>
                      </a:r>
                    </a:p>
                  </a:txBody>
                  <a:tcPr>
                    <a:solidFill>
                      <a:srgbClr val="0000FF"/>
                    </a:solidFill>
                  </a:tcPr>
                </a:tc>
                <a:extLst>
                  <a:ext uri="{0D108BD9-81ED-4DB2-BD59-A6C34878D82A}">
                    <a16:rowId xmlns:a16="http://schemas.microsoft.com/office/drawing/2014/main" val="2307543744"/>
                  </a:ext>
                </a:extLst>
              </a:tr>
              <a:tr h="4308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Times New Roman"/>
                          <a:ea typeface="Times New Roman"/>
                        </a:rPr>
                        <a:t>b) Contempt of Court</a:t>
                      </a:r>
                    </a:p>
                  </a:txBody>
                  <a:tcPr>
                    <a:solidFill>
                      <a:srgbClr val="0000FF"/>
                    </a:solidFill>
                  </a:tcPr>
                </a:tc>
                <a:tc>
                  <a:txBody>
                    <a:bodyPr/>
                    <a:lstStyle/>
                    <a:p>
                      <a:r>
                        <a:rPr lang="en-US" sz="2400" b="1" dirty="0">
                          <a:solidFill>
                            <a:schemeClr val="bg1"/>
                          </a:solidFill>
                          <a:latin typeface="Times New Roman" pitchFamily="18" charset="0"/>
                          <a:ea typeface="Calibri"/>
                          <a:cs typeface="Times New Roman" pitchFamily="18" charset="0"/>
                        </a:rPr>
                        <a:t>g) Safety of Informer in law Enforcement </a:t>
                      </a:r>
                      <a:endParaRPr lang="en-US" sz="2400" dirty="0">
                        <a:solidFill>
                          <a:schemeClr val="bg1"/>
                        </a:solidFill>
                      </a:endParaRPr>
                    </a:p>
                  </a:txBody>
                  <a:tcPr>
                    <a:solidFill>
                      <a:srgbClr val="0000FF"/>
                    </a:solidFill>
                  </a:tcPr>
                </a:tc>
                <a:extLst>
                  <a:ext uri="{0D108BD9-81ED-4DB2-BD59-A6C34878D82A}">
                    <a16:rowId xmlns:a16="http://schemas.microsoft.com/office/drawing/2014/main" val="1929310999"/>
                  </a:ext>
                </a:extLst>
              </a:tr>
              <a:tr h="430832">
                <a:tc>
                  <a:txBody>
                    <a:bodyPr/>
                    <a:lstStyle/>
                    <a:p>
                      <a:r>
                        <a:rPr lang="en-US" sz="2400" b="1" dirty="0">
                          <a:solidFill>
                            <a:schemeClr val="bg1"/>
                          </a:solidFill>
                          <a:latin typeface="Times New Roman" pitchFamily="18" charset="0"/>
                          <a:ea typeface="Calibri"/>
                          <a:cs typeface="Times New Roman" pitchFamily="18" charset="0"/>
                        </a:rPr>
                        <a:t>c) Parliamentary Privilege </a:t>
                      </a:r>
                      <a:endParaRPr lang="en-US" sz="2400" dirty="0">
                        <a:solidFill>
                          <a:schemeClr val="bg1"/>
                        </a:solidFill>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Times New Roman" pitchFamily="18" charset="0"/>
                          <a:ea typeface="Calibri"/>
                          <a:cs typeface="Times New Roman" pitchFamily="18" charset="0"/>
                        </a:rPr>
                        <a:t>h) Investigation</a:t>
                      </a:r>
                    </a:p>
                  </a:txBody>
                  <a:tcPr>
                    <a:solidFill>
                      <a:srgbClr val="0000FF"/>
                    </a:solidFill>
                  </a:tcPr>
                </a:tc>
                <a:extLst>
                  <a:ext uri="{0D108BD9-81ED-4DB2-BD59-A6C34878D82A}">
                    <a16:rowId xmlns:a16="http://schemas.microsoft.com/office/drawing/2014/main" val="870354230"/>
                  </a:ext>
                </a:extLst>
              </a:tr>
              <a:tr h="4308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Times New Roman" pitchFamily="18" charset="0"/>
                          <a:ea typeface="Calibri"/>
                          <a:cs typeface="Times New Roman" pitchFamily="18" charset="0"/>
                        </a:rPr>
                        <a:t>d) Trade Secrecy</a:t>
                      </a:r>
                    </a:p>
                  </a:txBody>
                  <a:tcPr>
                    <a:solidFill>
                      <a:srgbClr val="0000FF"/>
                    </a:solidFill>
                  </a:tcPr>
                </a:tc>
                <a:tc>
                  <a:txBody>
                    <a:bodyPr/>
                    <a:lstStyle/>
                    <a:p>
                      <a:r>
                        <a:rPr lang="en-US" sz="2400" b="1" dirty="0" err="1">
                          <a:solidFill>
                            <a:schemeClr val="bg1"/>
                          </a:solidFill>
                          <a:latin typeface="Times New Roman" pitchFamily="18" charset="0"/>
                          <a:ea typeface="Calibri"/>
                          <a:cs typeface="Times New Roman" pitchFamily="18" charset="0"/>
                        </a:rPr>
                        <a:t>i</a:t>
                      </a:r>
                      <a:r>
                        <a:rPr lang="en-US" sz="2400" b="1" dirty="0">
                          <a:solidFill>
                            <a:schemeClr val="bg1"/>
                          </a:solidFill>
                          <a:latin typeface="Times New Roman" pitchFamily="18" charset="0"/>
                          <a:ea typeface="Calibri"/>
                          <a:cs typeface="Times New Roman" pitchFamily="18" charset="0"/>
                        </a:rPr>
                        <a:t>) Cabinet Papers </a:t>
                      </a:r>
                      <a:endParaRPr lang="en-US" sz="2400" dirty="0">
                        <a:solidFill>
                          <a:schemeClr val="bg1"/>
                        </a:solidFill>
                      </a:endParaRPr>
                    </a:p>
                  </a:txBody>
                  <a:tcPr>
                    <a:solidFill>
                      <a:srgbClr val="0000FF"/>
                    </a:solidFill>
                  </a:tcPr>
                </a:tc>
                <a:extLst>
                  <a:ext uri="{0D108BD9-81ED-4DB2-BD59-A6C34878D82A}">
                    <a16:rowId xmlns:a16="http://schemas.microsoft.com/office/drawing/2014/main" val="403762823"/>
                  </a:ext>
                </a:extLst>
              </a:tr>
              <a:tr h="430832">
                <a:tc>
                  <a:txBody>
                    <a:bodyPr/>
                    <a:lstStyle/>
                    <a:p>
                      <a:r>
                        <a:rPr lang="en-US" sz="2400" b="1" dirty="0">
                          <a:solidFill>
                            <a:schemeClr val="bg1"/>
                          </a:solidFill>
                          <a:latin typeface="Times New Roman" pitchFamily="18" charset="0"/>
                          <a:ea typeface="Calibri"/>
                          <a:cs typeface="Times New Roman" pitchFamily="18" charset="0"/>
                        </a:rPr>
                        <a:t>e) Fiduciary Relationship </a:t>
                      </a:r>
                      <a:endParaRPr lang="en-US" sz="2400" dirty="0">
                        <a:solidFill>
                          <a:schemeClr val="bg1"/>
                        </a:solidFill>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Times New Roman" pitchFamily="18" charset="0"/>
                          <a:ea typeface="Calibri"/>
                          <a:cs typeface="Times New Roman" pitchFamily="18" charset="0"/>
                        </a:rPr>
                        <a:t>j) Privacy</a:t>
                      </a:r>
                    </a:p>
                  </a:txBody>
                  <a:tcPr>
                    <a:solidFill>
                      <a:srgbClr val="0000FF"/>
                    </a:solidFill>
                  </a:tcPr>
                </a:tc>
                <a:extLst>
                  <a:ext uri="{0D108BD9-81ED-4DB2-BD59-A6C34878D82A}">
                    <a16:rowId xmlns:a16="http://schemas.microsoft.com/office/drawing/2014/main" val="3941009054"/>
                  </a:ext>
                </a:extLst>
              </a:tr>
            </a:tbl>
          </a:graphicData>
        </a:graphic>
      </p:graphicFrame>
      <p:sp>
        <p:nvSpPr>
          <p:cNvPr id="6" name="Footer Placeholder 5">
            <a:extLst>
              <a:ext uri="{FF2B5EF4-FFF2-40B4-BE49-F238E27FC236}">
                <a16:creationId xmlns:a16="http://schemas.microsoft.com/office/drawing/2014/main" id="{78A85291-2C51-2986-9376-9C493C82A7AD}"/>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17026118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1818A-6C6C-4882-F1C0-153319CAF395}"/>
              </a:ext>
            </a:extLst>
          </p:cNvPr>
          <p:cNvSpPr>
            <a:spLocks noGrp="1"/>
          </p:cNvSpPr>
          <p:nvPr>
            <p:ph type="title"/>
          </p:nvPr>
        </p:nvSpPr>
        <p:spPr>
          <a:xfrm>
            <a:off x="838200" y="365126"/>
            <a:ext cx="10515600" cy="916827"/>
          </a:xfrm>
          <a:solidFill>
            <a:srgbClr val="0000FF"/>
          </a:solidFill>
        </p:spPr>
        <p:txBody>
          <a:bodyPr/>
          <a:lstStyle/>
          <a:p>
            <a:pPr algn="ctr"/>
            <a:r>
              <a:rPr lang="en-IN" sz="4400" b="1" dirty="0">
                <a:solidFill>
                  <a:schemeClr val="bg1"/>
                </a:solidFill>
                <a:latin typeface="Times New Roman" panose="02020603050405020304" pitchFamily="18" charset="0"/>
                <a:cs typeface="Times New Roman" panose="02020603050405020304" pitchFamily="18" charset="0"/>
              </a:rPr>
              <a:t>Section 8(1)(j)</a:t>
            </a:r>
            <a:endParaRPr lang="en-US" dirty="0">
              <a:solidFill>
                <a:schemeClr val="bg1"/>
              </a:solidFill>
            </a:endParaRPr>
          </a:p>
        </p:txBody>
      </p:sp>
      <p:sp>
        <p:nvSpPr>
          <p:cNvPr id="3" name="Content Placeholder 2">
            <a:extLst>
              <a:ext uri="{FF2B5EF4-FFF2-40B4-BE49-F238E27FC236}">
                <a16:creationId xmlns:a16="http://schemas.microsoft.com/office/drawing/2014/main" id="{B315DA0D-C342-617E-1070-62F7D65D94B6}"/>
              </a:ext>
            </a:extLst>
          </p:cNvPr>
          <p:cNvSpPr>
            <a:spLocks noGrp="1"/>
          </p:cNvSpPr>
          <p:nvPr>
            <p:ph idx="1"/>
          </p:nvPr>
        </p:nvSpPr>
        <p:spPr>
          <a:xfrm>
            <a:off x="838200" y="1488141"/>
            <a:ext cx="10515600" cy="4688822"/>
          </a:xfrm>
          <a:solidFill>
            <a:srgbClr val="0000FF"/>
          </a:solidFill>
        </p:spPr>
        <p:txBody>
          <a:bodyPr/>
          <a:lstStyle/>
          <a:p>
            <a:r>
              <a:rPr lang="en-IN" sz="3600" b="1" dirty="0">
                <a:solidFill>
                  <a:schemeClr val="bg1"/>
                </a:solidFill>
                <a:latin typeface="Times New Roman" panose="02020603050405020304" pitchFamily="18" charset="0"/>
                <a:cs typeface="Times New Roman" panose="02020603050405020304" pitchFamily="18" charset="0"/>
              </a:rPr>
              <a:t>Section 8(1)(j) excludes </a:t>
            </a:r>
            <a:r>
              <a:rPr lang="en-US" sz="3600" b="1" dirty="0">
                <a:solidFill>
                  <a:schemeClr val="bg1"/>
                </a:solidFill>
                <a:latin typeface="Times New Roman" panose="02020603050405020304" pitchFamily="18" charset="0"/>
                <a:cs typeface="Times New Roman" panose="02020603050405020304" pitchFamily="18" charset="0"/>
              </a:rPr>
              <a:t>disclosure of personal information, the disclosure of which:- </a:t>
            </a:r>
          </a:p>
          <a:p>
            <a:endParaRPr lang="en-US" sz="3600" b="1" dirty="0">
              <a:solidFill>
                <a:schemeClr val="bg1"/>
              </a:solidFill>
              <a:latin typeface="Times New Roman" panose="02020603050405020304" pitchFamily="18" charset="0"/>
              <a:cs typeface="Times New Roman" panose="02020603050405020304" pitchFamily="18" charset="0"/>
            </a:endParaRPr>
          </a:p>
          <a:p>
            <a:endParaRPr lang="en-US" sz="3600" b="1" dirty="0">
              <a:solidFill>
                <a:schemeClr val="bg1"/>
              </a:solidFill>
              <a:latin typeface="Times New Roman" panose="02020603050405020304" pitchFamily="18" charset="0"/>
              <a:cs typeface="Times New Roman" panose="02020603050405020304" pitchFamily="18" charset="0"/>
            </a:endParaRPr>
          </a:p>
          <a:p>
            <a:endParaRPr lang="en-US" dirty="0"/>
          </a:p>
          <a:p>
            <a:endParaRPr lang="en-US" dirty="0"/>
          </a:p>
          <a:p>
            <a:r>
              <a:rPr lang="en-US" sz="3200" b="1" dirty="0">
                <a:solidFill>
                  <a:schemeClr val="bg1"/>
                </a:solidFill>
                <a:latin typeface="Times New Roman" panose="02020603050405020304" pitchFamily="18" charset="0"/>
                <a:cs typeface="Times New Roman" panose="02020603050405020304" pitchFamily="18" charset="0"/>
              </a:rPr>
              <a:t>if the PIO/AA are satisfied that larger public interest justifies disclosure.</a:t>
            </a:r>
            <a:endParaRPr lang="en-US" sz="3200" dirty="0">
              <a:solidFill>
                <a:schemeClr val="bg1"/>
              </a:solidFill>
            </a:endParaRPr>
          </a:p>
        </p:txBody>
      </p:sp>
      <p:pic>
        <p:nvPicPr>
          <p:cNvPr id="4" name="Picture 3">
            <a:extLst>
              <a:ext uri="{FF2B5EF4-FFF2-40B4-BE49-F238E27FC236}">
                <a16:creationId xmlns:a16="http://schemas.microsoft.com/office/drawing/2014/main" id="{901819F3-3C9C-EE55-D0F2-691D6E6FCB50}"/>
              </a:ext>
            </a:extLst>
          </p:cNvPr>
          <p:cNvPicPr>
            <a:picLocks noChangeAspect="1"/>
          </p:cNvPicPr>
          <p:nvPr/>
        </p:nvPicPr>
        <p:blipFill>
          <a:blip r:embed="rId2"/>
          <a:stretch>
            <a:fillRect/>
          </a:stretch>
        </p:blipFill>
        <p:spPr>
          <a:xfrm>
            <a:off x="996877" y="2740091"/>
            <a:ext cx="4659852" cy="1840873"/>
          </a:xfrm>
          <a:prstGeom prst="rect">
            <a:avLst/>
          </a:prstGeom>
        </p:spPr>
      </p:pic>
      <p:sp>
        <p:nvSpPr>
          <p:cNvPr id="5" name="Rectangle 4">
            <a:extLst>
              <a:ext uri="{FF2B5EF4-FFF2-40B4-BE49-F238E27FC236}">
                <a16:creationId xmlns:a16="http://schemas.microsoft.com/office/drawing/2014/main" id="{1519E559-0BA0-0C0D-FB7C-873C796C57CA}"/>
              </a:ext>
            </a:extLst>
          </p:cNvPr>
          <p:cNvSpPr/>
          <p:nvPr/>
        </p:nvSpPr>
        <p:spPr>
          <a:xfrm>
            <a:off x="5910265" y="2791664"/>
            <a:ext cx="4542582" cy="150242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100" b="1" dirty="0">
                <a:latin typeface="Times New Roman" panose="02020603050405020304" pitchFamily="18" charset="0"/>
                <a:cs typeface="Times New Roman" panose="02020603050405020304" pitchFamily="18" charset="0"/>
              </a:rPr>
              <a:t>ii) would cause unwarranted invasion of the privacy of the individual.</a:t>
            </a:r>
          </a:p>
          <a:p>
            <a:pPr algn="ctr">
              <a:defRPr/>
            </a:pPr>
            <a:endParaRPr lang="en-IN" sz="2100" dirty="0"/>
          </a:p>
        </p:txBody>
      </p:sp>
      <p:sp>
        <p:nvSpPr>
          <p:cNvPr id="6" name="Footer Placeholder 5">
            <a:extLst>
              <a:ext uri="{FF2B5EF4-FFF2-40B4-BE49-F238E27FC236}">
                <a16:creationId xmlns:a16="http://schemas.microsoft.com/office/drawing/2014/main" id="{73BCF6E7-B346-40E4-0E50-A20E2B0C3383}"/>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13415444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15AF73E3-A639-53F8-7B82-B37577AD1687}"/>
              </a:ext>
            </a:extLst>
          </p:cNvPr>
          <p:cNvSpPr>
            <a:spLocks noGrp="1"/>
          </p:cNvSpPr>
          <p:nvPr>
            <p:ph type="ftr" sz="quarter" idx="11"/>
          </p:nvPr>
        </p:nvSpPr>
        <p:spPr/>
        <p:txBody>
          <a:bodyPr/>
          <a:lstStyle/>
          <a:p>
            <a:pPr>
              <a:defRPr/>
            </a:pPr>
            <a:r>
              <a:rPr lang="en-US"/>
              <a:t>pkachare@gmail.com</a:t>
            </a:r>
          </a:p>
        </p:txBody>
      </p:sp>
      <p:sp>
        <p:nvSpPr>
          <p:cNvPr id="1162242" name="Rectangle 2">
            <a:extLst>
              <a:ext uri="{FF2B5EF4-FFF2-40B4-BE49-F238E27FC236}">
                <a16:creationId xmlns:a16="http://schemas.microsoft.com/office/drawing/2014/main" id="{ED9C916F-D106-7AA5-C553-DE829BF19033}"/>
              </a:ext>
            </a:extLst>
          </p:cNvPr>
          <p:cNvSpPr>
            <a:spLocks noGrp="1" noChangeArrowheads="1"/>
          </p:cNvSpPr>
          <p:nvPr>
            <p:ph type="title" idx="4294967295"/>
          </p:nvPr>
        </p:nvSpPr>
        <p:spPr>
          <a:xfrm>
            <a:off x="1353671" y="228600"/>
            <a:ext cx="9825317" cy="838200"/>
          </a:xfrm>
          <a:solidFill>
            <a:srgbClr val="0000FF"/>
          </a:solidFill>
        </p:spPr>
        <p:txBody>
          <a:bodyPr/>
          <a:lstStyle/>
          <a:p>
            <a:pPr algn="ctr" eaLnBrk="1" hangingPunct="1">
              <a:defRPr/>
            </a:pPr>
            <a:r>
              <a:rPr lang="en-US" sz="3600" b="1" dirty="0">
                <a:solidFill>
                  <a:schemeClr val="bg1"/>
                </a:solidFill>
              </a:rPr>
              <a:t>Give info if public interest outweighs</a:t>
            </a:r>
            <a:r>
              <a:rPr lang="en-US" dirty="0">
                <a:solidFill>
                  <a:schemeClr val="bg1"/>
                </a:solidFill>
              </a:rPr>
              <a:t> </a:t>
            </a:r>
          </a:p>
        </p:txBody>
      </p:sp>
      <p:pic>
        <p:nvPicPr>
          <p:cNvPr id="74757" name="Picture 3" descr="images scale of justice">
            <a:extLst>
              <a:ext uri="{FF2B5EF4-FFF2-40B4-BE49-F238E27FC236}">
                <a16:creationId xmlns:a16="http://schemas.microsoft.com/office/drawing/2014/main" id="{10228C61-1BF6-127A-B599-15B95DBF42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524000"/>
            <a:ext cx="35814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Rectangle 4">
            <a:extLst>
              <a:ext uri="{FF2B5EF4-FFF2-40B4-BE49-F238E27FC236}">
                <a16:creationId xmlns:a16="http://schemas.microsoft.com/office/drawing/2014/main" id="{1A7BF42D-C3AD-6477-2F76-48173F3AFCEC}"/>
              </a:ext>
            </a:extLst>
          </p:cNvPr>
          <p:cNvSpPr>
            <a:spLocks noChangeArrowheads="1"/>
          </p:cNvSpPr>
          <p:nvPr/>
        </p:nvSpPr>
        <p:spPr bwMode="auto">
          <a:xfrm>
            <a:off x="6477000" y="4114800"/>
            <a:ext cx="3657600" cy="1295400"/>
          </a:xfrm>
          <a:prstGeom prst="rect">
            <a:avLst/>
          </a:prstGeom>
          <a:solidFill>
            <a:srgbClr val="0000FF"/>
          </a:solidFill>
          <a:ln w="9525">
            <a:solidFill>
              <a:schemeClr val="tx1"/>
            </a:solidFill>
            <a:miter lim="800000"/>
            <a:headEnd/>
            <a:tailEnd/>
          </a:ln>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endParaRPr lang="en-US" altLang="en-US" sz="2400" b="1" dirty="0">
              <a:solidFill>
                <a:srgbClr val="000000"/>
              </a:solidFill>
              <a:latin typeface="Times New Roman" panose="02020603050405020304" pitchFamily="18" charset="0"/>
            </a:endParaRPr>
          </a:p>
          <a:p>
            <a:pPr algn="ctr" eaLnBrk="1" hangingPunct="1">
              <a:spcBef>
                <a:spcPct val="0"/>
              </a:spcBef>
              <a:buClrTx/>
              <a:buFontTx/>
              <a:buNone/>
            </a:pPr>
            <a:endParaRPr lang="en-US" altLang="en-US" sz="2800" b="1" dirty="0">
              <a:solidFill>
                <a:srgbClr val="FF0066"/>
              </a:solidFill>
              <a:latin typeface="Times New Roman" panose="02020603050405020304" pitchFamily="18" charset="0"/>
            </a:endParaRPr>
          </a:p>
          <a:p>
            <a:pPr algn="ctr" eaLnBrk="1" hangingPunct="1">
              <a:spcBef>
                <a:spcPct val="0"/>
              </a:spcBef>
              <a:buClrTx/>
              <a:buFontTx/>
              <a:buNone/>
            </a:pPr>
            <a:r>
              <a:rPr lang="en-US" altLang="en-US" sz="2800" b="1" dirty="0">
                <a:solidFill>
                  <a:schemeClr val="bg1"/>
                </a:solidFill>
                <a:latin typeface="Times New Roman" panose="02020603050405020304" pitchFamily="18" charset="0"/>
              </a:rPr>
              <a:t>Harm likely to be</a:t>
            </a:r>
          </a:p>
          <a:p>
            <a:pPr algn="ctr" eaLnBrk="1" hangingPunct="1">
              <a:spcBef>
                <a:spcPct val="0"/>
              </a:spcBef>
              <a:buClrTx/>
              <a:buFontTx/>
              <a:buNone/>
            </a:pPr>
            <a:r>
              <a:rPr lang="en-US" altLang="en-US" sz="2800" b="1" dirty="0">
                <a:solidFill>
                  <a:schemeClr val="bg1"/>
                </a:solidFill>
                <a:latin typeface="Times New Roman" panose="02020603050405020304" pitchFamily="18" charset="0"/>
              </a:rPr>
              <a:t> caused to the </a:t>
            </a:r>
          </a:p>
          <a:p>
            <a:pPr algn="ctr" eaLnBrk="1" hangingPunct="1">
              <a:spcBef>
                <a:spcPct val="0"/>
              </a:spcBef>
              <a:buClrTx/>
              <a:buFontTx/>
              <a:buNone/>
            </a:pPr>
            <a:r>
              <a:rPr lang="en-US" altLang="en-US" sz="2800" b="1" dirty="0">
                <a:solidFill>
                  <a:schemeClr val="bg1"/>
                </a:solidFill>
                <a:latin typeface="Times New Roman" panose="02020603050405020304" pitchFamily="18" charset="0"/>
              </a:rPr>
              <a:t>    Protected Interests </a:t>
            </a:r>
            <a:r>
              <a:rPr lang="en-US" altLang="en-US" sz="2800" dirty="0">
                <a:solidFill>
                  <a:schemeClr val="bg1"/>
                </a:solidFill>
                <a:latin typeface="Times New Roman" panose="02020603050405020304" pitchFamily="18" charset="0"/>
              </a:rPr>
              <a:t>	</a:t>
            </a:r>
          </a:p>
          <a:p>
            <a:pPr algn="ctr" eaLnBrk="1" hangingPunct="1">
              <a:spcBef>
                <a:spcPct val="0"/>
              </a:spcBef>
              <a:buClrTx/>
              <a:buFontTx/>
              <a:buNone/>
            </a:pPr>
            <a:endParaRPr lang="en-US" altLang="en-US" sz="2800" dirty="0">
              <a:solidFill>
                <a:schemeClr val="bg1"/>
              </a:solidFill>
              <a:latin typeface="Times New Roman" panose="02020603050405020304" pitchFamily="18" charset="0"/>
            </a:endParaRPr>
          </a:p>
          <a:p>
            <a:pPr algn="ctr" eaLnBrk="1" hangingPunct="1">
              <a:spcBef>
                <a:spcPct val="0"/>
              </a:spcBef>
              <a:buClrTx/>
              <a:buFontTx/>
              <a:buNone/>
            </a:pPr>
            <a:endParaRPr lang="en-US" altLang="en-US" sz="2800" dirty="0">
              <a:solidFill>
                <a:srgbClr val="000000"/>
              </a:solidFill>
              <a:latin typeface="Times New Roman" panose="02020603050405020304" pitchFamily="18" charset="0"/>
            </a:endParaRPr>
          </a:p>
        </p:txBody>
      </p:sp>
      <p:sp>
        <p:nvSpPr>
          <p:cNvPr id="74759" name="Rectangle 5">
            <a:extLst>
              <a:ext uri="{FF2B5EF4-FFF2-40B4-BE49-F238E27FC236}">
                <a16:creationId xmlns:a16="http://schemas.microsoft.com/office/drawing/2014/main" id="{35B072B2-76C7-86A0-8C3F-0616EA01803D}"/>
              </a:ext>
            </a:extLst>
          </p:cNvPr>
          <p:cNvSpPr>
            <a:spLocks noChangeArrowheads="1"/>
          </p:cNvSpPr>
          <p:nvPr/>
        </p:nvSpPr>
        <p:spPr bwMode="auto">
          <a:xfrm>
            <a:off x="2667000" y="4038600"/>
            <a:ext cx="3200400" cy="1295400"/>
          </a:xfrm>
          <a:prstGeom prst="rect">
            <a:avLst/>
          </a:prstGeom>
          <a:solidFill>
            <a:srgbClr val="0000FF"/>
          </a:solidFill>
          <a:ln w="9525">
            <a:solidFill>
              <a:schemeClr val="tx1"/>
            </a:solidFill>
            <a:miter lim="800000"/>
            <a:headEnd/>
            <a:tailEnd/>
          </a:ln>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endParaRPr lang="en-US" altLang="en-US" sz="2400" dirty="0">
              <a:solidFill>
                <a:srgbClr val="000000"/>
              </a:solidFill>
              <a:latin typeface="Times New Roman" panose="02020603050405020304" pitchFamily="18" charset="0"/>
            </a:endParaRPr>
          </a:p>
          <a:p>
            <a:pPr algn="ctr" eaLnBrk="1" hangingPunct="1">
              <a:spcBef>
                <a:spcPct val="0"/>
              </a:spcBef>
              <a:buClrTx/>
              <a:buFontTx/>
              <a:buNone/>
            </a:pPr>
            <a:r>
              <a:rPr lang="en-US" altLang="en-US" sz="2400" b="1" dirty="0">
                <a:solidFill>
                  <a:srgbClr val="000000"/>
                </a:solidFill>
                <a:latin typeface="Times New Roman" panose="02020603050405020304" pitchFamily="18" charset="0"/>
              </a:rPr>
              <a:t>   </a:t>
            </a:r>
            <a:r>
              <a:rPr lang="en-US" altLang="en-US" sz="2800" b="1" dirty="0">
                <a:solidFill>
                  <a:schemeClr val="bg1"/>
                </a:solidFill>
                <a:latin typeface="Times New Roman" panose="02020603050405020304" pitchFamily="18" charset="0"/>
              </a:rPr>
              <a:t>Public Interest</a:t>
            </a:r>
          </a:p>
          <a:p>
            <a:pPr algn="ctr" eaLnBrk="1" hangingPunct="1">
              <a:spcBef>
                <a:spcPct val="0"/>
              </a:spcBef>
              <a:buClrTx/>
              <a:buFontTx/>
              <a:buNone/>
            </a:pPr>
            <a:r>
              <a:rPr lang="en-US" altLang="en-US" sz="2800" b="1" dirty="0">
                <a:solidFill>
                  <a:schemeClr val="bg1"/>
                </a:solidFill>
                <a:latin typeface="Times New Roman" panose="02020603050405020304" pitchFamily="18" charset="0"/>
              </a:rPr>
              <a:t> in disclosure	</a:t>
            </a:r>
          </a:p>
          <a:p>
            <a:pPr algn="ctr" eaLnBrk="1" hangingPunct="1">
              <a:spcBef>
                <a:spcPct val="0"/>
              </a:spcBef>
              <a:buClrTx/>
              <a:buFontTx/>
              <a:buNone/>
            </a:pPr>
            <a:endParaRPr lang="en-US" altLang="en-US" sz="2800" b="1" dirty="0">
              <a:latin typeface="Times New Roman" panose="02020603050405020304" pitchFamily="18" charset="0"/>
            </a:endParaRPr>
          </a:p>
        </p:txBody>
      </p:sp>
      <p:sp>
        <p:nvSpPr>
          <p:cNvPr id="74760" name="Text Box 6">
            <a:extLst>
              <a:ext uri="{FF2B5EF4-FFF2-40B4-BE49-F238E27FC236}">
                <a16:creationId xmlns:a16="http://schemas.microsoft.com/office/drawing/2014/main" id="{214BE3F5-3C7D-E260-414D-79E5642C859E}"/>
              </a:ext>
            </a:extLst>
          </p:cNvPr>
          <p:cNvSpPr txBox="1">
            <a:spLocks noChangeArrowheads="1"/>
          </p:cNvSpPr>
          <p:nvPr/>
        </p:nvSpPr>
        <p:spPr bwMode="auto">
          <a:xfrm>
            <a:off x="1904999" y="5638800"/>
            <a:ext cx="8673353" cy="523220"/>
          </a:xfrm>
          <a:prstGeom prst="rect">
            <a:avLst/>
          </a:prstGeom>
          <a:solidFill>
            <a:srgbClr val="0000FF"/>
          </a:solidFill>
          <a:ln>
            <a:noFill/>
          </a:ln>
        </p:spPr>
        <p:txBody>
          <a:bodyPr wrap="squar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800" b="1" dirty="0">
                <a:solidFill>
                  <a:schemeClr val="bg1"/>
                </a:solidFill>
                <a:latin typeface="Times New Roman" panose="02020603050405020304" pitchFamily="18" charset="0"/>
              </a:rPr>
              <a:t>Reject info if harm to  public interest outweighs</a:t>
            </a:r>
          </a:p>
        </p:txBody>
      </p:sp>
      <p:sp>
        <p:nvSpPr>
          <p:cNvPr id="74761" name="Oval 7">
            <a:extLst>
              <a:ext uri="{FF2B5EF4-FFF2-40B4-BE49-F238E27FC236}">
                <a16:creationId xmlns:a16="http://schemas.microsoft.com/office/drawing/2014/main" id="{F9C38D6F-4182-03E9-0615-C167887CFAB5}"/>
              </a:ext>
            </a:extLst>
          </p:cNvPr>
          <p:cNvSpPr>
            <a:spLocks noChangeArrowheads="1"/>
          </p:cNvSpPr>
          <p:nvPr/>
        </p:nvSpPr>
        <p:spPr bwMode="auto">
          <a:xfrm>
            <a:off x="5029200" y="2057400"/>
            <a:ext cx="2057400" cy="7620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endParaRPr lang="en-US" altLang="en-US" sz="2000" b="1">
              <a:solidFill>
                <a:srgbClr val="FF0066"/>
              </a:solidFill>
              <a:latin typeface="Times New Roman" panose="02020603050405020304" pitchFamily="18" charset="0"/>
            </a:endParaRPr>
          </a:p>
          <a:p>
            <a:pPr algn="ctr" eaLnBrk="1" hangingPunct="1">
              <a:spcBef>
                <a:spcPct val="0"/>
              </a:spcBef>
              <a:buClrTx/>
              <a:buFontTx/>
              <a:buNone/>
            </a:pPr>
            <a:r>
              <a:rPr lang="en-US" altLang="en-US" sz="2000" b="1">
                <a:latin typeface="Times New Roman" panose="02020603050405020304" pitchFamily="18" charset="0"/>
              </a:rPr>
              <a:t>Section 8(2)</a:t>
            </a:r>
          </a:p>
          <a:p>
            <a:pPr algn="ctr" eaLnBrk="1" hangingPunct="1">
              <a:spcBef>
                <a:spcPct val="0"/>
              </a:spcBef>
              <a:buClrTx/>
              <a:buFontTx/>
              <a:buNone/>
            </a:pPr>
            <a:endParaRPr lang="en-US" altLang="en-US" sz="2000">
              <a:latin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E26B-386E-1239-07A0-4530C9D3E3CC}"/>
              </a:ext>
            </a:extLst>
          </p:cNvPr>
          <p:cNvSpPr>
            <a:spLocks noGrp="1"/>
          </p:cNvSpPr>
          <p:nvPr>
            <p:ph type="title"/>
          </p:nvPr>
        </p:nvSpPr>
        <p:spPr>
          <a:xfrm>
            <a:off x="838200" y="63050"/>
            <a:ext cx="10515600" cy="723651"/>
          </a:xfrm>
          <a:solidFill>
            <a:srgbClr val="0000FF"/>
          </a:solidFill>
        </p:spPr>
        <p:txBody>
          <a:bodyPr>
            <a:noAutofit/>
          </a:bodyPr>
          <a:lstStyle/>
          <a:p>
            <a:pPr algn="ctr"/>
            <a:r>
              <a:rPr lang="en-IN" sz="3600" b="1" u="sng" dirty="0">
                <a:solidFill>
                  <a:srgbClr val="FFFF00"/>
                </a:solidFill>
                <a:latin typeface="Times New Roman" panose="02020603050405020304" pitchFamily="18" charset="0"/>
                <a:cs typeface="Times New Roman" panose="02020603050405020304" pitchFamily="18" charset="0"/>
              </a:rPr>
              <a:t>Section 9</a:t>
            </a:r>
            <a:r>
              <a:rPr lang="en-IN" sz="3600" b="1" dirty="0">
                <a:solidFill>
                  <a:schemeClr val="bg1"/>
                </a:solidFill>
                <a:latin typeface="Times New Roman" panose="02020603050405020304" pitchFamily="18" charset="0"/>
                <a:cs typeface="Times New Roman" panose="02020603050405020304" pitchFamily="18" charset="0"/>
              </a:rPr>
              <a:t>:</a:t>
            </a:r>
            <a:r>
              <a:rPr lang="en-US" sz="3600" b="1" dirty="0">
                <a:solidFill>
                  <a:schemeClr val="bg1"/>
                </a:solidFill>
                <a:latin typeface="Times New Roman" panose="02020603050405020304" pitchFamily="18" charset="0"/>
                <a:cs typeface="Times New Roman" panose="02020603050405020304" pitchFamily="18" charset="0"/>
              </a:rPr>
              <a:t> </a:t>
            </a:r>
            <a:r>
              <a:rPr lang="en-IN" sz="1400" dirty="0"/>
              <a:t>. </a:t>
            </a:r>
            <a:r>
              <a:rPr lang="en-IN" sz="1200" dirty="0"/>
              <a:t>. </a:t>
            </a:r>
            <a:r>
              <a:rPr lang="en-IN" sz="2800" b="1" dirty="0">
                <a:solidFill>
                  <a:schemeClr val="bg1"/>
                </a:solidFill>
                <a:latin typeface="Times New Roman" panose="02020603050405020304" pitchFamily="18" charset="0"/>
                <a:cs typeface="Times New Roman" panose="02020603050405020304" pitchFamily="18" charset="0"/>
              </a:rPr>
              <a:t>Grounds for rejection to access in certain cases.</a:t>
            </a:r>
            <a:endParaRPr lang="en-US" sz="36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9EBE3A-82DC-C716-1D9C-C42B05944F7F}"/>
              </a:ext>
            </a:extLst>
          </p:cNvPr>
          <p:cNvSpPr>
            <a:spLocks noGrp="1"/>
          </p:cNvSpPr>
          <p:nvPr>
            <p:ph idx="1"/>
          </p:nvPr>
        </p:nvSpPr>
        <p:spPr>
          <a:xfrm>
            <a:off x="838200" y="1649186"/>
            <a:ext cx="10515600" cy="4527777"/>
          </a:xfrm>
        </p:spPr>
        <p:txBody>
          <a:bodyPr/>
          <a:lstStyle/>
          <a:p>
            <a:endParaRPr lang="en-IN" dirty="0"/>
          </a:p>
          <a:p>
            <a:endParaRPr lang="en-IN" dirty="0"/>
          </a:p>
          <a:p>
            <a:endParaRPr lang="en-IN" dirty="0"/>
          </a:p>
          <a:p>
            <a:endParaRPr lang="en-IN" dirty="0"/>
          </a:p>
          <a:p>
            <a:endParaRPr lang="en-IN" dirty="0"/>
          </a:p>
          <a:p>
            <a:endParaRPr lang="en-US" dirty="0"/>
          </a:p>
        </p:txBody>
      </p:sp>
      <p:graphicFrame>
        <p:nvGraphicFramePr>
          <p:cNvPr id="4" name="Table 4">
            <a:extLst>
              <a:ext uri="{FF2B5EF4-FFF2-40B4-BE49-F238E27FC236}">
                <a16:creationId xmlns:a16="http://schemas.microsoft.com/office/drawing/2014/main" id="{DEB34710-0337-D8C5-FD5F-0F4F71BCDAEF}"/>
              </a:ext>
            </a:extLst>
          </p:cNvPr>
          <p:cNvGraphicFramePr>
            <a:graphicFrameLocks noGrp="1"/>
          </p:cNvGraphicFramePr>
          <p:nvPr/>
        </p:nvGraphicFramePr>
        <p:xfrm>
          <a:off x="838201" y="1020535"/>
          <a:ext cx="10515600" cy="3810000"/>
        </p:xfrm>
        <a:graphic>
          <a:graphicData uri="http://schemas.openxmlformats.org/drawingml/2006/table">
            <a:tbl>
              <a:tblPr firstRow="1" bandRow="1">
                <a:tableStyleId>{5C22544A-7EE6-4342-B048-85BDC9FD1C3A}</a:tableStyleId>
              </a:tblPr>
              <a:tblGrid>
                <a:gridCol w="572458">
                  <a:extLst>
                    <a:ext uri="{9D8B030D-6E8A-4147-A177-3AD203B41FA5}">
                      <a16:colId xmlns:a16="http://schemas.microsoft.com/office/drawing/2014/main" val="857737869"/>
                    </a:ext>
                  </a:extLst>
                </a:gridCol>
                <a:gridCol w="9943142">
                  <a:extLst>
                    <a:ext uri="{9D8B030D-6E8A-4147-A177-3AD203B41FA5}">
                      <a16:colId xmlns:a16="http://schemas.microsoft.com/office/drawing/2014/main" val="740145893"/>
                    </a:ext>
                  </a:extLst>
                </a:gridCol>
              </a:tblGrid>
              <a:tr h="3306535">
                <a:tc>
                  <a:txBody>
                    <a:bodyPr/>
                    <a:lstStyle/>
                    <a:p>
                      <a:r>
                        <a:rPr lang="en-IN" sz="2000" b="1" dirty="0">
                          <a:solidFill>
                            <a:srgbClr val="FFFF00"/>
                          </a:solidFill>
                          <a:latin typeface="Times New Roman" panose="02020603050405020304" pitchFamily="18" charset="0"/>
                          <a:cs typeface="Times New Roman" panose="02020603050405020304" pitchFamily="18" charset="0"/>
                        </a:rPr>
                        <a:t>   </a:t>
                      </a:r>
                    </a:p>
                    <a:p>
                      <a:endParaRPr lang="en-IN" sz="2000" b="1" dirty="0">
                        <a:solidFill>
                          <a:srgbClr val="FFFF00"/>
                        </a:solidFill>
                        <a:latin typeface="Times New Roman" panose="02020603050405020304" pitchFamily="18" charset="0"/>
                        <a:cs typeface="Times New Roman" panose="02020603050405020304" pitchFamily="18" charset="0"/>
                      </a:endParaRPr>
                    </a:p>
                    <a:p>
                      <a:r>
                        <a:rPr lang="en-IN" sz="2000" b="1" dirty="0">
                          <a:solidFill>
                            <a:srgbClr val="FFFF00"/>
                          </a:solidFill>
                          <a:latin typeface="Times New Roman" panose="02020603050405020304" pitchFamily="18" charset="0"/>
                          <a:cs typeface="Times New Roman" panose="02020603050405020304" pitchFamily="18" charset="0"/>
                        </a:rPr>
                        <a:t>(1)</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IN" sz="2800" dirty="0">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IN" sz="2800" dirty="0">
                          <a:latin typeface="Times New Roman" panose="02020603050405020304" pitchFamily="18" charset="0"/>
                          <a:cs typeface="Times New Roman" panose="02020603050405020304" pitchFamily="18" charset="0"/>
                        </a:rPr>
                        <a:t>Without prejudice to the provisions of section 8, a Central Public Information Officer or a State Public Information Officer, as the case may be, may reject a request for information </a:t>
                      </a:r>
                      <a:r>
                        <a:rPr lang="en-IN" sz="2800" u="sng" dirty="0">
                          <a:solidFill>
                            <a:srgbClr val="FFFF00"/>
                          </a:solidFill>
                          <a:latin typeface="Times New Roman" panose="02020603050405020304" pitchFamily="18" charset="0"/>
                          <a:cs typeface="Times New Roman" panose="02020603050405020304" pitchFamily="18" charset="0"/>
                        </a:rPr>
                        <a:t>where such a request for providing access would involve an infringement of copyright subsisting in a person other than the State. </a:t>
                      </a:r>
                      <a:endParaRPr lang="en-US" sz="2800" u="sng" dirty="0">
                        <a:solidFill>
                          <a:srgbClr val="FFFF00"/>
                        </a:solidFill>
                        <a:latin typeface="Times New Roman" panose="02020603050405020304" pitchFamily="18" charset="0"/>
                        <a:ea typeface="Times New Roman"/>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Times New Roman"/>
                        <a:ea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Times New Roman"/>
                        <a:ea typeface="Times New Roman"/>
                      </a:endParaRPr>
                    </a:p>
                  </a:txBody>
                  <a:tcPr>
                    <a:solidFill>
                      <a:srgbClr val="0000FF"/>
                    </a:solidFill>
                  </a:tcPr>
                </a:tc>
                <a:extLst>
                  <a:ext uri="{0D108BD9-81ED-4DB2-BD59-A6C34878D82A}">
                    <a16:rowId xmlns:a16="http://schemas.microsoft.com/office/drawing/2014/main" val="3322502593"/>
                  </a:ext>
                </a:extLst>
              </a:tr>
            </a:tbl>
          </a:graphicData>
        </a:graphic>
      </p:graphicFrame>
      <p:sp>
        <p:nvSpPr>
          <p:cNvPr id="5" name="Footer Placeholder 4">
            <a:extLst>
              <a:ext uri="{FF2B5EF4-FFF2-40B4-BE49-F238E27FC236}">
                <a16:creationId xmlns:a16="http://schemas.microsoft.com/office/drawing/2014/main" id="{A4AE99C3-0BAC-9377-48A0-6DBD2C8E95B6}"/>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771454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8176FE6B-966D-124A-72DE-CF35E8301690}"/>
              </a:ext>
            </a:extLst>
          </p:cNvPr>
          <p:cNvSpPr txBox="1">
            <a:spLocks noGrp="1" noChangeArrowheads="1"/>
          </p:cNvSpPr>
          <p:nvPr>
            <p:ph type="title"/>
          </p:nvPr>
        </p:nvSpPr>
        <p:spPr>
          <a:xfrm>
            <a:off x="838200" y="274638"/>
            <a:ext cx="10445750" cy="1020762"/>
          </a:xfrm>
          <a:solidFill>
            <a:srgbClr val="3333FF"/>
          </a:solidFill>
        </p:spPr>
        <p:txBody>
          <a:bodyPr/>
          <a:lstStyle/>
          <a:p>
            <a:pPr algn="ctr"/>
            <a:r>
              <a:rPr altLang="en-US" sz="5400" b="1">
                <a:solidFill>
                  <a:schemeClr val="bg1"/>
                </a:solidFill>
                <a:latin typeface="Calibri Light" panose="020F0302020204030204" pitchFamily="34" charset="0"/>
              </a:rPr>
              <a:t>Chapter 2</a:t>
            </a:r>
          </a:p>
        </p:txBody>
      </p:sp>
      <p:sp>
        <p:nvSpPr>
          <p:cNvPr id="3" name="Content Placeholder 2">
            <a:extLst>
              <a:ext uri="{FF2B5EF4-FFF2-40B4-BE49-F238E27FC236}">
                <a16:creationId xmlns:a16="http://schemas.microsoft.com/office/drawing/2014/main" id="{3FF071C1-D3E4-B4D9-2304-A1D39ACC7CEA}"/>
              </a:ext>
            </a:extLst>
          </p:cNvPr>
          <p:cNvSpPr>
            <a:spLocks noGrp="1"/>
          </p:cNvSpPr>
          <p:nvPr>
            <p:ph idx="1"/>
          </p:nvPr>
        </p:nvSpPr>
        <p:spPr>
          <a:xfrm>
            <a:off x="838200" y="1566863"/>
            <a:ext cx="10515600" cy="4610100"/>
          </a:xfrm>
          <a:solidFill>
            <a:srgbClr val="3333FF"/>
          </a:solidFill>
        </p:spPr>
        <p:txBody>
          <a:bodyPr>
            <a:normAutofit fontScale="70000" lnSpcReduction="20000"/>
          </a:bodyPr>
          <a:lstStyle/>
          <a:p>
            <a:pPr>
              <a:defRPr/>
            </a:pPr>
            <a:r>
              <a:rPr sz="3600" b="1" u="sng" dirty="0">
                <a:solidFill>
                  <a:srgbClr val="FFFF00"/>
                </a:solidFill>
              </a:rPr>
              <a:t>Chapter 2 : Obligations of Public Authorities</a:t>
            </a:r>
          </a:p>
          <a:p>
            <a:pPr>
              <a:defRPr/>
            </a:pPr>
            <a:r>
              <a:rPr sz="4000" b="1" dirty="0">
                <a:solidFill>
                  <a:schemeClr val="bg1"/>
                </a:solidFill>
              </a:rPr>
              <a:t>8.  Exemption from disclosure of information.	</a:t>
            </a:r>
          </a:p>
          <a:p>
            <a:pPr>
              <a:defRPr/>
            </a:pPr>
            <a:r>
              <a:rPr sz="4000" b="1" dirty="0">
                <a:solidFill>
                  <a:schemeClr val="bg1"/>
                </a:solidFill>
              </a:rPr>
              <a:t>9.  Copyrighted information .</a:t>
            </a:r>
          </a:p>
          <a:p>
            <a:pPr>
              <a:defRPr/>
            </a:pPr>
            <a:r>
              <a:rPr sz="4000" b="1" dirty="0">
                <a:solidFill>
                  <a:schemeClr val="bg1"/>
                </a:solidFill>
              </a:rPr>
              <a:t>10. Severability 	</a:t>
            </a:r>
          </a:p>
          <a:p>
            <a:pPr>
              <a:defRPr/>
            </a:pPr>
            <a:r>
              <a:rPr sz="4000" b="1" dirty="0">
                <a:solidFill>
                  <a:schemeClr val="bg1"/>
                </a:solidFill>
              </a:rPr>
              <a:t>11. Third party information. 	</a:t>
            </a:r>
          </a:p>
          <a:p>
            <a:pPr>
              <a:defRPr/>
            </a:pPr>
            <a:r>
              <a:rPr lang="en-IN" sz="3600" b="1" dirty="0">
                <a:solidFill>
                  <a:schemeClr val="bg1"/>
                </a:solidFill>
              </a:rPr>
              <a:t>	</a:t>
            </a:r>
          </a:p>
          <a:p>
            <a:pPr marL="0" indent="0">
              <a:buFont typeface="Arial" panose="020B0604020202020204" pitchFamily="34" charset="0"/>
              <a:buNone/>
              <a:defRPr/>
            </a:pPr>
            <a:r>
              <a:rPr sz="3600" b="1" dirty="0">
                <a:solidFill>
                  <a:schemeClr val="bg1"/>
                </a:solidFill>
              </a:rPr>
              <a:t> </a:t>
            </a:r>
          </a:p>
          <a:p>
            <a:pPr>
              <a:defRPr/>
            </a:pPr>
            <a:endParaRPr sz="3600" b="1" dirty="0">
              <a:solidFill>
                <a:schemeClr val="bg1"/>
              </a:solidFill>
            </a:endParaRPr>
          </a:p>
          <a:p>
            <a:pPr>
              <a:buFont typeface="Wingdings" panose="05000000000000000000" pitchFamily="2" charset="2"/>
              <a:buNone/>
              <a:defRPr/>
            </a:pPr>
            <a:r>
              <a:rPr sz="3600" b="1" dirty="0">
                <a:solidFill>
                  <a:schemeClr val="bg1"/>
                </a:solidFill>
              </a:rPr>
              <a:t>	</a:t>
            </a:r>
          </a:p>
          <a:p>
            <a:pPr>
              <a:buFont typeface="Wingdings" panose="05000000000000000000" pitchFamily="2" charset="2"/>
              <a:buNone/>
              <a:defRPr/>
            </a:pPr>
            <a:endParaRPr dirty="0"/>
          </a:p>
          <a:p>
            <a:pPr>
              <a:buFont typeface="Wingdings" panose="05000000000000000000" pitchFamily="2" charset="2"/>
              <a:buNone/>
              <a:defRPr/>
            </a:pPr>
            <a:r>
              <a:rPr dirty="0"/>
              <a:t> </a:t>
            </a:r>
          </a:p>
          <a:p>
            <a:pPr>
              <a:defRPr/>
            </a:pPr>
            <a:endParaRPr dirty="0"/>
          </a:p>
        </p:txBody>
      </p:sp>
      <p:sp>
        <p:nvSpPr>
          <p:cNvPr id="52229" name="Footer Placeholder 4">
            <a:extLst>
              <a:ext uri="{FF2B5EF4-FFF2-40B4-BE49-F238E27FC236}">
                <a16:creationId xmlns:a16="http://schemas.microsoft.com/office/drawing/2014/main" id="{3FCFC81C-069E-3395-8C9F-2EECF381DB29}"/>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fontAlgn="base">
              <a:lnSpc>
                <a:spcPct val="100000"/>
              </a:lnSpc>
              <a:spcBef>
                <a:spcPct val="0"/>
              </a:spcBef>
              <a:spcAft>
                <a:spcPct val="0"/>
              </a:spcAft>
              <a:buSzTx/>
              <a:buFontTx/>
              <a:buNone/>
            </a:pPr>
            <a:r>
              <a:rPr lang="en-US" altLang="en-US" sz="1200">
                <a:solidFill>
                  <a:srgbClr val="898989"/>
                </a:solidFill>
              </a:rPr>
              <a:t>pkachare@gmail.com</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E26B-386E-1239-07A0-4530C9D3E3CC}"/>
              </a:ext>
            </a:extLst>
          </p:cNvPr>
          <p:cNvSpPr>
            <a:spLocks noGrp="1"/>
          </p:cNvSpPr>
          <p:nvPr>
            <p:ph type="title"/>
          </p:nvPr>
        </p:nvSpPr>
        <p:spPr>
          <a:xfrm>
            <a:off x="838200" y="63050"/>
            <a:ext cx="10515600" cy="723651"/>
          </a:xfrm>
          <a:solidFill>
            <a:srgbClr val="0000FF"/>
          </a:solidFill>
        </p:spPr>
        <p:txBody>
          <a:bodyPr>
            <a:noAutofit/>
          </a:bodyPr>
          <a:lstStyle/>
          <a:p>
            <a:pPr algn="ctr"/>
            <a:r>
              <a:rPr lang="en-IN" sz="3600" b="1" u="sng" dirty="0">
                <a:solidFill>
                  <a:srgbClr val="FFFF00"/>
                </a:solidFill>
                <a:latin typeface="Times New Roman" panose="02020603050405020304" pitchFamily="18" charset="0"/>
                <a:cs typeface="Times New Roman" panose="02020603050405020304" pitchFamily="18" charset="0"/>
              </a:rPr>
              <a:t>Section 10</a:t>
            </a:r>
            <a:r>
              <a:rPr lang="en-IN" sz="3600" b="1" dirty="0">
                <a:solidFill>
                  <a:schemeClr val="bg1"/>
                </a:solidFill>
                <a:latin typeface="Times New Roman" panose="02020603050405020304" pitchFamily="18" charset="0"/>
                <a:cs typeface="Times New Roman" panose="02020603050405020304" pitchFamily="18" charset="0"/>
              </a:rPr>
              <a:t>:</a:t>
            </a:r>
            <a:r>
              <a:rPr lang="en-US" sz="3600" b="1" dirty="0">
                <a:solidFill>
                  <a:schemeClr val="bg1"/>
                </a:solidFill>
                <a:latin typeface="Times New Roman" panose="02020603050405020304" pitchFamily="18" charset="0"/>
                <a:cs typeface="Times New Roman" panose="02020603050405020304" pitchFamily="18" charset="0"/>
              </a:rPr>
              <a:t> </a:t>
            </a:r>
            <a:r>
              <a:rPr lang="en-IN" sz="1400" dirty="0"/>
              <a:t>.</a:t>
            </a:r>
            <a:r>
              <a:rPr lang="en-US" sz="1400" dirty="0"/>
              <a:t> </a:t>
            </a:r>
            <a:r>
              <a:rPr lang="en-US" b="1" dirty="0">
                <a:solidFill>
                  <a:schemeClr val="bg1"/>
                </a:solidFill>
                <a:latin typeface="Times New Roman" panose="02020603050405020304" pitchFamily="18" charset="0"/>
                <a:cs typeface="Times New Roman" panose="02020603050405020304" pitchFamily="18" charset="0"/>
              </a:rPr>
              <a:t>Severability</a:t>
            </a:r>
            <a:endParaRPr lang="en-US" sz="36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9EBE3A-82DC-C716-1D9C-C42B05944F7F}"/>
              </a:ext>
            </a:extLst>
          </p:cNvPr>
          <p:cNvSpPr>
            <a:spLocks noGrp="1"/>
          </p:cNvSpPr>
          <p:nvPr>
            <p:ph idx="1"/>
          </p:nvPr>
        </p:nvSpPr>
        <p:spPr>
          <a:xfrm>
            <a:off x="838200" y="1649186"/>
            <a:ext cx="10515600" cy="4527777"/>
          </a:xfrm>
        </p:spPr>
        <p:txBody>
          <a:bodyPr/>
          <a:lstStyle/>
          <a:p>
            <a:endParaRPr lang="en-IN" dirty="0"/>
          </a:p>
          <a:p>
            <a:endParaRPr lang="en-IN" dirty="0"/>
          </a:p>
          <a:p>
            <a:endParaRPr lang="en-IN" dirty="0"/>
          </a:p>
          <a:p>
            <a:endParaRPr lang="en-IN" dirty="0"/>
          </a:p>
          <a:p>
            <a:endParaRPr lang="en-IN" dirty="0"/>
          </a:p>
          <a:p>
            <a:endParaRPr lang="en-US" dirty="0"/>
          </a:p>
        </p:txBody>
      </p:sp>
      <p:graphicFrame>
        <p:nvGraphicFramePr>
          <p:cNvPr id="4" name="Table 4">
            <a:extLst>
              <a:ext uri="{FF2B5EF4-FFF2-40B4-BE49-F238E27FC236}">
                <a16:creationId xmlns:a16="http://schemas.microsoft.com/office/drawing/2014/main" id="{DEB34710-0337-D8C5-FD5F-0F4F71BCDAEF}"/>
              </a:ext>
            </a:extLst>
          </p:cNvPr>
          <p:cNvGraphicFramePr>
            <a:graphicFrameLocks noGrp="1"/>
          </p:cNvGraphicFramePr>
          <p:nvPr/>
        </p:nvGraphicFramePr>
        <p:xfrm>
          <a:off x="838201" y="906236"/>
          <a:ext cx="10515600" cy="5519057"/>
        </p:xfrm>
        <a:graphic>
          <a:graphicData uri="http://schemas.openxmlformats.org/drawingml/2006/table">
            <a:tbl>
              <a:tblPr firstRow="1" bandRow="1">
                <a:tableStyleId>{5C22544A-7EE6-4342-B048-85BDC9FD1C3A}</a:tableStyleId>
              </a:tblPr>
              <a:tblGrid>
                <a:gridCol w="572458">
                  <a:extLst>
                    <a:ext uri="{9D8B030D-6E8A-4147-A177-3AD203B41FA5}">
                      <a16:colId xmlns:a16="http://schemas.microsoft.com/office/drawing/2014/main" val="857737869"/>
                    </a:ext>
                  </a:extLst>
                </a:gridCol>
                <a:gridCol w="9943142">
                  <a:extLst>
                    <a:ext uri="{9D8B030D-6E8A-4147-A177-3AD203B41FA5}">
                      <a16:colId xmlns:a16="http://schemas.microsoft.com/office/drawing/2014/main" val="740145893"/>
                    </a:ext>
                  </a:extLst>
                </a:gridCol>
              </a:tblGrid>
              <a:tr h="1182655">
                <a:tc>
                  <a:txBody>
                    <a:bodyPr/>
                    <a:lstStyle/>
                    <a:p>
                      <a:r>
                        <a:rPr lang="en-IN" sz="2000" b="1" dirty="0">
                          <a:solidFill>
                            <a:srgbClr val="FFFF00"/>
                          </a:solidFill>
                          <a:latin typeface="Times New Roman" panose="02020603050405020304" pitchFamily="18" charset="0"/>
                          <a:cs typeface="Times New Roman" panose="02020603050405020304" pitchFamily="18" charset="0"/>
                        </a:rPr>
                        <a:t>   (1)</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latin typeface="Times New Roman"/>
                          <a:ea typeface="Times New Roman"/>
                        </a:rPr>
                        <a:t>Where request is refused but part of the information can be provided such part may be provided</a:t>
                      </a:r>
                    </a:p>
                  </a:txBody>
                  <a:tcPr>
                    <a:solidFill>
                      <a:srgbClr val="0000FF"/>
                    </a:solidFill>
                  </a:tcPr>
                </a:tc>
                <a:extLst>
                  <a:ext uri="{0D108BD9-81ED-4DB2-BD59-A6C34878D82A}">
                    <a16:rowId xmlns:a16="http://schemas.microsoft.com/office/drawing/2014/main" val="3322502593"/>
                  </a:ext>
                </a:extLst>
              </a:tr>
              <a:tr h="4336402">
                <a:tc>
                  <a:txBody>
                    <a:bodyPr/>
                    <a:lstStyle/>
                    <a:p>
                      <a:r>
                        <a:rPr lang="en-IN" sz="2000" b="1" dirty="0">
                          <a:solidFill>
                            <a:srgbClr val="FFFF00"/>
                          </a:solidFill>
                          <a:latin typeface="Times New Roman" panose="02020603050405020304" pitchFamily="18" charset="0"/>
                          <a:cs typeface="Times New Roman" panose="02020603050405020304" pitchFamily="18" charset="0"/>
                        </a:rPr>
                        <a:t>   (2)</a:t>
                      </a:r>
                      <a:endParaRPr lang="en-US" sz="2000" b="1" dirty="0">
                        <a:solidFill>
                          <a:srgbClr val="FFFF00"/>
                        </a:solidFill>
                        <a:latin typeface="Times New Roman" panose="02020603050405020304" pitchFamily="18" charset="0"/>
                        <a:cs typeface="Times New Roman" panose="02020603050405020304" pitchFamily="18" charset="0"/>
                      </a:endParaRPr>
                    </a:p>
                  </a:txBody>
                  <a:tcPr>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3200" b="1" dirty="0">
                          <a:solidFill>
                            <a:schemeClr val="bg1"/>
                          </a:solidFill>
                          <a:latin typeface="Times New Roman" panose="02020603050405020304" pitchFamily="18" charset="0"/>
                          <a:cs typeface="Times New Roman" panose="02020603050405020304" pitchFamily="18" charset="0"/>
                        </a:rPr>
                        <a:t>Where access is granted to a part of the record under sub-section (1) PIO shall give notice to applicant informing :</a:t>
                      </a:r>
                    </a:p>
                    <a:p>
                      <a:pPr marL="914400" marR="0" lvl="1" indent="-457200" algn="l" defTabSz="914400" rtl="0" eaLnBrk="1" fontAlgn="auto" latinLnBrk="0" hangingPunct="1">
                        <a:lnSpc>
                          <a:spcPct val="100000"/>
                        </a:lnSpc>
                        <a:spcBef>
                          <a:spcPts val="0"/>
                        </a:spcBef>
                        <a:spcAft>
                          <a:spcPts val="0"/>
                        </a:spcAft>
                        <a:buClrTx/>
                        <a:buSzTx/>
                        <a:buFontTx/>
                        <a:buAutoNum type="alphaLcParenR"/>
                        <a:tabLst/>
                        <a:defRPr/>
                      </a:pPr>
                      <a:r>
                        <a:rPr lang="en-IN" sz="2800" b="1" dirty="0">
                          <a:solidFill>
                            <a:schemeClr val="bg1"/>
                          </a:solidFill>
                          <a:latin typeface="Times New Roman" panose="02020603050405020304" pitchFamily="18" charset="0"/>
                          <a:cs typeface="Times New Roman" panose="02020603050405020304" pitchFamily="18" charset="0"/>
                        </a:rPr>
                        <a:t>Part of the record after severance is provided </a:t>
                      </a:r>
                    </a:p>
                    <a:p>
                      <a:pPr marL="914400" marR="0" lvl="1" indent="-457200" algn="l" defTabSz="914400" rtl="0" eaLnBrk="1" fontAlgn="auto" latinLnBrk="0" hangingPunct="1">
                        <a:lnSpc>
                          <a:spcPct val="100000"/>
                        </a:lnSpc>
                        <a:spcBef>
                          <a:spcPts val="0"/>
                        </a:spcBef>
                        <a:spcAft>
                          <a:spcPts val="0"/>
                        </a:spcAft>
                        <a:buClrTx/>
                        <a:buSzTx/>
                        <a:buFontTx/>
                        <a:buAutoNum type="alphaLcParenR"/>
                        <a:tabLst/>
                        <a:defRPr/>
                      </a:pPr>
                      <a:r>
                        <a:rPr lang="en-IN" sz="2800" b="1" dirty="0">
                          <a:solidFill>
                            <a:schemeClr val="bg1"/>
                          </a:solidFill>
                          <a:latin typeface="Times New Roman" panose="02020603050405020304" pitchFamily="18" charset="0"/>
                          <a:cs typeface="Times New Roman" panose="02020603050405020304" pitchFamily="18" charset="0"/>
                        </a:rPr>
                        <a:t>Reasons for severance or findings</a:t>
                      </a:r>
                    </a:p>
                    <a:p>
                      <a:pPr marL="914400" marR="0" lvl="1" indent="-457200" algn="l" defTabSz="914400" rtl="0" eaLnBrk="1" fontAlgn="auto" latinLnBrk="0" hangingPunct="1">
                        <a:lnSpc>
                          <a:spcPct val="100000"/>
                        </a:lnSpc>
                        <a:spcBef>
                          <a:spcPts val="0"/>
                        </a:spcBef>
                        <a:spcAft>
                          <a:spcPts val="0"/>
                        </a:spcAft>
                        <a:buClrTx/>
                        <a:buSzTx/>
                        <a:buFontTx/>
                        <a:buAutoNum type="alphaLcParenR"/>
                        <a:tabLst/>
                        <a:defRPr/>
                      </a:pPr>
                      <a:r>
                        <a:rPr lang="en-IN" sz="2800" b="1" dirty="0">
                          <a:solidFill>
                            <a:schemeClr val="bg1"/>
                          </a:solidFill>
                          <a:latin typeface="Times New Roman" panose="02020603050405020304" pitchFamily="18" charset="0"/>
                          <a:cs typeface="Times New Roman" panose="02020603050405020304" pitchFamily="18" charset="0"/>
                        </a:rPr>
                        <a:t>Name and designation of officer taking decision</a:t>
                      </a:r>
                    </a:p>
                    <a:p>
                      <a:pPr marL="914400" marR="0" lvl="1" indent="-457200" algn="l" defTabSz="914400" rtl="0" eaLnBrk="1" fontAlgn="auto" latinLnBrk="0" hangingPunct="1">
                        <a:lnSpc>
                          <a:spcPct val="100000"/>
                        </a:lnSpc>
                        <a:spcBef>
                          <a:spcPts val="0"/>
                        </a:spcBef>
                        <a:spcAft>
                          <a:spcPts val="0"/>
                        </a:spcAft>
                        <a:buClrTx/>
                        <a:buSzTx/>
                        <a:buFontTx/>
                        <a:buAutoNum type="alphaLcParenR"/>
                        <a:tabLst/>
                        <a:defRPr/>
                      </a:pPr>
                      <a:r>
                        <a:rPr lang="en-IN" sz="2800" b="1" dirty="0">
                          <a:solidFill>
                            <a:schemeClr val="bg1"/>
                          </a:solidFill>
                          <a:latin typeface="Times New Roman" panose="02020603050405020304" pitchFamily="18" charset="0"/>
                          <a:cs typeface="Times New Roman" panose="02020603050405020304" pitchFamily="18" charset="0"/>
                        </a:rPr>
                        <a:t>Fee details</a:t>
                      </a:r>
                    </a:p>
                    <a:p>
                      <a:pPr marL="914400" marR="0" lvl="1" indent="-457200" algn="l" defTabSz="914400" rtl="0" eaLnBrk="1" fontAlgn="auto" latinLnBrk="0" hangingPunct="1">
                        <a:lnSpc>
                          <a:spcPct val="100000"/>
                        </a:lnSpc>
                        <a:spcBef>
                          <a:spcPts val="0"/>
                        </a:spcBef>
                        <a:spcAft>
                          <a:spcPts val="0"/>
                        </a:spcAft>
                        <a:buClrTx/>
                        <a:buSzTx/>
                        <a:buFontTx/>
                        <a:buAutoNum type="alphaLcParenR"/>
                        <a:tabLst/>
                        <a:defRPr/>
                      </a:pPr>
                      <a:r>
                        <a:rPr lang="en-IN" sz="2800" b="1" dirty="0">
                          <a:solidFill>
                            <a:schemeClr val="bg1"/>
                          </a:solidFill>
                          <a:latin typeface="Times New Roman" panose="02020603050405020304" pitchFamily="18" charset="0"/>
                          <a:cs typeface="Times New Roman" panose="02020603050405020304" pitchFamily="18" charset="0"/>
                        </a:rPr>
                        <a:t>Right of applicant to appeal on severance and fees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2400" b="1" dirty="0">
                        <a:solidFill>
                          <a:schemeClr val="bg1"/>
                        </a:solidFill>
                        <a:latin typeface="Times New Roman" panose="02020603050405020304" pitchFamily="18" charset="0"/>
                        <a:cs typeface="Times New Roman" panose="02020603050405020304" pitchFamily="18" charset="0"/>
                      </a:endParaRPr>
                    </a:p>
                  </a:txBody>
                  <a:tcPr>
                    <a:solidFill>
                      <a:srgbClr val="0000FF"/>
                    </a:solidFill>
                  </a:tcPr>
                </a:tc>
                <a:extLst>
                  <a:ext uri="{0D108BD9-81ED-4DB2-BD59-A6C34878D82A}">
                    <a16:rowId xmlns:a16="http://schemas.microsoft.com/office/drawing/2014/main" val="3896973572"/>
                  </a:ext>
                </a:extLst>
              </a:tr>
            </a:tbl>
          </a:graphicData>
        </a:graphic>
      </p:graphicFrame>
      <p:sp>
        <p:nvSpPr>
          <p:cNvPr id="5" name="Footer Placeholder 4">
            <a:extLst>
              <a:ext uri="{FF2B5EF4-FFF2-40B4-BE49-F238E27FC236}">
                <a16:creationId xmlns:a16="http://schemas.microsoft.com/office/drawing/2014/main" id="{2FF7148C-3548-6E47-7B29-5B9A988A3CA4}"/>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11055693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069E9B47-BEF6-4BC7-A02A-BCECA530A1CF}"/>
              </a:ext>
            </a:extLst>
          </p:cNvPr>
          <p:cNvSpPr>
            <a:spLocks noGrp="1"/>
          </p:cNvSpPr>
          <p:nvPr>
            <p:ph type="ftr" sz="quarter" idx="11"/>
          </p:nvPr>
        </p:nvSpPr>
        <p:spPr/>
        <p:txBody>
          <a:bodyPr/>
          <a:lstStyle/>
          <a:p>
            <a:pPr>
              <a:defRPr/>
            </a:pPr>
            <a:r>
              <a:rPr lang="en-US"/>
              <a:t>pkachare@gmail.com</a:t>
            </a:r>
          </a:p>
        </p:txBody>
      </p:sp>
      <p:sp>
        <p:nvSpPr>
          <p:cNvPr id="1139714" name="Rectangle 2">
            <a:extLst>
              <a:ext uri="{FF2B5EF4-FFF2-40B4-BE49-F238E27FC236}">
                <a16:creationId xmlns:a16="http://schemas.microsoft.com/office/drawing/2014/main" id="{67A29F91-7790-454E-978C-ACE8C44EE60D}"/>
              </a:ext>
            </a:extLst>
          </p:cNvPr>
          <p:cNvSpPr>
            <a:spLocks noGrp="1" noRot="1" noChangeArrowheads="1"/>
          </p:cNvSpPr>
          <p:nvPr>
            <p:ph type="title"/>
          </p:nvPr>
        </p:nvSpPr>
        <p:spPr>
          <a:xfrm>
            <a:off x="1825625" y="228601"/>
            <a:ext cx="8510588" cy="919163"/>
          </a:xfrm>
        </p:spPr>
        <p:txBody>
          <a:bodyPr>
            <a:normAutofit fontScale="90000"/>
          </a:bodyPr>
          <a:lstStyle/>
          <a:p>
            <a:pPr algn="ctr" eaLnBrk="1" hangingPunct="1">
              <a:defRPr/>
            </a:pPr>
            <a:r>
              <a:rPr lang="en-US" sz="3200" b="1" dirty="0">
                <a:solidFill>
                  <a:srgbClr val="FF0066"/>
                </a:solidFill>
                <a:latin typeface="Times New Roman" pitchFamily="18" charset="0"/>
              </a:rPr>
              <a:t>Flowchart</a:t>
            </a:r>
            <a:br>
              <a:rPr lang="en-US" sz="3200" b="1" dirty="0">
                <a:solidFill>
                  <a:srgbClr val="FF0066"/>
                </a:solidFill>
                <a:latin typeface="Times New Roman" pitchFamily="18" charset="0"/>
              </a:rPr>
            </a:br>
            <a:r>
              <a:rPr lang="en-US" sz="3200" b="1" dirty="0">
                <a:solidFill>
                  <a:srgbClr val="FF0066"/>
                </a:solidFill>
                <a:latin typeface="Times New Roman" pitchFamily="18" charset="0"/>
              </a:rPr>
              <a:t>Third Party Consultation Process</a:t>
            </a:r>
          </a:p>
        </p:txBody>
      </p:sp>
      <p:sp>
        <p:nvSpPr>
          <p:cNvPr id="1139715" name="Rectangle 3">
            <a:extLst>
              <a:ext uri="{FF2B5EF4-FFF2-40B4-BE49-F238E27FC236}">
                <a16:creationId xmlns:a16="http://schemas.microsoft.com/office/drawing/2014/main" id="{72A899A7-04D6-410F-9D9D-335E9FC487AE}"/>
              </a:ext>
            </a:extLst>
          </p:cNvPr>
          <p:cNvSpPr>
            <a:spLocks noGrp="1" noRot="1" noChangeArrowheads="1"/>
          </p:cNvSpPr>
          <p:nvPr>
            <p:ph type="body" idx="1"/>
          </p:nvPr>
        </p:nvSpPr>
        <p:spPr>
          <a:xfrm>
            <a:off x="2057400" y="1447801"/>
            <a:ext cx="8610600" cy="4678363"/>
          </a:xfrm>
        </p:spPr>
        <p:txBody>
          <a:bodyPr/>
          <a:lstStyle/>
          <a:p>
            <a:pPr eaLnBrk="1" hangingPunct="1">
              <a:defRPr/>
            </a:pPr>
            <a:endParaRPr lang="hi-IN" dirty="0"/>
          </a:p>
        </p:txBody>
      </p:sp>
      <p:sp>
        <p:nvSpPr>
          <p:cNvPr id="78854" name="Rectangle 4">
            <a:extLst>
              <a:ext uri="{FF2B5EF4-FFF2-40B4-BE49-F238E27FC236}">
                <a16:creationId xmlns:a16="http://schemas.microsoft.com/office/drawing/2014/main" id="{8DA25B1B-ABB1-4790-9D31-DD0DC64CB5F6}"/>
              </a:ext>
            </a:extLst>
          </p:cNvPr>
          <p:cNvSpPr>
            <a:spLocks noChangeArrowheads="1"/>
          </p:cNvSpPr>
          <p:nvPr/>
        </p:nvSpPr>
        <p:spPr bwMode="auto">
          <a:xfrm>
            <a:off x="2438400" y="1508092"/>
            <a:ext cx="7239000" cy="1524000"/>
          </a:xfrm>
          <a:prstGeom prst="rect">
            <a:avLst/>
          </a:prstGeom>
          <a:solidFill>
            <a:srgbClr val="002060"/>
          </a:solidFill>
          <a:ln w="9525">
            <a:solidFill>
              <a:srgbClr val="FF0000"/>
            </a:solidFill>
            <a:miter lim="800000"/>
            <a:headEnd/>
            <a:tailEnd/>
          </a:ln>
          <a:effec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400" b="1" dirty="0">
                <a:solidFill>
                  <a:schemeClr val="bg1"/>
                </a:solidFill>
                <a:latin typeface="Times New Roman" panose="02020603050405020304" pitchFamily="18" charset="0"/>
              </a:rPr>
              <a:t>PIO to decide whether information requested </a:t>
            </a:r>
          </a:p>
          <a:p>
            <a:pPr algn="ctr" eaLnBrk="1" hangingPunct="1">
              <a:spcBef>
                <a:spcPct val="0"/>
              </a:spcBef>
              <a:buClrTx/>
              <a:buFontTx/>
              <a:buNone/>
            </a:pPr>
            <a:r>
              <a:rPr lang="en-US" altLang="en-US" sz="2400" b="1" dirty="0">
                <a:solidFill>
                  <a:schemeClr val="bg1"/>
                </a:solidFill>
                <a:latin typeface="Times New Roman" panose="02020603050405020304" pitchFamily="18" charset="0"/>
              </a:rPr>
              <a:t>relates to or</a:t>
            </a:r>
            <a:r>
              <a:rPr lang="en-US" altLang="en-US" sz="1800" b="1" dirty="0">
                <a:solidFill>
                  <a:schemeClr val="bg1"/>
                </a:solidFill>
              </a:rPr>
              <a:t> </a:t>
            </a:r>
            <a:r>
              <a:rPr lang="en-US" altLang="en-US" sz="2400" b="1" dirty="0">
                <a:solidFill>
                  <a:schemeClr val="bg1"/>
                </a:solidFill>
                <a:latin typeface="Times New Roman" panose="02020603050405020304" pitchFamily="18" charset="0"/>
              </a:rPr>
              <a:t>has been supplied  by a third party</a:t>
            </a:r>
          </a:p>
          <a:p>
            <a:pPr algn="ctr" eaLnBrk="1" hangingPunct="1">
              <a:spcBef>
                <a:spcPct val="0"/>
              </a:spcBef>
              <a:buClrTx/>
              <a:buFontTx/>
              <a:buNone/>
            </a:pPr>
            <a:r>
              <a:rPr lang="en-US" altLang="en-US" sz="2400" b="1" dirty="0">
                <a:solidFill>
                  <a:schemeClr val="bg1"/>
                </a:solidFill>
                <a:latin typeface="Times New Roman" panose="02020603050405020304" pitchFamily="18" charset="0"/>
              </a:rPr>
              <a:t> and </a:t>
            </a:r>
          </a:p>
          <a:p>
            <a:pPr algn="ctr" eaLnBrk="1" hangingPunct="1">
              <a:spcBef>
                <a:spcPct val="0"/>
              </a:spcBef>
              <a:buClrTx/>
              <a:buFontTx/>
              <a:buNone/>
            </a:pPr>
            <a:r>
              <a:rPr lang="en-US" altLang="en-US" sz="2400" b="1" dirty="0">
                <a:solidFill>
                  <a:schemeClr val="bg1"/>
                </a:solidFill>
                <a:latin typeface="Times New Roman" panose="02020603050405020304" pitchFamily="18" charset="0"/>
              </a:rPr>
              <a:t>has been treated as confidential by that third party</a:t>
            </a:r>
          </a:p>
        </p:txBody>
      </p:sp>
      <p:sp>
        <p:nvSpPr>
          <p:cNvPr id="78855" name="Line 5">
            <a:extLst>
              <a:ext uri="{FF2B5EF4-FFF2-40B4-BE49-F238E27FC236}">
                <a16:creationId xmlns:a16="http://schemas.microsoft.com/office/drawing/2014/main" id="{61D8B89A-A4BA-4965-8F14-2990DCAD1541}"/>
              </a:ext>
            </a:extLst>
          </p:cNvPr>
          <p:cNvSpPr>
            <a:spLocks noChangeShapeType="1"/>
          </p:cNvSpPr>
          <p:nvPr/>
        </p:nvSpPr>
        <p:spPr bwMode="auto">
          <a:xfrm flipH="1">
            <a:off x="5562600" y="3048000"/>
            <a:ext cx="3048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78856" name="Rectangle 6">
            <a:extLst>
              <a:ext uri="{FF2B5EF4-FFF2-40B4-BE49-F238E27FC236}">
                <a16:creationId xmlns:a16="http://schemas.microsoft.com/office/drawing/2014/main" id="{2A460207-8A58-4149-965E-CA86C5729E1D}"/>
              </a:ext>
            </a:extLst>
          </p:cNvPr>
          <p:cNvSpPr>
            <a:spLocks noChangeArrowheads="1"/>
          </p:cNvSpPr>
          <p:nvPr/>
        </p:nvSpPr>
        <p:spPr bwMode="auto">
          <a:xfrm>
            <a:off x="2743200" y="4419600"/>
            <a:ext cx="4114800" cy="1143000"/>
          </a:xfrm>
          <a:prstGeom prst="rect">
            <a:avLst/>
          </a:prstGeom>
          <a:solidFill>
            <a:srgbClr val="002060"/>
          </a:solidFill>
          <a:ln w="9525">
            <a:solidFill>
              <a:schemeClr val="tx1"/>
            </a:solidFill>
            <a:miter lim="800000"/>
            <a:headEnd/>
            <a:tailEnd/>
          </a:ln>
          <a:effec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000" b="1" dirty="0">
                <a:solidFill>
                  <a:schemeClr val="bg1"/>
                </a:solidFill>
                <a:latin typeface="Times New Roman" panose="02020603050405020304" pitchFamily="18" charset="0"/>
              </a:rPr>
              <a:t>Follow procedure </a:t>
            </a:r>
          </a:p>
          <a:p>
            <a:pPr algn="ctr" eaLnBrk="1" hangingPunct="1">
              <a:spcBef>
                <a:spcPct val="0"/>
              </a:spcBef>
              <a:buClrTx/>
              <a:buFontTx/>
              <a:buNone/>
            </a:pPr>
            <a:r>
              <a:rPr lang="en-US" altLang="en-US" sz="2000" b="1" dirty="0">
                <a:solidFill>
                  <a:schemeClr val="bg1"/>
                </a:solidFill>
                <a:latin typeface="Times New Roman" panose="02020603050405020304" pitchFamily="18" charset="0"/>
              </a:rPr>
              <a:t>u/s 7 (7), 11, 19 [2], 19 [3] and 19 [4] </a:t>
            </a:r>
          </a:p>
          <a:p>
            <a:pPr algn="ctr" eaLnBrk="1" hangingPunct="1">
              <a:spcBef>
                <a:spcPct val="0"/>
              </a:spcBef>
              <a:buClrTx/>
              <a:buFontTx/>
              <a:buNone/>
            </a:pPr>
            <a:endParaRPr lang="en-US" altLang="en-US" sz="2000" b="1" dirty="0">
              <a:solidFill>
                <a:srgbClr val="3333FF"/>
              </a:solidFill>
              <a:latin typeface="Times New Roman" panose="02020603050405020304" pitchFamily="18" charset="0"/>
            </a:endParaRPr>
          </a:p>
        </p:txBody>
      </p:sp>
      <p:sp>
        <p:nvSpPr>
          <p:cNvPr id="78857" name="Line 7">
            <a:extLst>
              <a:ext uri="{FF2B5EF4-FFF2-40B4-BE49-F238E27FC236}">
                <a16:creationId xmlns:a16="http://schemas.microsoft.com/office/drawing/2014/main" id="{1858970D-193D-4C68-804D-CE651B7EFCE7}"/>
              </a:ext>
            </a:extLst>
          </p:cNvPr>
          <p:cNvSpPr>
            <a:spLocks noChangeShapeType="1"/>
          </p:cNvSpPr>
          <p:nvPr/>
        </p:nvSpPr>
        <p:spPr bwMode="auto">
          <a:xfrm>
            <a:off x="5867400" y="3048000"/>
            <a:ext cx="3810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78858" name="Rectangle 8">
            <a:extLst>
              <a:ext uri="{FF2B5EF4-FFF2-40B4-BE49-F238E27FC236}">
                <a16:creationId xmlns:a16="http://schemas.microsoft.com/office/drawing/2014/main" id="{0B6ACCF7-79C9-4F5D-B81B-851530342800}"/>
              </a:ext>
            </a:extLst>
          </p:cNvPr>
          <p:cNvSpPr>
            <a:spLocks noChangeArrowheads="1"/>
          </p:cNvSpPr>
          <p:nvPr/>
        </p:nvSpPr>
        <p:spPr bwMode="auto">
          <a:xfrm>
            <a:off x="4191000" y="3505200"/>
            <a:ext cx="1371600" cy="457200"/>
          </a:xfrm>
          <a:prstGeom prst="rect">
            <a:avLst/>
          </a:prstGeom>
          <a:solidFill>
            <a:srgbClr val="002060"/>
          </a:solidFill>
          <a:ln w="9525">
            <a:solidFill>
              <a:schemeClr val="tx1"/>
            </a:solidFill>
            <a:miter lim="800000"/>
            <a:headEnd/>
            <a:tailEnd/>
          </a:ln>
          <a:effec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000" b="1">
                <a:solidFill>
                  <a:schemeClr val="bg1"/>
                </a:solidFill>
              </a:rPr>
              <a:t>Yes</a:t>
            </a:r>
          </a:p>
        </p:txBody>
      </p:sp>
      <p:sp>
        <p:nvSpPr>
          <p:cNvPr id="78859" name="Rectangle 9">
            <a:extLst>
              <a:ext uri="{FF2B5EF4-FFF2-40B4-BE49-F238E27FC236}">
                <a16:creationId xmlns:a16="http://schemas.microsoft.com/office/drawing/2014/main" id="{C14E3E5E-7FFA-49D5-9E11-2E1101FE110C}"/>
              </a:ext>
            </a:extLst>
          </p:cNvPr>
          <p:cNvSpPr>
            <a:spLocks noChangeArrowheads="1"/>
          </p:cNvSpPr>
          <p:nvPr/>
        </p:nvSpPr>
        <p:spPr bwMode="auto">
          <a:xfrm>
            <a:off x="6248400" y="3429000"/>
            <a:ext cx="1295400" cy="457200"/>
          </a:xfrm>
          <a:prstGeom prst="rect">
            <a:avLst/>
          </a:prstGeom>
          <a:solidFill>
            <a:srgbClr val="002060"/>
          </a:solidFill>
          <a:ln w="9525">
            <a:solidFill>
              <a:schemeClr val="tx1"/>
            </a:solidFill>
            <a:miter lim="800000"/>
            <a:headEnd/>
            <a:tailEnd/>
          </a:ln>
          <a:effec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b="1">
                <a:solidFill>
                  <a:srgbClr val="FF0066"/>
                </a:solidFill>
              </a:rPr>
              <a:t>No</a:t>
            </a:r>
          </a:p>
        </p:txBody>
      </p:sp>
      <p:sp>
        <p:nvSpPr>
          <p:cNvPr id="78860" name="Line 10">
            <a:extLst>
              <a:ext uri="{FF2B5EF4-FFF2-40B4-BE49-F238E27FC236}">
                <a16:creationId xmlns:a16="http://schemas.microsoft.com/office/drawing/2014/main" id="{76081054-5FE6-4BBE-B239-C2189082DA0F}"/>
              </a:ext>
            </a:extLst>
          </p:cNvPr>
          <p:cNvSpPr>
            <a:spLocks noChangeShapeType="1"/>
          </p:cNvSpPr>
          <p:nvPr/>
        </p:nvSpPr>
        <p:spPr bwMode="auto">
          <a:xfrm>
            <a:off x="7543800" y="36576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78861" name="Rectangle 11">
            <a:extLst>
              <a:ext uri="{FF2B5EF4-FFF2-40B4-BE49-F238E27FC236}">
                <a16:creationId xmlns:a16="http://schemas.microsoft.com/office/drawing/2014/main" id="{55927549-F831-4127-9055-63012841FFE2}"/>
              </a:ext>
            </a:extLst>
          </p:cNvPr>
          <p:cNvSpPr>
            <a:spLocks noChangeArrowheads="1"/>
          </p:cNvSpPr>
          <p:nvPr/>
        </p:nvSpPr>
        <p:spPr bwMode="auto">
          <a:xfrm>
            <a:off x="8001000" y="3429000"/>
            <a:ext cx="1981200" cy="533400"/>
          </a:xfrm>
          <a:prstGeom prst="rect">
            <a:avLst/>
          </a:prstGeom>
          <a:solidFill>
            <a:srgbClr val="002060"/>
          </a:solidFill>
          <a:ln w="9525">
            <a:solidFill>
              <a:schemeClr val="tx1"/>
            </a:solidFill>
            <a:miter lim="800000"/>
            <a:headEnd/>
            <a:tailEnd/>
          </a:ln>
          <a:effec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b="1" dirty="0">
                <a:solidFill>
                  <a:srgbClr val="FF0066"/>
                </a:solidFill>
              </a:rPr>
              <a:t>Follow Normal </a:t>
            </a:r>
          </a:p>
          <a:p>
            <a:pPr algn="ctr" eaLnBrk="1" hangingPunct="1">
              <a:spcBef>
                <a:spcPct val="0"/>
              </a:spcBef>
              <a:buClrTx/>
              <a:buFontTx/>
              <a:buNone/>
            </a:pPr>
            <a:r>
              <a:rPr lang="en-US" altLang="en-US" sz="1800" b="1" dirty="0">
                <a:solidFill>
                  <a:srgbClr val="FF0066"/>
                </a:solidFill>
              </a:rPr>
              <a:t>Procedure</a:t>
            </a:r>
          </a:p>
        </p:txBody>
      </p:sp>
      <p:sp>
        <p:nvSpPr>
          <p:cNvPr id="78862" name="Line 12">
            <a:extLst>
              <a:ext uri="{FF2B5EF4-FFF2-40B4-BE49-F238E27FC236}">
                <a16:creationId xmlns:a16="http://schemas.microsoft.com/office/drawing/2014/main" id="{4EAC1E10-A988-42E0-932D-9C3B57109983}"/>
              </a:ext>
            </a:extLst>
          </p:cNvPr>
          <p:cNvSpPr>
            <a:spLocks noChangeShapeType="1"/>
          </p:cNvSpPr>
          <p:nvPr/>
        </p:nvSpPr>
        <p:spPr bwMode="auto">
          <a:xfrm>
            <a:off x="4876800" y="39624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78863" name="Line 13">
            <a:extLst>
              <a:ext uri="{FF2B5EF4-FFF2-40B4-BE49-F238E27FC236}">
                <a16:creationId xmlns:a16="http://schemas.microsoft.com/office/drawing/2014/main" id="{9CC73FC4-B1C0-4B3B-80F9-586FC5D8E2F3}"/>
              </a:ext>
            </a:extLst>
          </p:cNvPr>
          <p:cNvSpPr>
            <a:spLocks noChangeShapeType="1"/>
          </p:cNvSpPr>
          <p:nvPr/>
        </p:nvSpPr>
        <p:spPr bwMode="auto">
          <a:xfrm>
            <a:off x="8991600" y="39624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78864" name="Rectangle 14">
            <a:extLst>
              <a:ext uri="{FF2B5EF4-FFF2-40B4-BE49-F238E27FC236}">
                <a16:creationId xmlns:a16="http://schemas.microsoft.com/office/drawing/2014/main" id="{A0DFF12F-91E3-4486-A7EC-23DBF9C76592}"/>
              </a:ext>
            </a:extLst>
          </p:cNvPr>
          <p:cNvSpPr>
            <a:spLocks noChangeArrowheads="1"/>
          </p:cNvSpPr>
          <p:nvPr/>
        </p:nvSpPr>
        <p:spPr bwMode="auto">
          <a:xfrm>
            <a:off x="7620000" y="4267200"/>
            <a:ext cx="2743200" cy="609600"/>
          </a:xfrm>
          <a:prstGeom prst="rect">
            <a:avLst/>
          </a:prstGeom>
          <a:solidFill>
            <a:srgbClr val="002060"/>
          </a:solidFill>
          <a:ln w="9525">
            <a:solidFill>
              <a:srgbClr val="002060"/>
            </a:solidFill>
            <a:miter lim="800000"/>
            <a:headEnd/>
            <a:tailEnd/>
          </a:ln>
          <a:effec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b="1" dirty="0">
                <a:solidFill>
                  <a:srgbClr val="FF0066"/>
                </a:solidFill>
                <a:latin typeface="Times New Roman" panose="02020603050405020304" pitchFamily="18" charset="0"/>
              </a:rPr>
              <a:t>As laid down in section </a:t>
            </a:r>
          </a:p>
          <a:p>
            <a:pPr algn="ctr" eaLnBrk="1" hangingPunct="1">
              <a:spcBef>
                <a:spcPct val="0"/>
              </a:spcBef>
              <a:buClrTx/>
              <a:buFontTx/>
              <a:buNone/>
            </a:pPr>
            <a:r>
              <a:rPr lang="en-US" altLang="en-US" sz="1800" b="1" dirty="0">
                <a:solidFill>
                  <a:srgbClr val="FF0066"/>
                </a:solidFill>
                <a:latin typeface="Times New Roman" panose="02020603050405020304" pitchFamily="18" charset="0"/>
              </a:rPr>
              <a:t>7, 8 &amp;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FB3FE034-D9C1-474A-9ED9-87BBA03A29C3}"/>
              </a:ext>
            </a:extLst>
          </p:cNvPr>
          <p:cNvSpPr>
            <a:spLocks noGrp="1"/>
          </p:cNvSpPr>
          <p:nvPr>
            <p:ph type="ftr" sz="quarter" idx="11"/>
          </p:nvPr>
        </p:nvSpPr>
        <p:spPr/>
        <p:txBody>
          <a:bodyPr/>
          <a:lstStyle/>
          <a:p>
            <a:pPr>
              <a:defRPr/>
            </a:pPr>
            <a:r>
              <a:rPr lang="en-US"/>
              <a:t>pkachare@gmail.com</a:t>
            </a:r>
          </a:p>
        </p:txBody>
      </p:sp>
      <p:grpSp>
        <p:nvGrpSpPr>
          <p:cNvPr id="2" name="SmartArt Placeholder 11265">
            <a:extLst>
              <a:ext uri="{FF2B5EF4-FFF2-40B4-BE49-F238E27FC236}">
                <a16:creationId xmlns:a16="http://schemas.microsoft.com/office/drawing/2014/main" id="{1BD281CF-5917-4761-AA65-45E9F7052356}"/>
              </a:ext>
            </a:extLst>
          </p:cNvPr>
          <p:cNvGrpSpPr>
            <a:grpSpLocks/>
          </p:cNvGrpSpPr>
          <p:nvPr/>
        </p:nvGrpSpPr>
        <p:grpSpPr bwMode="auto">
          <a:xfrm>
            <a:off x="71699" y="304800"/>
            <a:ext cx="10596248" cy="5943600"/>
            <a:chOff x="-915" y="192"/>
            <a:chExt cx="6676" cy="3744"/>
          </a:xfrm>
        </p:grpSpPr>
        <p:graphicFrame>
          <p:nvGraphicFramePr>
            <p:cNvPr id="10" name="Diagram 9">
              <a:extLst>
                <a:ext uri="{FF2B5EF4-FFF2-40B4-BE49-F238E27FC236}">
                  <a16:creationId xmlns:a16="http://schemas.microsoft.com/office/drawing/2014/main" id="{A0D368A4-F77A-4434-B1EF-0615303DCF49}"/>
                </a:ext>
              </a:extLst>
            </p:cNvPr>
            <p:cNvGraphicFramePr/>
            <p:nvPr/>
          </p:nvGraphicFramePr>
          <p:xfrm>
            <a:off x="-915" y="192"/>
            <a:ext cx="6486" cy="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Box 19">
              <a:extLst>
                <a:ext uri="{FF2B5EF4-FFF2-40B4-BE49-F238E27FC236}">
                  <a16:creationId xmlns:a16="http://schemas.microsoft.com/office/drawing/2014/main" id="{DD1C2482-164D-446E-83AC-21AAA57A2177}"/>
                </a:ext>
              </a:extLst>
            </p:cNvPr>
            <p:cNvSpPr txBox="1">
              <a:spLocks noChangeArrowheads="1"/>
            </p:cNvSpPr>
            <p:nvPr/>
          </p:nvSpPr>
          <p:spPr bwMode="auto">
            <a:xfrm>
              <a:off x="4176" y="832"/>
              <a:ext cx="349" cy="448"/>
            </a:xfrm>
            <a:prstGeom prst="rect">
              <a:avLst/>
            </a:prstGeom>
            <a:solidFill>
              <a:schemeClr val="bg1"/>
            </a:solidFill>
            <a:ln w="9525">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en-US" altLang="en-US" sz="4000" b="1" i="0" u="none" strike="noStrike" cap="none" normalizeH="0" baseline="0">
                  <a:ln>
                    <a:noFill/>
                  </a:ln>
                  <a:solidFill>
                    <a:schemeClr val="tx1"/>
                  </a:solidFill>
                  <a:effectLst/>
                  <a:latin typeface="Arial" panose="020B0604020202020204" pitchFamily="34" charset="0"/>
                  <a:cs typeface="Arial" panose="020B0604020202020204" pitchFamily="34" charset="0"/>
                </a:rPr>
                <a:t>1</a:t>
              </a:r>
            </a:p>
          </p:txBody>
        </p:sp>
        <p:sp>
          <p:nvSpPr>
            <p:cNvPr id="4" name="Text Box 20">
              <a:extLst>
                <a:ext uri="{FF2B5EF4-FFF2-40B4-BE49-F238E27FC236}">
                  <a16:creationId xmlns:a16="http://schemas.microsoft.com/office/drawing/2014/main" id="{811B90A2-1575-460C-8704-177D14E26499}"/>
                </a:ext>
              </a:extLst>
            </p:cNvPr>
            <p:cNvSpPr txBox="1">
              <a:spLocks noChangeArrowheads="1"/>
            </p:cNvSpPr>
            <p:nvPr/>
          </p:nvSpPr>
          <p:spPr bwMode="auto">
            <a:xfrm>
              <a:off x="4176" y="2146"/>
              <a:ext cx="349" cy="448"/>
            </a:xfrm>
            <a:prstGeom prst="rect">
              <a:avLst/>
            </a:prstGeom>
            <a:solidFill>
              <a:srgbClr val="FFFF00"/>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en-US" altLang="en-US" sz="4000" b="1" i="0" u="none" strike="noStrike" cap="none" normalizeH="0" baseline="0">
                  <a:ln>
                    <a:noFill/>
                  </a:ln>
                  <a:solidFill>
                    <a:srgbClr val="333300"/>
                  </a:solidFill>
                  <a:effectLst/>
                  <a:latin typeface="Arial" panose="020B0604020202020204" pitchFamily="34" charset="0"/>
                  <a:cs typeface="Arial" panose="020B0604020202020204" pitchFamily="34" charset="0"/>
                </a:rPr>
                <a:t>2</a:t>
              </a:r>
            </a:p>
          </p:txBody>
        </p:sp>
        <p:sp>
          <p:nvSpPr>
            <p:cNvPr id="5" name="Line 21">
              <a:extLst>
                <a:ext uri="{FF2B5EF4-FFF2-40B4-BE49-F238E27FC236}">
                  <a16:creationId xmlns:a16="http://schemas.microsoft.com/office/drawing/2014/main" id="{B7899ECD-E97E-4E8E-87B7-EF4657E07591}"/>
                </a:ext>
              </a:extLst>
            </p:cNvPr>
            <p:cNvSpPr>
              <a:spLocks noChangeShapeType="1"/>
            </p:cNvSpPr>
            <p:nvPr/>
          </p:nvSpPr>
          <p:spPr bwMode="auto">
            <a:xfrm flipV="1">
              <a:off x="2997" y="2408"/>
              <a:ext cx="1179"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IN"/>
            </a:p>
          </p:txBody>
        </p:sp>
        <p:sp>
          <p:nvSpPr>
            <p:cNvPr id="6" name="Line 22">
              <a:extLst>
                <a:ext uri="{FF2B5EF4-FFF2-40B4-BE49-F238E27FC236}">
                  <a16:creationId xmlns:a16="http://schemas.microsoft.com/office/drawing/2014/main" id="{FE4EFF86-9294-4A0F-B674-001864AA35CD}"/>
                </a:ext>
              </a:extLst>
            </p:cNvPr>
            <p:cNvSpPr>
              <a:spLocks noChangeShapeType="1"/>
            </p:cNvSpPr>
            <p:nvPr/>
          </p:nvSpPr>
          <p:spPr bwMode="auto">
            <a:xfrm>
              <a:off x="3223" y="1678"/>
              <a:ext cx="655" cy="13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IN"/>
            </a:p>
          </p:txBody>
        </p:sp>
        <p:sp>
          <p:nvSpPr>
            <p:cNvPr id="7" name="Rectangle 23">
              <a:extLst>
                <a:ext uri="{FF2B5EF4-FFF2-40B4-BE49-F238E27FC236}">
                  <a16:creationId xmlns:a16="http://schemas.microsoft.com/office/drawing/2014/main" id="{86E08CFE-587D-4CA9-9211-C5B64A603214}"/>
                </a:ext>
              </a:extLst>
            </p:cNvPr>
            <p:cNvSpPr>
              <a:spLocks noChangeArrowheads="1"/>
            </p:cNvSpPr>
            <p:nvPr/>
          </p:nvSpPr>
          <p:spPr bwMode="auto">
            <a:xfrm>
              <a:off x="3841" y="1571"/>
              <a:ext cx="1920" cy="443"/>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If PIO decides to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disclose information</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8" name="Rectangle 24">
              <a:extLst>
                <a:ext uri="{FF2B5EF4-FFF2-40B4-BE49-F238E27FC236}">
                  <a16:creationId xmlns:a16="http://schemas.microsoft.com/office/drawing/2014/main" id="{36B9C838-9F96-4DD4-A289-352301B6B37A}"/>
                </a:ext>
              </a:extLst>
            </p:cNvPr>
            <p:cNvSpPr>
              <a:spLocks noChangeArrowheads="1"/>
            </p:cNvSpPr>
            <p:nvPr/>
          </p:nvSpPr>
          <p:spPr bwMode="auto">
            <a:xfrm>
              <a:off x="-578" y="1536"/>
              <a:ext cx="1691" cy="443"/>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If PIO refuses to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disclose information</a:t>
              </a:r>
              <a:r>
                <a:rPr kumimoji="0" lang="en-US"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p:txBody>
        </p:sp>
        <p:sp>
          <p:nvSpPr>
            <p:cNvPr id="9" name="Line 25">
              <a:extLst>
                <a:ext uri="{FF2B5EF4-FFF2-40B4-BE49-F238E27FC236}">
                  <a16:creationId xmlns:a16="http://schemas.microsoft.com/office/drawing/2014/main" id="{C45F4779-38D6-43F0-A42F-1E6FA48DA415}"/>
                </a:ext>
              </a:extLst>
            </p:cNvPr>
            <p:cNvSpPr>
              <a:spLocks noChangeShapeType="1"/>
            </p:cNvSpPr>
            <p:nvPr/>
          </p:nvSpPr>
          <p:spPr bwMode="auto">
            <a:xfrm flipH="1">
              <a:off x="1113" y="1728"/>
              <a:ext cx="398" cy="1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IN"/>
            </a:p>
          </p:txBody>
        </p:sp>
      </p:grpSp>
      <p:sp>
        <p:nvSpPr>
          <p:cNvPr id="4124" name="Line 26">
            <a:extLst>
              <a:ext uri="{FF2B5EF4-FFF2-40B4-BE49-F238E27FC236}">
                <a16:creationId xmlns:a16="http://schemas.microsoft.com/office/drawing/2014/main" id="{FE7B57B5-03CF-4C04-9292-1E1FE1AF644B}"/>
              </a:ext>
            </a:extLst>
          </p:cNvPr>
          <p:cNvSpPr>
            <a:spLocks noChangeShapeType="1"/>
          </p:cNvSpPr>
          <p:nvPr/>
        </p:nvSpPr>
        <p:spPr bwMode="auto">
          <a:xfrm flipV="1">
            <a:off x="6639596" y="1685676"/>
            <a:ext cx="1512616" cy="39937"/>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4125" name="Line 27">
            <a:extLst>
              <a:ext uri="{FF2B5EF4-FFF2-40B4-BE49-F238E27FC236}">
                <a16:creationId xmlns:a16="http://schemas.microsoft.com/office/drawing/2014/main" id="{B009AE7A-E971-4AFA-9DC3-39B6F313D9D4}"/>
              </a:ext>
            </a:extLst>
          </p:cNvPr>
          <p:cNvSpPr>
            <a:spLocks noChangeShapeType="1"/>
          </p:cNvSpPr>
          <p:nvPr/>
        </p:nvSpPr>
        <p:spPr bwMode="auto">
          <a:xfrm flipH="1">
            <a:off x="6925292" y="2895600"/>
            <a:ext cx="694707"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4126" name="Line 28">
            <a:extLst>
              <a:ext uri="{FF2B5EF4-FFF2-40B4-BE49-F238E27FC236}">
                <a16:creationId xmlns:a16="http://schemas.microsoft.com/office/drawing/2014/main" id="{E7FE9CC2-DCC7-45F5-A756-FB2CA562EE46}"/>
              </a:ext>
            </a:extLst>
          </p:cNvPr>
          <p:cNvSpPr>
            <a:spLocks noChangeShapeType="1"/>
          </p:cNvSpPr>
          <p:nvPr/>
        </p:nvSpPr>
        <p:spPr bwMode="auto">
          <a:xfrm>
            <a:off x="3200400" y="31242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4127" name="Rectangle 29">
            <a:extLst>
              <a:ext uri="{FF2B5EF4-FFF2-40B4-BE49-F238E27FC236}">
                <a16:creationId xmlns:a16="http://schemas.microsoft.com/office/drawing/2014/main" id="{FFEF4F1C-DC59-409F-A1BA-73D22C19B6D5}"/>
              </a:ext>
            </a:extLst>
          </p:cNvPr>
          <p:cNvSpPr>
            <a:spLocks noChangeArrowheads="1"/>
          </p:cNvSpPr>
          <p:nvPr/>
        </p:nvSpPr>
        <p:spPr bwMode="auto">
          <a:xfrm>
            <a:off x="691777" y="3352800"/>
            <a:ext cx="2667000" cy="6858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000" b="1">
                <a:solidFill>
                  <a:schemeClr val="bg1"/>
                </a:solidFill>
              </a:rPr>
              <a:t>Requester can </a:t>
            </a:r>
          </a:p>
          <a:p>
            <a:pPr algn="ctr" eaLnBrk="1" hangingPunct="1">
              <a:spcBef>
                <a:spcPct val="0"/>
              </a:spcBef>
              <a:buClrTx/>
              <a:buFontTx/>
              <a:buNone/>
            </a:pPr>
            <a:r>
              <a:rPr lang="en-US" altLang="en-US" sz="2000" b="1">
                <a:solidFill>
                  <a:schemeClr val="bg1"/>
                </a:solidFill>
              </a:rPr>
              <a:t>go in appeal</a:t>
            </a:r>
            <a:r>
              <a:rPr lang="en-US" altLang="en-US" sz="1800"/>
              <a:t> </a:t>
            </a:r>
          </a:p>
        </p:txBody>
      </p:sp>
      <p:sp>
        <p:nvSpPr>
          <p:cNvPr id="4128" name="Line 30">
            <a:extLst>
              <a:ext uri="{FF2B5EF4-FFF2-40B4-BE49-F238E27FC236}">
                <a16:creationId xmlns:a16="http://schemas.microsoft.com/office/drawing/2014/main" id="{017A9DBC-9D44-4229-ABE4-C0EC00D68C28}"/>
              </a:ext>
            </a:extLst>
          </p:cNvPr>
          <p:cNvSpPr>
            <a:spLocks noChangeShapeType="1"/>
          </p:cNvSpPr>
          <p:nvPr/>
        </p:nvSpPr>
        <p:spPr bwMode="auto">
          <a:xfrm>
            <a:off x="9144000" y="3141663"/>
            <a:ext cx="0" cy="33353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4129" name="Line 31">
            <a:extLst>
              <a:ext uri="{FF2B5EF4-FFF2-40B4-BE49-F238E27FC236}">
                <a16:creationId xmlns:a16="http://schemas.microsoft.com/office/drawing/2014/main" id="{A4F416FD-53F3-4BA4-8003-2C4782DD7459}"/>
              </a:ext>
            </a:extLst>
          </p:cNvPr>
          <p:cNvSpPr>
            <a:spLocks noChangeShapeType="1"/>
          </p:cNvSpPr>
          <p:nvPr/>
        </p:nvSpPr>
        <p:spPr bwMode="auto">
          <a:xfrm flipH="1">
            <a:off x="7772400" y="6477000"/>
            <a:ext cx="1371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4130" name="Rectangle 32">
            <a:extLst>
              <a:ext uri="{FF2B5EF4-FFF2-40B4-BE49-F238E27FC236}">
                <a16:creationId xmlns:a16="http://schemas.microsoft.com/office/drawing/2014/main" id="{669282AE-8CCC-45AE-B0EC-FB2CBBBCDD07}"/>
              </a:ext>
            </a:extLst>
          </p:cNvPr>
          <p:cNvSpPr>
            <a:spLocks noChangeArrowheads="1"/>
          </p:cNvSpPr>
          <p:nvPr/>
        </p:nvSpPr>
        <p:spPr bwMode="auto">
          <a:xfrm>
            <a:off x="4953000" y="6176841"/>
            <a:ext cx="2819400" cy="4572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b="1" dirty="0">
                <a:solidFill>
                  <a:schemeClr val="bg1"/>
                </a:solidFill>
              </a:rPr>
              <a:t>Wait till Appeal decision</a:t>
            </a:r>
            <a:r>
              <a:rPr lang="en-US" altLang="en-US" sz="1800" dirty="0"/>
              <a:t> </a:t>
            </a:r>
          </a:p>
        </p:txBody>
      </p:sp>
      <p:sp>
        <p:nvSpPr>
          <p:cNvPr id="13" name="Arrow: Down 12">
            <a:extLst>
              <a:ext uri="{FF2B5EF4-FFF2-40B4-BE49-F238E27FC236}">
                <a16:creationId xmlns:a16="http://schemas.microsoft.com/office/drawing/2014/main" id="{CE8D4D33-494F-4132-AB0F-870095532DDA}"/>
              </a:ext>
            </a:extLst>
          </p:cNvPr>
          <p:cNvSpPr/>
          <p:nvPr/>
        </p:nvSpPr>
        <p:spPr>
          <a:xfrm>
            <a:off x="6702249" y="6059166"/>
            <a:ext cx="175630" cy="1176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spd="slow">
    <p:cover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899FA407-BB9D-60F2-398E-BDE95D23732F}"/>
              </a:ext>
            </a:extLst>
          </p:cNvPr>
          <p:cNvSpPr>
            <a:spLocks noGrp="1" noChangeArrowheads="1"/>
          </p:cNvSpPr>
          <p:nvPr>
            <p:ph type="ctrTitle"/>
          </p:nvPr>
        </p:nvSpPr>
        <p:spPr>
          <a:xfrm>
            <a:off x="2209800" y="2000250"/>
            <a:ext cx="7772400" cy="1600200"/>
          </a:xfrm>
        </p:spPr>
        <p:txBody>
          <a:bodyPr/>
          <a:lstStyle/>
          <a:p>
            <a:pPr eaLnBrk="1" hangingPunct="1"/>
            <a:r>
              <a:rPr lang="en-US" altLang="en-US" sz="4800" b="1">
                <a:solidFill>
                  <a:srgbClr val="FF0000"/>
                </a:solidFill>
              </a:rPr>
              <a:t>Right to Information Act and Question Why</a:t>
            </a:r>
          </a:p>
        </p:txBody>
      </p:sp>
      <p:sp>
        <p:nvSpPr>
          <p:cNvPr id="7171" name="Subtitle 2">
            <a:extLst>
              <a:ext uri="{FF2B5EF4-FFF2-40B4-BE49-F238E27FC236}">
                <a16:creationId xmlns:a16="http://schemas.microsoft.com/office/drawing/2014/main" id="{F96B3707-CF93-5B5E-E86B-C29AC9B1461D}"/>
              </a:ext>
            </a:extLst>
          </p:cNvPr>
          <p:cNvSpPr>
            <a:spLocks noGrp="1" noChangeArrowheads="1"/>
          </p:cNvSpPr>
          <p:nvPr>
            <p:ph type="subTitle" idx="1"/>
          </p:nvPr>
        </p:nvSpPr>
        <p:spPr>
          <a:xfrm>
            <a:off x="1952625" y="4286250"/>
            <a:ext cx="8143875" cy="1352550"/>
          </a:xfrm>
        </p:spPr>
        <p:txBody>
          <a:bodyPr/>
          <a:lstStyle/>
          <a:p>
            <a:pPr eaLnBrk="1" hangingPunct="1"/>
            <a:r>
              <a:rPr lang="en-US" altLang="en-US" b="1"/>
              <a:t>Dr. Celsa Pinto, Ex-Officio Joint ... vs The Goa State Information ... on 3 April, 2008 </a:t>
            </a:r>
          </a:p>
          <a:p>
            <a:pPr eaLnBrk="1" hangingPunct="1"/>
            <a:r>
              <a:rPr lang="pt-BR" altLang="en-US" b="1"/>
              <a:t>Equivalent citations: 2008 (110) Bom L R 1238</a:t>
            </a:r>
            <a:endParaRPr lang="en-US"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EF8A129A-68E2-7891-DC5D-C53445DD5C54}"/>
              </a:ext>
            </a:extLst>
          </p:cNvPr>
          <p:cNvSpPr>
            <a:spLocks noGrp="1" noChangeArrowheads="1"/>
          </p:cNvSpPr>
          <p:nvPr>
            <p:ph type="title"/>
          </p:nvPr>
        </p:nvSpPr>
        <p:spPr>
          <a:xfrm>
            <a:off x="914401" y="365125"/>
            <a:ext cx="10439400" cy="1325563"/>
          </a:xfrm>
        </p:spPr>
        <p:txBody>
          <a:bodyPr/>
          <a:lstStyle/>
          <a:p>
            <a:pPr algn="ctr" eaLnBrk="1" hangingPunct="1"/>
            <a:r>
              <a:rPr lang="en-US" altLang="en-US" b="1" dirty="0">
                <a:solidFill>
                  <a:srgbClr val="FF0000"/>
                </a:solidFill>
                <a:latin typeface="Times New Roman" panose="02020603050405020304" pitchFamily="18" charset="0"/>
                <a:cs typeface="Times New Roman" panose="02020603050405020304" pitchFamily="18" charset="0"/>
              </a:rPr>
              <a:t>Bombay High </a:t>
            </a:r>
            <a:r>
              <a:rPr lang="en-US" altLang="en-US" b="1" dirty="0" err="1">
                <a:solidFill>
                  <a:srgbClr val="FF0000"/>
                </a:solidFill>
                <a:latin typeface="Times New Roman" panose="02020603050405020304" pitchFamily="18" charset="0"/>
                <a:cs typeface="Times New Roman" panose="02020603050405020304" pitchFamily="18" charset="0"/>
              </a:rPr>
              <a:t>Court,Goa</a:t>
            </a:r>
            <a:r>
              <a:rPr lang="en-US" altLang="en-US" b="1" dirty="0">
                <a:solidFill>
                  <a:srgbClr val="FF0000"/>
                </a:solidFill>
                <a:latin typeface="Times New Roman" panose="02020603050405020304" pitchFamily="18" charset="0"/>
                <a:cs typeface="Times New Roman" panose="02020603050405020304" pitchFamily="18" charset="0"/>
              </a:rPr>
              <a:t> Bench :  Observations</a:t>
            </a:r>
          </a:p>
        </p:txBody>
      </p:sp>
      <p:sp>
        <p:nvSpPr>
          <p:cNvPr id="8195" name="Content Placeholder 2">
            <a:extLst>
              <a:ext uri="{FF2B5EF4-FFF2-40B4-BE49-F238E27FC236}">
                <a16:creationId xmlns:a16="http://schemas.microsoft.com/office/drawing/2014/main" id="{2811476C-1ACA-65BF-5407-D23DD09CEFF1}"/>
              </a:ext>
            </a:extLst>
          </p:cNvPr>
          <p:cNvSpPr>
            <a:spLocks noGrp="1" noChangeArrowheads="1"/>
          </p:cNvSpPr>
          <p:nvPr>
            <p:ph idx="1"/>
          </p:nvPr>
        </p:nvSpPr>
        <p:spPr>
          <a:xfrm>
            <a:off x="457200" y="2478088"/>
            <a:ext cx="11309350" cy="3856037"/>
          </a:xfrm>
        </p:spPr>
        <p:txBody>
          <a:bodyPr/>
          <a:lstStyle/>
          <a:p>
            <a:pPr algn="just" eaLnBrk="1" hangingPunct="1"/>
            <a:r>
              <a:rPr lang="en-US" altLang="en-US" b="1">
                <a:latin typeface="Times New Roman" panose="02020603050405020304" pitchFamily="18" charset="0"/>
                <a:cs typeface="Times New Roman" panose="02020603050405020304" pitchFamily="18" charset="0"/>
              </a:rPr>
              <a:t>The definition cannot include within its fold</a:t>
            </a:r>
          </a:p>
          <a:p>
            <a:pPr algn="just" eaLnBrk="1" hangingPunct="1"/>
            <a:r>
              <a:rPr lang="en-US" altLang="en-US" b="1">
                <a:latin typeface="Times New Roman" panose="02020603050405020304" pitchFamily="18" charset="0"/>
                <a:cs typeface="Times New Roman" panose="02020603050405020304" pitchFamily="18" charset="0"/>
              </a:rPr>
              <a:t>answers to the question why which would be the same thing as asking the reason for a justification for a particular thing. </a:t>
            </a:r>
          </a:p>
          <a:p>
            <a:pPr algn="just" eaLnBrk="1" hangingPunct="1"/>
            <a:r>
              <a:rPr lang="en-US" altLang="en-US" b="1">
                <a:latin typeface="Times New Roman" panose="02020603050405020304" pitchFamily="18" charset="0"/>
                <a:cs typeface="Times New Roman" panose="02020603050405020304" pitchFamily="18" charset="0"/>
              </a:rPr>
              <a:t>The Public Authorities cannot expect to communicate to the citizen the reason why a certain thing was done or not done in the sense of a justification because the citizen makes a requisition about information. </a:t>
            </a:r>
          </a:p>
          <a:p>
            <a:pPr algn="just" eaLnBrk="1" hangingPunct="1"/>
            <a:r>
              <a:rPr lang="en-US" altLang="en-US" b="1">
                <a:latin typeface="Times New Roman" panose="02020603050405020304" pitchFamily="18" charset="0"/>
                <a:cs typeface="Times New Roman" panose="02020603050405020304" pitchFamily="18" charset="0"/>
              </a:rPr>
              <a:t>Justifications are matter within the domain of adjudicating authorities and cannot properly be classified as information.</a:t>
            </a:r>
          </a:p>
        </p:txBody>
      </p:sp>
      <p:sp>
        <p:nvSpPr>
          <p:cNvPr id="4" name="Footer Placeholder 3">
            <a:extLst>
              <a:ext uri="{FF2B5EF4-FFF2-40B4-BE49-F238E27FC236}">
                <a16:creationId xmlns:a16="http://schemas.microsoft.com/office/drawing/2014/main" id="{3C3AD75E-31FC-DD52-5135-A1FA26B18D3E}"/>
              </a:ext>
            </a:extLst>
          </p:cNvPr>
          <p:cNvSpPr>
            <a:spLocks noGrp="1"/>
          </p:cNvSpPr>
          <p:nvPr>
            <p:ph type="ftr" sz="quarter" idx="11"/>
          </p:nvPr>
        </p:nvSpPr>
        <p:spPr>
          <a:xfrm>
            <a:off x="2730500" y="6273800"/>
            <a:ext cx="7580313" cy="368300"/>
          </a:xfrm>
        </p:spPr>
        <p:txBody>
          <a:bodyPr/>
          <a:lstStyle/>
          <a:p>
            <a:pPr>
              <a:defRPr/>
            </a:pPr>
            <a:r>
              <a:rPr lang="en-US"/>
              <a:t>pkachare@gmail.com</a:t>
            </a:r>
            <a:endParaRPr lang="en-US" sz="1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37BB53A-3465-BF83-386B-0E1F1F68DA2F}"/>
              </a:ext>
            </a:extLst>
          </p:cNvPr>
          <p:cNvSpPr>
            <a:spLocks noGrp="1" noRot="1" noChangeArrowheads="1"/>
          </p:cNvSpPr>
          <p:nvPr>
            <p:ph type="body" idx="1"/>
          </p:nvPr>
        </p:nvSpPr>
        <p:spPr>
          <a:xfrm>
            <a:off x="625475" y="2611438"/>
            <a:ext cx="11069638" cy="3938587"/>
          </a:xfrm>
        </p:spPr>
        <p:txBody>
          <a:bodyPr/>
          <a:lstStyle/>
          <a:p>
            <a:pPr marL="457200" lvl="1" indent="0">
              <a:buFont typeface="Arial" panose="020B0604020202020204" pitchFamily="34" charset="0"/>
              <a:buNone/>
            </a:pPr>
            <a:r>
              <a:rPr lang="en-US" altLang="en-US" sz="5000" b="1">
                <a:solidFill>
                  <a:srgbClr val="0000CC"/>
                </a:solidFill>
              </a:rPr>
              <a:t>Public Authorities !  </a:t>
            </a:r>
            <a:r>
              <a:rPr lang="en-US" altLang="en-US" sz="5400" b="1">
                <a:solidFill>
                  <a:srgbClr val="0000CC"/>
                </a:solidFill>
              </a:rPr>
              <a:t>Be Careful… !!!</a:t>
            </a:r>
            <a:endParaRPr lang="en-US" altLang="en-US">
              <a:solidFill>
                <a:srgbClr val="0000CC"/>
              </a:solidFill>
            </a:endParaRPr>
          </a:p>
        </p:txBody>
      </p:sp>
      <p:sp>
        <p:nvSpPr>
          <p:cNvPr id="5" name="Footer Placeholder 4">
            <a:extLst>
              <a:ext uri="{FF2B5EF4-FFF2-40B4-BE49-F238E27FC236}">
                <a16:creationId xmlns:a16="http://schemas.microsoft.com/office/drawing/2014/main" id="{C46ACCF9-ED86-A11F-0502-0FCAECF9B6E9}"/>
              </a:ext>
            </a:extLst>
          </p:cNvPr>
          <p:cNvSpPr>
            <a:spLocks noGrp="1"/>
          </p:cNvSpPr>
          <p:nvPr>
            <p:ph type="ftr" sz="quarter" idx="11"/>
          </p:nvPr>
        </p:nvSpPr>
        <p:spPr/>
        <p:txBody>
          <a:bodyPr/>
          <a:lstStyle/>
          <a:p>
            <a:pPr>
              <a:defRPr/>
            </a:pPr>
            <a:r>
              <a:rPr lang="en-US"/>
              <a:t>pkachare@gmail.com</a:t>
            </a:r>
          </a:p>
        </p:txBody>
      </p:sp>
      <p:sp>
        <p:nvSpPr>
          <p:cNvPr id="13" name="Rectangle 12">
            <a:extLst>
              <a:ext uri="{FF2B5EF4-FFF2-40B4-BE49-F238E27FC236}">
                <a16:creationId xmlns:a16="http://schemas.microsoft.com/office/drawing/2014/main" id="{041F6BCA-5700-21F6-83B8-3D57A8B28520}"/>
              </a:ext>
            </a:extLst>
          </p:cNvPr>
          <p:cNvSpPr/>
          <p:nvPr/>
        </p:nvSpPr>
        <p:spPr>
          <a:xfrm>
            <a:off x="1445643" y="3424536"/>
            <a:ext cx="8913546" cy="923330"/>
          </a:xfrm>
          <a:prstGeom prst="rect">
            <a:avLst/>
          </a:prstGeom>
          <a:noFill/>
        </p:spPr>
        <p:txBody>
          <a:bodyPr>
            <a:spAutoFit/>
          </a:bodyPr>
          <a:lstStyle/>
          <a:p>
            <a:pPr algn="ctr">
              <a:defRPr/>
            </a:pPr>
            <a:r>
              <a:rPr lang="en-US" altLang="en-US" sz="5400" b="1" dirty="0">
                <a:ln w="22225">
                  <a:solidFill>
                    <a:schemeClr val="accent2"/>
                  </a:solidFill>
                  <a:prstDash val="solid"/>
                </a:ln>
                <a:solidFill>
                  <a:srgbClr val="FF0000"/>
                </a:solidFill>
              </a:rPr>
              <a:t>Citizens Can not Ask Why ?</a:t>
            </a:r>
            <a:endParaRPr lang="en-IN" sz="5400" b="1" dirty="0">
              <a:ln w="22225">
                <a:solidFill>
                  <a:schemeClr val="accent2"/>
                </a:solidFill>
                <a:prstDash val="solid"/>
              </a:ln>
              <a:solidFill>
                <a:srgbClr val="FF0000"/>
              </a:solidFill>
            </a:endParaRPr>
          </a:p>
        </p:txBody>
      </p:sp>
      <p:sp>
        <p:nvSpPr>
          <p:cNvPr id="14" name="Rectangle 13">
            <a:extLst>
              <a:ext uri="{FF2B5EF4-FFF2-40B4-BE49-F238E27FC236}">
                <a16:creationId xmlns:a16="http://schemas.microsoft.com/office/drawing/2014/main" id="{E04124F6-6F53-248E-0EE8-43F0821E744D}"/>
              </a:ext>
            </a:extLst>
          </p:cNvPr>
          <p:cNvSpPr/>
          <p:nvPr/>
        </p:nvSpPr>
        <p:spPr>
          <a:xfrm>
            <a:off x="148385" y="4268859"/>
            <a:ext cx="11883194" cy="1754326"/>
          </a:xfrm>
          <a:prstGeom prst="rect">
            <a:avLst/>
          </a:prstGeom>
          <a:noFill/>
        </p:spPr>
        <p:txBody>
          <a:bodyPr>
            <a:spAutoFit/>
          </a:bodyPr>
          <a:lstStyle/>
          <a:p>
            <a:pPr algn="ctr">
              <a:defRPr/>
            </a:pPr>
            <a:r>
              <a:rPr lang="en-IN" sz="5400" kern="10" dirty="0">
                <a:ln w="0"/>
                <a:solidFill>
                  <a:srgbClr val="0000CC"/>
                </a:solidFill>
                <a:effectLst>
                  <a:reflection blurRad="6350" stA="53000" endA="300" endPos="35500" dir="5400000" sy="-90000" algn="bl" rotWithShape="0"/>
                </a:effectLst>
                <a:latin typeface="Arial Black" panose="020B0A04020102020204" pitchFamily="34" charset="0"/>
              </a:rPr>
              <a:t>But can ask Questions ? Question means accountability </a:t>
            </a:r>
            <a:endParaRPr lang="en-IN" sz="5400" dirty="0">
              <a:ln w="0"/>
              <a:solidFill>
                <a:srgbClr val="0000CC"/>
              </a:solidFill>
              <a:effectLst>
                <a:reflection blurRad="6350" stA="53000" endA="300" endPos="35500" dir="5400000" sy="-90000" algn="bl" rotWithShape="0"/>
              </a:effectLst>
            </a:endParaRPr>
          </a:p>
        </p:txBody>
      </p:sp>
      <p:sp>
        <p:nvSpPr>
          <p:cNvPr id="16" name="Rectangle 15">
            <a:extLst>
              <a:ext uri="{FF2B5EF4-FFF2-40B4-BE49-F238E27FC236}">
                <a16:creationId xmlns:a16="http://schemas.microsoft.com/office/drawing/2014/main" id="{57958897-0FE2-7D9A-8D6D-36322B7DD6F7}"/>
              </a:ext>
            </a:extLst>
          </p:cNvPr>
          <p:cNvSpPr/>
          <p:nvPr/>
        </p:nvSpPr>
        <p:spPr>
          <a:xfrm>
            <a:off x="5149516" y="313962"/>
            <a:ext cx="6117555" cy="1754326"/>
          </a:xfrm>
          <a:prstGeom prst="rect">
            <a:avLst/>
          </a:prstGeom>
          <a:noFill/>
        </p:spPr>
        <p:txBody>
          <a:bodyPr>
            <a:spAutoFit/>
          </a:bodyPr>
          <a:lstStyle/>
          <a:p>
            <a:pPr algn="ctr">
              <a:defRPr/>
            </a:pPr>
            <a:r>
              <a:rPr lang="en-US" sz="5400" b="1"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Questions --- Yes </a:t>
            </a:r>
            <a:br>
              <a:rPr lang="en-US" sz="5400" b="1"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br>
            <a:r>
              <a:rPr lang="en-US" sz="5400" b="1"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Why        ---  No</a:t>
            </a:r>
            <a:endParaRPr lang="en-IN" sz="5400" b="1" dirty="0">
              <a:ln w="9525">
                <a:solidFill>
                  <a:schemeClr val="bg1"/>
                </a:solidFill>
                <a:prstDash val="solid"/>
              </a:ln>
              <a:solidFill>
                <a:srgbClr val="FF0000"/>
              </a:solidFill>
              <a:effectLst>
                <a:outerShdw blurRad="12700" dist="38100" dir="2700000" algn="tl" rotWithShape="0">
                  <a:schemeClr val="bg1">
                    <a:lumMod val="50000"/>
                  </a:schemeClr>
                </a:outerShdw>
              </a:effectLst>
            </a:endParaRP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Content Placeholder 3">
            <a:extLst>
              <a:ext uri="{FF2B5EF4-FFF2-40B4-BE49-F238E27FC236}">
                <a16:creationId xmlns:a16="http://schemas.microsoft.com/office/drawing/2014/main" id="{A1A257BD-ACEC-067F-603F-AC61A80F4811}"/>
              </a:ext>
            </a:extLst>
          </p:cNvPr>
          <p:cNvGraphicFramePr>
            <a:graphicFrameLocks noGrp="1" noChangeAspect="1"/>
          </p:cNvGraphicFramePr>
          <p:nvPr>
            <p:ph idx="1"/>
          </p:nvPr>
        </p:nvGraphicFramePr>
        <p:xfrm>
          <a:off x="224119" y="214313"/>
          <a:ext cx="11675782" cy="6429375"/>
        </p:xfrm>
        <a:graphic>
          <a:graphicData uri="http://schemas.openxmlformats.org/presentationml/2006/ole">
            <mc:AlternateContent xmlns:mc="http://schemas.openxmlformats.org/markup-compatibility/2006">
              <mc:Choice xmlns:v="urn:schemas-microsoft-com:vml" Requires="v">
                <p:oleObj name="Acrobat Document" r:id="rId2" imgW="4904762" imgH="6771429" progId="AcroExch.Document.7">
                  <p:embed/>
                </p:oleObj>
              </mc:Choice>
              <mc:Fallback>
                <p:oleObj name="Acrobat Document" r:id="rId2" imgW="4904762" imgH="6771429" progId="AcroExch.Document.7">
                  <p:embed/>
                  <p:pic>
                    <p:nvPicPr>
                      <p:cNvPr id="11266" name="Content Placeholder 3">
                        <a:extLst>
                          <a:ext uri="{FF2B5EF4-FFF2-40B4-BE49-F238E27FC236}">
                            <a16:creationId xmlns:a16="http://schemas.microsoft.com/office/drawing/2014/main" id="{A1A257BD-ACEC-067F-603F-AC61A80F4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119" y="214313"/>
                        <a:ext cx="11675782" cy="6429375"/>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1FE4001C-A43D-FE3F-58EC-899A67221493}"/>
              </a:ext>
            </a:extLst>
          </p:cNvPr>
          <p:cNvSpPr>
            <a:spLocks noGrp="1"/>
          </p:cNvSpPr>
          <p:nvPr>
            <p:ph type="ftr" sz="quarter" idx="11"/>
          </p:nvPr>
        </p:nvSpPr>
        <p:spPr>
          <a:xfrm>
            <a:off x="3452813" y="6356350"/>
            <a:ext cx="6000750" cy="365125"/>
          </a:xfrm>
        </p:spPr>
        <p:txBody>
          <a:bodyPr/>
          <a:lstStyle/>
          <a:p>
            <a:pPr>
              <a:defRPr/>
            </a:pPr>
            <a:r>
              <a:rPr lang="en-US"/>
              <a:t>pkachare@gmail.com</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Content Placeholder 3">
            <a:extLst>
              <a:ext uri="{FF2B5EF4-FFF2-40B4-BE49-F238E27FC236}">
                <a16:creationId xmlns:a16="http://schemas.microsoft.com/office/drawing/2014/main" id="{E954D439-14F9-41A4-A30C-073BFB722AF6}"/>
              </a:ext>
            </a:extLst>
          </p:cNvPr>
          <p:cNvGraphicFramePr>
            <a:graphicFrameLocks noGrp="1" noChangeAspect="1"/>
          </p:cNvGraphicFramePr>
          <p:nvPr>
            <p:ph idx="1"/>
          </p:nvPr>
        </p:nvGraphicFramePr>
        <p:xfrm>
          <a:off x="-98612" y="0"/>
          <a:ext cx="12117575" cy="6572250"/>
        </p:xfrm>
        <a:graphic>
          <a:graphicData uri="http://schemas.openxmlformats.org/presentationml/2006/ole">
            <mc:AlternateContent xmlns:mc="http://schemas.openxmlformats.org/markup-compatibility/2006">
              <mc:Choice xmlns:v="urn:schemas-microsoft-com:vml" Requires="v">
                <p:oleObj name="Acrobat Document" r:id="rId2" imgW="4809906" imgH="6515100" progId="AcroExch.Document.DC">
                  <p:link updateAutomatic="1"/>
                </p:oleObj>
              </mc:Choice>
              <mc:Fallback>
                <p:oleObj name="Acrobat Document" r:id="rId2" imgW="4809906" imgH="6515100" progId="AcroExch.Document.DC">
                  <p:link updateAutomatic="1"/>
                  <p:pic>
                    <p:nvPicPr>
                      <p:cNvPr id="12290" name="Content Placeholder 3">
                        <a:extLst>
                          <a:ext uri="{FF2B5EF4-FFF2-40B4-BE49-F238E27FC236}">
                            <a16:creationId xmlns:a16="http://schemas.microsoft.com/office/drawing/2014/main" id="{E954D439-14F9-41A4-A30C-073BFB722A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12" y="0"/>
                        <a:ext cx="12117575" cy="6572250"/>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5A0D8604-60E3-530F-8605-FBDD407DA058}"/>
              </a:ext>
            </a:extLst>
          </p:cNvPr>
          <p:cNvSpPr>
            <a:spLocks noGrp="1"/>
          </p:cNvSpPr>
          <p:nvPr>
            <p:ph type="ftr" sz="quarter" idx="11"/>
          </p:nvPr>
        </p:nvSpPr>
        <p:spPr>
          <a:xfrm>
            <a:off x="3024188" y="6356350"/>
            <a:ext cx="6572250" cy="365125"/>
          </a:xfrm>
        </p:spPr>
        <p:txBody>
          <a:bodyPr/>
          <a:lstStyle/>
          <a:p>
            <a:pPr>
              <a:defRPr/>
            </a:pPr>
            <a:r>
              <a:rPr lang="en-US"/>
              <a:t>pkachare@gmail.com</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D35DF16-F423-35DB-185C-029D61357A17}"/>
              </a:ext>
            </a:extLst>
          </p:cNvPr>
          <p:cNvSpPr>
            <a:spLocks noGrp="1" noChangeArrowheads="1"/>
          </p:cNvSpPr>
          <p:nvPr>
            <p:ph type="title"/>
          </p:nvPr>
        </p:nvSpPr>
        <p:spPr>
          <a:xfrm>
            <a:off x="1156447" y="365125"/>
            <a:ext cx="10430716" cy="1325563"/>
          </a:xfrm>
        </p:spPr>
        <p:txBody>
          <a:bodyPr/>
          <a:lstStyle/>
          <a:p>
            <a:pPr algn="ctr"/>
            <a:r>
              <a:rPr lang="en-US" altLang="en-US" dirty="0"/>
              <a:t> </a:t>
            </a:r>
            <a:r>
              <a:rPr lang="en-US" altLang="en-US" b="1" dirty="0">
                <a:solidFill>
                  <a:srgbClr val="FF0000"/>
                </a:solidFill>
                <a:latin typeface="Times New Roman" panose="02020603050405020304" pitchFamily="18" charset="0"/>
                <a:cs typeface="Times New Roman" panose="02020603050405020304" pitchFamily="18" charset="0"/>
              </a:rPr>
              <a:t>Citizen can ask Questions </a:t>
            </a:r>
            <a:endParaRPr lang="en-IN" alt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482278C-92D8-AD9B-924E-DBD9EDAC0C17}"/>
              </a:ext>
            </a:extLst>
          </p:cNvPr>
          <p:cNvSpPr>
            <a:spLocks noGrp="1"/>
          </p:cNvSpPr>
          <p:nvPr>
            <p:ph idx="1"/>
          </p:nvPr>
        </p:nvSpPr>
        <p:spPr>
          <a:xfrm>
            <a:off x="690282" y="1511394"/>
            <a:ext cx="10896881" cy="4486275"/>
          </a:xfrm>
        </p:spPr>
        <p:txBody>
          <a:bodyPr>
            <a:normAutofit/>
          </a:bodyPr>
          <a:lstStyle/>
          <a:p>
            <a:pPr marL="0" indent="0">
              <a:buFont typeface="Arial" panose="020B0604020202020204" pitchFamily="34" charset="0"/>
              <a:buNone/>
              <a:defRPr/>
            </a:pPr>
            <a:endParaRPr lang="en-US" b="1" dirty="0">
              <a:solidFill>
                <a:srgbClr val="000000"/>
              </a:solidFill>
              <a:latin typeface="Roboto"/>
            </a:endParaRPr>
          </a:p>
          <a:p>
            <a:pPr algn="just">
              <a:defRPr/>
            </a:pPr>
            <a:r>
              <a:rPr lang="en-US" sz="3200" b="1" dirty="0">
                <a:solidFill>
                  <a:srgbClr val="000000"/>
                </a:solidFill>
                <a:latin typeface="Roboto"/>
              </a:rPr>
              <a:t>RTI Act does not expect the PIO to provide answers which are not on record, </a:t>
            </a:r>
          </a:p>
          <a:p>
            <a:pPr algn="just">
              <a:defRPr/>
            </a:pPr>
            <a:r>
              <a:rPr lang="en-US" sz="3200" b="1" dirty="0">
                <a:solidFill>
                  <a:srgbClr val="000000"/>
                </a:solidFill>
                <a:latin typeface="Roboto"/>
              </a:rPr>
              <a:t>It does not mean that merely because the queries are prefixed with “why, what, when, whether” information can be refused.</a:t>
            </a:r>
          </a:p>
          <a:p>
            <a:pPr algn="just">
              <a:defRPr/>
            </a:pPr>
            <a:r>
              <a:rPr lang="en-US" sz="3200" b="1" dirty="0">
                <a:solidFill>
                  <a:srgbClr val="000000"/>
                </a:solidFill>
                <a:latin typeface="Roboto"/>
              </a:rPr>
              <a:t>Best possible response is to give papers which contain answers of questions of requester.</a:t>
            </a:r>
            <a:endParaRPr lang="en-IN" sz="3200" dirty="0"/>
          </a:p>
        </p:txBody>
      </p:sp>
      <p:sp>
        <p:nvSpPr>
          <p:cNvPr id="4" name="Footer Placeholder 3">
            <a:extLst>
              <a:ext uri="{FF2B5EF4-FFF2-40B4-BE49-F238E27FC236}">
                <a16:creationId xmlns:a16="http://schemas.microsoft.com/office/drawing/2014/main" id="{357F0280-E1FA-35E7-79D9-F2A8EE2DCF54}"/>
              </a:ext>
            </a:extLst>
          </p:cNvPr>
          <p:cNvSpPr>
            <a:spLocks noGrp="1"/>
          </p:cNvSpPr>
          <p:nvPr>
            <p:ph type="ftr" sz="quarter" idx="11"/>
          </p:nvPr>
        </p:nvSpPr>
        <p:spPr/>
        <p:txBody>
          <a:bodyPr/>
          <a:lstStyle/>
          <a:p>
            <a:pPr>
              <a:defRPr/>
            </a:pPr>
            <a:r>
              <a:rPr lang="en-IN"/>
              <a:t>pkachare@gmail.com</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CDC7-5829-54D4-5BB5-DF6C9E336929}"/>
              </a:ext>
            </a:extLst>
          </p:cNvPr>
          <p:cNvSpPr>
            <a:spLocks noGrp="1"/>
          </p:cNvSpPr>
          <p:nvPr>
            <p:ph type="title"/>
          </p:nvPr>
        </p:nvSpPr>
        <p:spPr>
          <a:xfrm>
            <a:off x="838200" y="188260"/>
            <a:ext cx="10515600" cy="1165412"/>
          </a:xfrm>
          <a:solidFill>
            <a:srgbClr val="0000FF"/>
          </a:solidFill>
        </p:spPr>
        <p:txBody>
          <a:bodyPr>
            <a:normAutofit fontScale="90000"/>
          </a:bodyPr>
          <a:lstStyle/>
          <a:p>
            <a:pPr algn="ctr"/>
            <a:br>
              <a:rPr lang="en-US" altLang="en-US" sz="4400" b="1" dirty="0">
                <a:solidFill>
                  <a:schemeClr val="bg1"/>
                </a:solidFill>
                <a:latin typeface="Times New Roman" panose="02020603050405020304" pitchFamily="18" charset="0"/>
                <a:cs typeface="Times New Roman" panose="02020603050405020304" pitchFamily="18" charset="0"/>
              </a:rPr>
            </a:br>
            <a:r>
              <a:rPr lang="en-US" altLang="en-US" sz="4400" b="1" dirty="0">
                <a:solidFill>
                  <a:schemeClr val="bg1"/>
                </a:solidFill>
                <a:latin typeface="Times New Roman" panose="02020603050405020304" pitchFamily="18" charset="0"/>
                <a:cs typeface="Times New Roman" panose="02020603050405020304" pitchFamily="18" charset="0"/>
              </a:rPr>
              <a:t>Section 8(1)(a) </a:t>
            </a:r>
            <a:br>
              <a:rPr lang="en-US" altLang="en-US" sz="4400" b="1" dirty="0">
                <a:solidFill>
                  <a:schemeClr val="bg1"/>
                </a:solidFill>
                <a:latin typeface="Times New Roman" panose="02020603050405020304" pitchFamily="18" charset="0"/>
                <a:cs typeface="Times New Roman" panose="02020603050405020304" pitchFamily="18" charset="0"/>
              </a:rPr>
            </a:br>
            <a:r>
              <a:rPr lang="en-US" altLang="en-US" sz="4400" b="1" dirty="0">
                <a:solidFill>
                  <a:schemeClr val="bg1"/>
                </a:solidFill>
                <a:latin typeface="Times New Roman" panose="02020603050405020304" pitchFamily="18" charset="0"/>
                <a:cs typeface="Times New Roman" panose="02020603050405020304" pitchFamily="18" charset="0"/>
              </a:rPr>
              <a:t>Reserve Bank of India v. </a:t>
            </a:r>
            <a:r>
              <a:rPr lang="en-US" altLang="en-US" sz="4400" b="1" dirty="0" err="1">
                <a:solidFill>
                  <a:schemeClr val="bg1"/>
                </a:solidFill>
                <a:latin typeface="Times New Roman" panose="02020603050405020304" pitchFamily="18" charset="0"/>
                <a:cs typeface="Times New Roman" panose="02020603050405020304" pitchFamily="18" charset="0"/>
              </a:rPr>
              <a:t>Jayantilal</a:t>
            </a:r>
            <a:r>
              <a:rPr lang="en-US" altLang="en-US" sz="4400" b="1" dirty="0">
                <a:solidFill>
                  <a:schemeClr val="bg1"/>
                </a:solidFill>
                <a:latin typeface="Times New Roman" panose="02020603050405020304" pitchFamily="18" charset="0"/>
                <a:cs typeface="Times New Roman" panose="02020603050405020304" pitchFamily="18" charset="0"/>
              </a:rPr>
              <a:t> N. Mistry</a:t>
            </a:r>
            <a:br>
              <a:rPr lang="en-US" altLang="en-US" b="1" dirty="0"/>
            </a:br>
            <a:endParaRPr lang="en-US" dirty="0"/>
          </a:p>
        </p:txBody>
      </p:sp>
      <p:sp>
        <p:nvSpPr>
          <p:cNvPr id="3" name="Content Placeholder 2">
            <a:extLst>
              <a:ext uri="{FF2B5EF4-FFF2-40B4-BE49-F238E27FC236}">
                <a16:creationId xmlns:a16="http://schemas.microsoft.com/office/drawing/2014/main" id="{D1A77B97-6397-0131-71DC-7DE556500032}"/>
              </a:ext>
            </a:extLst>
          </p:cNvPr>
          <p:cNvSpPr>
            <a:spLocks noGrp="1"/>
          </p:cNvSpPr>
          <p:nvPr>
            <p:ph idx="1"/>
          </p:nvPr>
        </p:nvSpPr>
        <p:spPr>
          <a:xfrm>
            <a:off x="838200" y="1470212"/>
            <a:ext cx="10515600" cy="4849905"/>
          </a:xfrm>
          <a:solidFill>
            <a:srgbClr val="0000FF"/>
          </a:solidFill>
        </p:spPr>
        <p:txBody>
          <a:bodyPr>
            <a:normAutofit lnSpcReduction="10000"/>
          </a:bodyPr>
          <a:lstStyle/>
          <a:p>
            <a:pPr algn="just">
              <a:defRPr/>
            </a:pPr>
            <a:r>
              <a:rPr lang="en-US" sz="2800" b="1" dirty="0">
                <a:solidFill>
                  <a:schemeClr val="bg1"/>
                </a:solidFill>
              </a:rPr>
              <a:t>Issue for consideration before the Supreme Court was whether all the information sought for under the Right to Information Act, 2005 can be denied by the RBI and “other Banks” to the public at large on the ground of economic interest, commercial confidence, fiduciary relationship on the one hand, and the public interest, on the other. </a:t>
            </a:r>
          </a:p>
          <a:p>
            <a:pPr algn="just">
              <a:defRPr/>
            </a:pPr>
            <a:r>
              <a:rPr lang="en-US" sz="2800" b="1" dirty="0">
                <a:solidFill>
                  <a:schemeClr val="bg1"/>
                </a:solidFill>
              </a:rPr>
              <a:t>Rejecting all the three arguments, the Apex Court held that the RBI &amp; other banks, as public authorities under the Act, were bound to disclose the information related to inspection reports and other documents to the applicants.</a:t>
            </a:r>
            <a:r>
              <a:rPr lang="en-US" sz="2800" dirty="0">
                <a:solidFill>
                  <a:schemeClr val="bg1"/>
                </a:solidFill>
              </a:rPr>
              <a:t> </a:t>
            </a:r>
            <a:endParaRPr lang="en-US" dirty="0">
              <a:solidFill>
                <a:schemeClr val="bg1"/>
              </a:solidFill>
            </a:endParaRPr>
          </a:p>
          <a:p>
            <a:r>
              <a:rPr lang="en-US" sz="2800" b="1" dirty="0">
                <a:solidFill>
                  <a:srgbClr val="FF0000"/>
                </a:solidFill>
              </a:rPr>
              <a:t>Source</a:t>
            </a:r>
            <a:r>
              <a:rPr lang="en-US" dirty="0"/>
              <a:t>: </a:t>
            </a:r>
            <a:r>
              <a:rPr lang="en-US" sz="2800" b="1" dirty="0">
                <a:solidFill>
                  <a:schemeClr val="bg1"/>
                </a:solidFill>
              </a:rPr>
              <a:t>Reserve Bank of India v. </a:t>
            </a:r>
            <a:r>
              <a:rPr lang="en-US" sz="2800" b="1" dirty="0" err="1">
                <a:solidFill>
                  <a:schemeClr val="bg1"/>
                </a:solidFill>
              </a:rPr>
              <a:t>Jayantilal</a:t>
            </a:r>
            <a:r>
              <a:rPr lang="en-US" sz="2800" b="1" dirty="0">
                <a:solidFill>
                  <a:schemeClr val="bg1"/>
                </a:solidFill>
              </a:rPr>
              <a:t> N. Mistry, AIR 2016 SC 1= (2016) 3 SCC 525.</a:t>
            </a:r>
            <a:endParaRPr lang="en-IN" b="1" dirty="0">
              <a:solidFill>
                <a:schemeClr val="bg1"/>
              </a:solidFill>
            </a:endParaRPr>
          </a:p>
          <a:p>
            <a:endParaRPr lang="en-US" dirty="0"/>
          </a:p>
        </p:txBody>
      </p:sp>
      <p:sp>
        <p:nvSpPr>
          <p:cNvPr id="4" name="Footer Placeholder 3">
            <a:extLst>
              <a:ext uri="{FF2B5EF4-FFF2-40B4-BE49-F238E27FC236}">
                <a16:creationId xmlns:a16="http://schemas.microsoft.com/office/drawing/2014/main" id="{BE889F85-5A6F-97F8-CEBA-AC07A0F66638}"/>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30386895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CDC7-5829-54D4-5BB5-DF6C9E336929}"/>
              </a:ext>
            </a:extLst>
          </p:cNvPr>
          <p:cNvSpPr>
            <a:spLocks noGrp="1"/>
          </p:cNvSpPr>
          <p:nvPr>
            <p:ph type="title"/>
          </p:nvPr>
        </p:nvSpPr>
        <p:spPr>
          <a:xfrm>
            <a:off x="838200" y="188260"/>
            <a:ext cx="10515600" cy="1165412"/>
          </a:xfrm>
          <a:solidFill>
            <a:srgbClr val="0000FF"/>
          </a:solidFill>
        </p:spPr>
        <p:txBody>
          <a:bodyPr>
            <a:normAutofit fontScale="90000"/>
          </a:bodyPr>
          <a:lstStyle/>
          <a:p>
            <a:pPr algn="ctr"/>
            <a:br>
              <a:rPr lang="en-US" altLang="en-US" sz="4400" b="1" dirty="0">
                <a:solidFill>
                  <a:schemeClr val="bg1"/>
                </a:solidFill>
                <a:latin typeface="Times New Roman" panose="02020603050405020304" pitchFamily="18" charset="0"/>
                <a:cs typeface="Times New Roman" panose="02020603050405020304" pitchFamily="18" charset="0"/>
              </a:rPr>
            </a:br>
            <a:r>
              <a:rPr lang="en-US" altLang="en-US" sz="4400" b="1" dirty="0">
                <a:solidFill>
                  <a:schemeClr val="bg1"/>
                </a:solidFill>
                <a:latin typeface="Times New Roman" panose="02020603050405020304" pitchFamily="18" charset="0"/>
                <a:cs typeface="Times New Roman" panose="02020603050405020304" pitchFamily="18" charset="0"/>
              </a:rPr>
              <a:t>Section 8(1)(a) </a:t>
            </a:r>
            <a:br>
              <a:rPr lang="en-US" altLang="en-US" sz="4400" dirty="0">
                <a:solidFill>
                  <a:schemeClr val="bg1"/>
                </a:solidFill>
                <a:latin typeface="Times New Roman" panose="02020603050405020304" pitchFamily="18" charset="0"/>
                <a:cs typeface="Times New Roman" panose="02020603050405020304" pitchFamily="18" charset="0"/>
              </a:rPr>
            </a:br>
            <a:r>
              <a:rPr lang="en-US" sz="4400" dirty="0">
                <a:solidFill>
                  <a:schemeClr val="bg1"/>
                </a:solidFill>
              </a:rPr>
              <a:t>. </a:t>
            </a:r>
            <a:r>
              <a:rPr lang="en-US" sz="5300" b="1" dirty="0">
                <a:solidFill>
                  <a:schemeClr val="bg1"/>
                </a:solidFill>
                <a:latin typeface="Times New Roman" panose="02020603050405020304" pitchFamily="18" charset="0"/>
                <a:cs typeface="Times New Roman" panose="02020603050405020304" pitchFamily="18" charset="0"/>
              </a:rPr>
              <a:t>Yashwant Sinha Vs. CBI </a:t>
            </a:r>
            <a:r>
              <a:rPr lang="en-US" sz="4000" b="1" dirty="0">
                <a:solidFill>
                  <a:schemeClr val="bg1"/>
                </a:solidFill>
                <a:latin typeface="Times New Roman" panose="02020603050405020304" pitchFamily="18" charset="0"/>
                <a:cs typeface="Times New Roman" panose="02020603050405020304" pitchFamily="18" charset="0"/>
              </a:rPr>
              <a:t>Section 8(1)(a)</a:t>
            </a:r>
            <a:br>
              <a:rPr lang="en-US" altLang="en-US" sz="5300"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1A77B97-6397-0131-71DC-7DE556500032}"/>
              </a:ext>
            </a:extLst>
          </p:cNvPr>
          <p:cNvSpPr>
            <a:spLocks noGrp="1"/>
          </p:cNvSpPr>
          <p:nvPr>
            <p:ph idx="1"/>
          </p:nvPr>
        </p:nvSpPr>
        <p:spPr>
          <a:xfrm>
            <a:off x="838200" y="1470212"/>
            <a:ext cx="10515600" cy="4849905"/>
          </a:xfrm>
          <a:solidFill>
            <a:srgbClr val="0000FF"/>
          </a:solidFill>
        </p:spPr>
        <p:txBody>
          <a:bodyPr>
            <a:normAutofit/>
          </a:bodyPr>
          <a:lstStyle/>
          <a:p>
            <a:pPr algn="just">
              <a:defRPr/>
            </a:pPr>
            <a:r>
              <a:rPr lang="en-US" sz="3200" b="1" dirty="0">
                <a:solidFill>
                  <a:schemeClr val="bg1"/>
                </a:solidFill>
                <a:latin typeface="Times New Roman" panose="02020603050405020304" pitchFamily="18" charset="0"/>
                <a:cs typeface="Times New Roman" panose="02020603050405020304" pitchFamily="18" charset="0"/>
              </a:rPr>
              <a:t>Section 8(2) </a:t>
            </a:r>
            <a:r>
              <a:rPr lang="en-US" sz="3200" b="1" dirty="0" err="1">
                <a:solidFill>
                  <a:schemeClr val="bg1"/>
                </a:solidFill>
                <a:latin typeface="Times New Roman" panose="02020603050405020304" pitchFamily="18" charset="0"/>
                <a:cs typeface="Times New Roman" panose="02020603050405020304" pitchFamily="18" charset="0"/>
              </a:rPr>
              <a:t>recognises</a:t>
            </a:r>
            <a:r>
              <a:rPr lang="en-US" sz="3200" b="1" dirty="0">
                <a:solidFill>
                  <a:schemeClr val="bg1"/>
                </a:solidFill>
                <a:latin typeface="Times New Roman" panose="02020603050405020304" pitchFamily="18" charset="0"/>
                <a:cs typeface="Times New Roman" panose="02020603050405020304" pitchFamily="18" charset="0"/>
              </a:rPr>
              <a:t> is that there cannot be absolutism even in the matter of  certain values which were formerly considered to provide unquestionable foundations for the power to withhold information. Most significantly, Parliament has appreciated that it may be necessary to pit one interest against another and to compare the relative harm and then decide either to disclose or decline information.</a:t>
            </a:r>
          </a:p>
          <a:p>
            <a:pPr algn="just">
              <a:defRPr/>
            </a:pPr>
            <a:r>
              <a:rPr lang="en-US" sz="2800" dirty="0">
                <a:solidFill>
                  <a:schemeClr val="bg1"/>
                </a:solidFill>
              </a:rPr>
              <a:t> </a:t>
            </a:r>
            <a:r>
              <a:rPr lang="en-US" altLang="en-US" sz="3200" b="1" dirty="0">
                <a:solidFill>
                  <a:srgbClr val="FF0000"/>
                </a:solidFill>
              </a:rPr>
              <a:t>Source</a:t>
            </a:r>
            <a:r>
              <a:rPr lang="en-US" altLang="en-US" b="1" dirty="0"/>
              <a:t> </a:t>
            </a:r>
            <a:r>
              <a:rPr lang="en-US" altLang="en-US" b="1" dirty="0">
                <a:solidFill>
                  <a:schemeClr val="bg1"/>
                </a:solidFill>
                <a:latin typeface="Times New Roman" panose="02020603050405020304" pitchFamily="18" charset="0"/>
                <a:cs typeface="Times New Roman" panose="02020603050405020304" pitchFamily="18" charset="0"/>
              </a:rPr>
              <a:t>: </a:t>
            </a:r>
            <a:r>
              <a:rPr lang="en-US" altLang="en-US" sz="2800" b="1" dirty="0">
                <a:solidFill>
                  <a:schemeClr val="bg1"/>
                </a:solidFill>
                <a:latin typeface="Times New Roman" panose="02020603050405020304" pitchFamily="18" charset="0"/>
                <a:cs typeface="Times New Roman" panose="02020603050405020304" pitchFamily="18" charset="0"/>
              </a:rPr>
              <a:t>SC Review Petition (Cri) 46 of 2019 in WP (Cr) 298 of </a:t>
            </a:r>
            <a:br>
              <a:rPr lang="en-US" altLang="en-US" sz="2800" b="1" dirty="0">
                <a:solidFill>
                  <a:schemeClr val="bg1"/>
                </a:solidFill>
                <a:latin typeface="Times New Roman" panose="02020603050405020304" pitchFamily="18" charset="0"/>
                <a:cs typeface="Times New Roman" panose="02020603050405020304" pitchFamily="18" charset="0"/>
              </a:rPr>
            </a:br>
            <a:r>
              <a:rPr lang="en-US" altLang="en-US" sz="2800" b="1" dirty="0">
                <a:solidFill>
                  <a:schemeClr val="bg1"/>
                </a:solidFill>
                <a:latin typeface="Times New Roman" panose="02020603050405020304" pitchFamily="18" charset="0"/>
                <a:cs typeface="Times New Roman" panose="02020603050405020304" pitchFamily="18" charset="0"/>
              </a:rPr>
              <a:t>                  2018, Dt 10</a:t>
            </a:r>
            <a:r>
              <a:rPr lang="en-US" altLang="en-US" sz="2800" b="1" baseline="30000" dirty="0">
                <a:solidFill>
                  <a:schemeClr val="bg1"/>
                </a:solidFill>
                <a:latin typeface="Times New Roman" panose="02020603050405020304" pitchFamily="18" charset="0"/>
                <a:cs typeface="Times New Roman" panose="02020603050405020304" pitchFamily="18" charset="0"/>
              </a:rPr>
              <a:t>th</a:t>
            </a:r>
            <a:r>
              <a:rPr lang="en-US" altLang="en-US" sz="2800" b="1" dirty="0">
                <a:solidFill>
                  <a:schemeClr val="bg1"/>
                </a:solidFill>
                <a:latin typeface="Times New Roman" panose="02020603050405020304" pitchFamily="18" charset="0"/>
                <a:cs typeface="Times New Roman" panose="02020603050405020304" pitchFamily="18" charset="0"/>
              </a:rPr>
              <a:t> April 2019, </a:t>
            </a:r>
            <a:r>
              <a:rPr lang="en-US" altLang="en-US" sz="2800" b="1" dirty="0" err="1">
                <a:solidFill>
                  <a:schemeClr val="bg1"/>
                </a:solidFill>
                <a:latin typeface="Times New Roman" panose="02020603050405020304" pitchFamily="18" charset="0"/>
                <a:cs typeface="Times New Roman" panose="02020603050405020304" pitchFamily="18" charset="0"/>
              </a:rPr>
              <a:t>K.M.Joseph</a:t>
            </a:r>
            <a:r>
              <a:rPr lang="en-US" altLang="en-US" sz="2800" b="1" dirty="0">
                <a:solidFill>
                  <a:schemeClr val="bg1"/>
                </a:solidFill>
                <a:latin typeface="Times New Roman" panose="02020603050405020304" pitchFamily="18" charset="0"/>
                <a:cs typeface="Times New Roman" panose="02020603050405020304" pitchFamily="18" charset="0"/>
              </a:rPr>
              <a:t> J</a:t>
            </a:r>
            <a:endParaRPr lang="en-IN" altLang="en-US" sz="2800" dirty="0">
              <a:solidFill>
                <a:schemeClr val="bg1"/>
              </a:solidFill>
              <a:latin typeface="Times New Roman" panose="02020603050405020304" pitchFamily="18" charset="0"/>
              <a:cs typeface="Times New Roman" panose="02020603050405020304" pitchFamily="18" charset="0"/>
            </a:endParaRPr>
          </a:p>
          <a:p>
            <a:pPr algn="just">
              <a:defRPr/>
            </a:pPr>
            <a:endParaRPr lang="en-IN" b="1" dirty="0">
              <a:solidFill>
                <a:schemeClr val="bg1"/>
              </a:solidFill>
            </a:endParaRPr>
          </a:p>
          <a:p>
            <a:endParaRPr lang="en-US" dirty="0"/>
          </a:p>
        </p:txBody>
      </p:sp>
      <p:sp>
        <p:nvSpPr>
          <p:cNvPr id="4" name="Footer Placeholder 3">
            <a:extLst>
              <a:ext uri="{FF2B5EF4-FFF2-40B4-BE49-F238E27FC236}">
                <a16:creationId xmlns:a16="http://schemas.microsoft.com/office/drawing/2014/main" id="{613EAD16-E5B1-6B8F-CCD8-22F3E79AE7B6}"/>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23579538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DEA3E-241B-A61F-37C5-A620B21349A9}"/>
              </a:ext>
            </a:extLst>
          </p:cNvPr>
          <p:cNvSpPr>
            <a:spLocks noGrp="1"/>
          </p:cNvSpPr>
          <p:nvPr>
            <p:ph type="title"/>
          </p:nvPr>
        </p:nvSpPr>
        <p:spPr>
          <a:xfrm>
            <a:off x="753035" y="274638"/>
            <a:ext cx="10775577" cy="971456"/>
          </a:xfrm>
          <a:solidFill>
            <a:srgbClr val="0000FF"/>
          </a:solidFill>
        </p:spPr>
        <p:txBody>
          <a:bodyPr>
            <a:noAutofit/>
          </a:bodyPr>
          <a:lstStyle/>
          <a:p>
            <a:pPr algn="ctr">
              <a:defRPr/>
            </a:pPr>
            <a:r>
              <a:rPr lang="en-US" sz="3600" b="1" dirty="0">
                <a:solidFill>
                  <a:schemeClr val="bg1"/>
                </a:solidFill>
                <a:latin typeface="Times New Roman" panose="02020603050405020304" pitchFamily="18" charset="0"/>
                <a:cs typeface="Times New Roman" panose="02020603050405020304" pitchFamily="18" charset="0"/>
              </a:rPr>
              <a:t>Chapter 3 </a:t>
            </a:r>
            <a:br>
              <a:rPr lang="en-US" sz="3600" b="1" dirty="0">
                <a:solidFill>
                  <a:schemeClr val="bg1"/>
                </a:solidFill>
                <a:latin typeface="Times New Roman" panose="02020603050405020304" pitchFamily="18" charset="0"/>
                <a:cs typeface="Times New Roman" panose="02020603050405020304" pitchFamily="18" charset="0"/>
              </a:rPr>
            </a:br>
            <a:r>
              <a:rPr lang="en-US" sz="3600" b="1" dirty="0">
                <a:solidFill>
                  <a:schemeClr val="bg1"/>
                </a:solidFill>
                <a:latin typeface="Times New Roman" panose="02020603050405020304" pitchFamily="18" charset="0"/>
                <a:cs typeface="Times New Roman" panose="02020603050405020304" pitchFamily="18" charset="0"/>
              </a:rPr>
              <a:t>The Central Information Commission</a:t>
            </a:r>
          </a:p>
        </p:txBody>
      </p:sp>
      <p:sp>
        <p:nvSpPr>
          <p:cNvPr id="3" name="Content Placeholder 2">
            <a:extLst>
              <a:ext uri="{FF2B5EF4-FFF2-40B4-BE49-F238E27FC236}">
                <a16:creationId xmlns:a16="http://schemas.microsoft.com/office/drawing/2014/main" id="{120B7072-E6B7-9165-D8BE-9BE3BE86453F}"/>
              </a:ext>
            </a:extLst>
          </p:cNvPr>
          <p:cNvSpPr>
            <a:spLocks noGrp="1"/>
          </p:cNvSpPr>
          <p:nvPr>
            <p:ph idx="1"/>
          </p:nvPr>
        </p:nvSpPr>
        <p:spPr>
          <a:xfrm>
            <a:off x="838200" y="1825625"/>
            <a:ext cx="10690412" cy="4351338"/>
          </a:xfrm>
          <a:solidFill>
            <a:srgbClr val="0000FF"/>
          </a:solidFill>
        </p:spPr>
        <p:txBody>
          <a:bodyPr>
            <a:normAutofit/>
          </a:bodyPr>
          <a:lstStyle/>
          <a:p>
            <a:pPr>
              <a:defRPr/>
            </a:pPr>
            <a:r>
              <a:rPr lang="en-US" sz="4000" b="1" dirty="0">
                <a:solidFill>
                  <a:schemeClr val="bg1"/>
                </a:solidFill>
                <a:latin typeface="Times New Roman" panose="02020603050405020304" pitchFamily="18" charset="0"/>
                <a:cs typeface="Times New Roman" panose="02020603050405020304" pitchFamily="18" charset="0"/>
                <a:hlinkClick r:id="rId3" action="ppaction://hlinksldjump">
                  <a:extLst>
                    <a:ext uri="{A12FA001-AC4F-418D-AE19-62706E023703}">
                      <ahyp:hlinkClr xmlns:ahyp="http://schemas.microsoft.com/office/drawing/2018/hyperlinkcolor" val="tx"/>
                    </a:ext>
                  </a:extLst>
                </a:hlinkClick>
              </a:rPr>
              <a:t>Section</a:t>
            </a:r>
            <a:r>
              <a:rPr lang="en-US" sz="4000" dirty="0">
                <a:solidFill>
                  <a:schemeClr val="bg1"/>
                </a:solidFill>
                <a:latin typeface="Times New Roman" panose="02020603050405020304" pitchFamily="18" charset="0"/>
                <a:cs typeface="Times New Roman" panose="02020603050405020304" pitchFamily="18" charset="0"/>
              </a:rPr>
              <a:t> </a:t>
            </a:r>
          </a:p>
          <a:p>
            <a:pPr>
              <a:defRPr/>
            </a:pPr>
            <a:r>
              <a:rPr lang="en-US" b="1" dirty="0">
                <a:solidFill>
                  <a:schemeClr val="bg1"/>
                </a:solidFill>
                <a:latin typeface="Times New Roman" panose="02020603050405020304" pitchFamily="18" charset="0"/>
                <a:cs typeface="Times New Roman" panose="02020603050405020304" pitchFamily="18" charset="0"/>
              </a:rPr>
              <a:t>12. Constitution of Central Information Commission </a:t>
            </a:r>
          </a:p>
          <a:p>
            <a:pPr>
              <a:defRPr/>
            </a:pPr>
            <a:r>
              <a:rPr lang="en-US" b="1" dirty="0">
                <a:solidFill>
                  <a:schemeClr val="bg1"/>
                </a:solidFill>
                <a:latin typeface="Times New Roman" panose="02020603050405020304" pitchFamily="18" charset="0"/>
                <a:cs typeface="Times New Roman" panose="02020603050405020304" pitchFamily="18" charset="0"/>
              </a:rPr>
              <a:t>13. Term of office and conditions of  service. 	</a:t>
            </a:r>
          </a:p>
          <a:p>
            <a:pPr>
              <a:defRPr/>
            </a:pPr>
            <a:r>
              <a:rPr lang="en-US" b="1" dirty="0">
                <a:solidFill>
                  <a:schemeClr val="bg1"/>
                </a:solidFill>
                <a:latin typeface="Times New Roman" panose="02020603050405020304" pitchFamily="18" charset="0"/>
                <a:cs typeface="Times New Roman" panose="02020603050405020304" pitchFamily="18" charset="0"/>
              </a:rPr>
              <a:t>14. Removal of Chief Information Commissioner or </a:t>
            </a:r>
            <a:br>
              <a:rPr lang="en-US" b="1" dirty="0">
                <a:solidFill>
                  <a:schemeClr val="bg1"/>
                </a:solidFill>
                <a:latin typeface="Times New Roman" panose="02020603050405020304" pitchFamily="18" charset="0"/>
                <a:cs typeface="Times New Roman" panose="02020603050405020304" pitchFamily="18" charset="0"/>
              </a:rPr>
            </a:br>
            <a:r>
              <a:rPr lang="en-US" b="1" dirty="0">
                <a:solidFill>
                  <a:schemeClr val="bg1"/>
                </a:solidFill>
                <a:latin typeface="Times New Roman" panose="02020603050405020304" pitchFamily="18" charset="0"/>
                <a:cs typeface="Times New Roman" panose="02020603050405020304" pitchFamily="18" charset="0"/>
              </a:rPr>
              <a:t>       Information Commissioner. 	</a:t>
            </a:r>
          </a:p>
          <a:p>
            <a:pPr>
              <a:defRPr/>
            </a:pPr>
            <a:endParaRPr lang="en-US" dirty="0"/>
          </a:p>
        </p:txBody>
      </p:sp>
      <p:sp>
        <p:nvSpPr>
          <p:cNvPr id="5" name="Footer Placeholder 4">
            <a:extLst>
              <a:ext uri="{FF2B5EF4-FFF2-40B4-BE49-F238E27FC236}">
                <a16:creationId xmlns:a16="http://schemas.microsoft.com/office/drawing/2014/main" id="{20F4DB86-E872-8D00-5D22-0B0A06166202}"/>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17DE-0E0D-021F-0E97-ACDD1E36E48D}"/>
              </a:ext>
            </a:extLst>
          </p:cNvPr>
          <p:cNvSpPr>
            <a:spLocks noGrp="1"/>
          </p:cNvSpPr>
          <p:nvPr>
            <p:ph type="title"/>
          </p:nvPr>
        </p:nvSpPr>
        <p:spPr>
          <a:xfrm>
            <a:off x="1228165" y="313764"/>
            <a:ext cx="9663953" cy="1210235"/>
          </a:xfrm>
          <a:solidFill>
            <a:srgbClr val="0000FF"/>
          </a:solidFill>
        </p:spPr>
        <p:txBody>
          <a:bodyPr>
            <a:noAutofit/>
          </a:bodyPr>
          <a:lstStyle/>
          <a:p>
            <a:pPr algn="ctr">
              <a:defRPr/>
            </a:pPr>
            <a:r>
              <a:rPr lang="en-US" sz="4000" b="1" dirty="0">
                <a:solidFill>
                  <a:schemeClr val="bg1"/>
                </a:solidFill>
              </a:rPr>
              <a:t>Chapter 4</a:t>
            </a:r>
            <a:br>
              <a:rPr lang="en-US" sz="4000" b="1" dirty="0">
                <a:solidFill>
                  <a:schemeClr val="bg1"/>
                </a:solidFill>
              </a:rPr>
            </a:br>
            <a:r>
              <a:rPr lang="en-US" sz="4000" b="1" dirty="0">
                <a:solidFill>
                  <a:schemeClr val="bg1"/>
                </a:solidFill>
              </a:rPr>
              <a:t> The State Information commission</a:t>
            </a:r>
          </a:p>
        </p:txBody>
      </p:sp>
      <p:sp>
        <p:nvSpPr>
          <p:cNvPr id="3" name="Content Placeholder 2">
            <a:extLst>
              <a:ext uri="{FF2B5EF4-FFF2-40B4-BE49-F238E27FC236}">
                <a16:creationId xmlns:a16="http://schemas.microsoft.com/office/drawing/2014/main" id="{3B779B75-39D7-7DE8-488D-89027FC83A19}"/>
              </a:ext>
            </a:extLst>
          </p:cNvPr>
          <p:cNvSpPr>
            <a:spLocks noGrp="1"/>
          </p:cNvSpPr>
          <p:nvPr>
            <p:ph idx="1"/>
          </p:nvPr>
        </p:nvSpPr>
        <p:spPr>
          <a:xfrm>
            <a:off x="1228165" y="1752601"/>
            <a:ext cx="9663953" cy="4297363"/>
          </a:xfrm>
          <a:solidFill>
            <a:srgbClr val="0000FF"/>
          </a:solidFill>
        </p:spPr>
        <p:txBody>
          <a:bodyPr>
            <a:normAutofit/>
          </a:bodyPr>
          <a:lstStyle/>
          <a:p>
            <a:pPr>
              <a:defRPr/>
            </a:pPr>
            <a:r>
              <a:rPr lang="en-US" sz="4000" b="1" dirty="0">
                <a:solidFill>
                  <a:schemeClr val="bg1"/>
                </a:solidFill>
                <a:hlinkClick r:id="rId2" action="ppaction://hlinksldjump">
                  <a:extLst>
                    <a:ext uri="{A12FA001-AC4F-418D-AE19-62706E023703}">
                      <ahyp:hlinkClr xmlns:ahyp="http://schemas.microsoft.com/office/drawing/2018/hyperlinkcolor" val="tx"/>
                    </a:ext>
                  </a:extLst>
                </a:hlinkClick>
              </a:rPr>
              <a:t>Section </a:t>
            </a:r>
            <a:endParaRPr lang="en-US" sz="4000" b="1" dirty="0">
              <a:solidFill>
                <a:schemeClr val="bg1"/>
              </a:solidFill>
            </a:endParaRPr>
          </a:p>
          <a:p>
            <a:pPr>
              <a:defRPr/>
            </a:pPr>
            <a:r>
              <a:rPr lang="en-US" b="1" dirty="0">
                <a:solidFill>
                  <a:schemeClr val="bg1"/>
                </a:solidFill>
              </a:rPr>
              <a:t>15. Constitution of State Information Commission.</a:t>
            </a:r>
          </a:p>
          <a:p>
            <a:pPr>
              <a:defRPr/>
            </a:pPr>
            <a:r>
              <a:rPr lang="en-US" b="1" dirty="0">
                <a:solidFill>
                  <a:schemeClr val="bg1"/>
                </a:solidFill>
              </a:rPr>
              <a:t>16. Term of office and conditions of service. </a:t>
            </a:r>
          </a:p>
          <a:p>
            <a:pPr>
              <a:defRPr/>
            </a:pPr>
            <a:r>
              <a:rPr lang="en-US" b="1" dirty="0">
                <a:solidFill>
                  <a:schemeClr val="bg1"/>
                </a:solidFill>
              </a:rPr>
              <a:t>17. Removal of State Chief Information </a:t>
            </a:r>
            <a:br>
              <a:rPr lang="en-US" b="1" dirty="0">
                <a:solidFill>
                  <a:schemeClr val="bg1"/>
                </a:solidFill>
              </a:rPr>
            </a:br>
            <a:r>
              <a:rPr lang="en-US" b="1" dirty="0">
                <a:solidFill>
                  <a:schemeClr val="bg1"/>
                </a:solidFill>
              </a:rPr>
              <a:t>       Commissioner or State Information </a:t>
            </a:r>
            <a:br>
              <a:rPr lang="en-US" b="1" dirty="0">
                <a:solidFill>
                  <a:schemeClr val="bg1"/>
                </a:solidFill>
              </a:rPr>
            </a:br>
            <a:r>
              <a:rPr lang="en-US" b="1" dirty="0">
                <a:solidFill>
                  <a:schemeClr val="bg1"/>
                </a:solidFill>
              </a:rPr>
              <a:t>       Commissioner 	</a:t>
            </a:r>
          </a:p>
          <a:p>
            <a:pPr>
              <a:defRPr/>
            </a:pPr>
            <a:endParaRPr lang="en-US" dirty="0"/>
          </a:p>
        </p:txBody>
      </p:sp>
      <p:sp>
        <p:nvSpPr>
          <p:cNvPr id="5" name="Footer Placeholder 4">
            <a:extLst>
              <a:ext uri="{FF2B5EF4-FFF2-40B4-BE49-F238E27FC236}">
                <a16:creationId xmlns:a16="http://schemas.microsoft.com/office/drawing/2014/main" id="{5379C300-6510-2853-48CA-9748BB3D7ADB}"/>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758952" y="276198"/>
            <a:ext cx="10477600" cy="539879"/>
          </a:xfrm>
        </p:spPr>
        <p:txBody>
          <a:bodyPr vert="horz" lIns="91440" tIns="45720" rIns="91440" bIns="45720" anchorCtr="0">
            <a:normAutofit fontScale="90000"/>
          </a:bodyPr>
          <a:lstStyle/>
          <a:p>
            <a:pPr algn="ctr" eaLnBrk="1" hangingPunct="1"/>
            <a:r>
              <a:rPr lang="en-IN" altLang="en-US" sz="4000" b="1" dirty="0"/>
              <a:t>Right to Information Act 2019</a:t>
            </a:r>
          </a:p>
        </p:txBody>
      </p:sp>
      <p:sp>
        <p:nvSpPr>
          <p:cNvPr id="4" name="Footer Placeholder 3"/>
          <p:cNvSpPr txBox="1">
            <a:spLocks noGrp="1"/>
          </p:cNvSpPr>
          <p:nvPr>
            <p:ph type="ftr" sz="quarter" idx="11"/>
          </p:nvPr>
        </p:nvSpPr>
        <p:spPr>
          <a:xfrm>
            <a:off x="4038600" y="6356350"/>
            <a:ext cx="4114800" cy="365125"/>
          </a:xfrm>
        </p:spPr>
        <p:txBody>
          <a:bodyPr vert="horz" lIns="91440" tIns="45720" rIns="91440" bIns="45720" rtlCol="0">
            <a:normAutofit/>
          </a:bodyPr>
          <a:lstStyle/>
          <a:p>
            <a:pPr marL="0" marR="0" lvl="0" indent="0" defTabSz="914400" rtl="0" eaLnBrk="1" fontAlgn="auto" latinLnBrk="0" hangingPunct="1">
              <a:spcBef>
                <a:spcPts val="0"/>
              </a:spcBef>
              <a:spcAft>
                <a:spcPts val="600"/>
              </a:spcAft>
              <a:buClrTx/>
              <a:buSzTx/>
              <a:buFontTx/>
              <a:buNone/>
              <a:defRPr/>
            </a:pPr>
            <a:r>
              <a:rPr kumimoji="0" lang="en-IN" b="0" i="0" u="none" strike="noStrike" kern="1200" cap="none" spc="0" normalizeH="0" baseline="0" noProof="0">
                <a:ln>
                  <a:noFill/>
                </a:ln>
                <a:solidFill>
                  <a:schemeClr val="tx1"/>
                </a:solidFill>
                <a:effectLst/>
                <a:uLnTx/>
                <a:uFillTx/>
                <a:latin typeface="+mn-lt"/>
                <a:ea typeface="+mn-ea"/>
                <a:cs typeface="+mn-cs"/>
              </a:rPr>
              <a:t>pkachare@gmail.com</a:t>
            </a:r>
          </a:p>
        </p:txBody>
      </p:sp>
      <p:graphicFrame>
        <p:nvGraphicFramePr>
          <p:cNvPr id="2" name="Content Placeholder 1"/>
          <p:cNvGraphicFramePr>
            <a:graphicFrameLocks noGrp="1"/>
          </p:cNvGraphicFramePr>
          <p:nvPr>
            <p:ph idx="1"/>
          </p:nvPr>
        </p:nvGraphicFramePr>
        <p:xfrm>
          <a:off x="758952" y="914400"/>
          <a:ext cx="10823448" cy="5462476"/>
        </p:xfrm>
        <a:graphic>
          <a:graphicData uri="http://schemas.openxmlformats.org/drawingml/2006/table">
            <a:tbl>
              <a:tblPr firstRow="1" bandRow="1">
                <a:solidFill>
                  <a:schemeClr val="bg1"/>
                </a:solidFill>
                <a:tableStyleId>{5C22544A-7EE6-4342-B048-85BDC9FD1C3A}</a:tableStyleId>
              </a:tblPr>
              <a:tblGrid>
                <a:gridCol w="1589246">
                  <a:extLst>
                    <a:ext uri="{9D8B030D-6E8A-4147-A177-3AD203B41FA5}">
                      <a16:colId xmlns:a16="http://schemas.microsoft.com/office/drawing/2014/main" val="20000"/>
                    </a:ext>
                  </a:extLst>
                </a:gridCol>
                <a:gridCol w="3642964">
                  <a:extLst>
                    <a:ext uri="{9D8B030D-6E8A-4147-A177-3AD203B41FA5}">
                      <a16:colId xmlns:a16="http://schemas.microsoft.com/office/drawing/2014/main" val="20001"/>
                    </a:ext>
                  </a:extLst>
                </a:gridCol>
                <a:gridCol w="5591238">
                  <a:extLst>
                    <a:ext uri="{9D8B030D-6E8A-4147-A177-3AD203B41FA5}">
                      <a16:colId xmlns:a16="http://schemas.microsoft.com/office/drawing/2014/main" val="20002"/>
                    </a:ext>
                  </a:extLst>
                </a:gridCol>
              </a:tblGrid>
              <a:tr h="701223">
                <a:tc>
                  <a:txBody>
                    <a:bodyPr/>
                    <a:lstStyle/>
                    <a:p>
                      <a:pPr algn="ctr">
                        <a:buNone/>
                      </a:pPr>
                      <a:r>
                        <a:rPr lang="en-IN" altLang="en-US" sz="1800" b="1" cap="none" spc="0" dirty="0">
                          <a:solidFill>
                            <a:schemeClr val="bg1"/>
                          </a:solidFill>
                        </a:rPr>
                        <a:t>Amendment</a:t>
                      </a:r>
                    </a:p>
                  </a:txBody>
                  <a:tcPr marL="108754" marR="83657" marT="83657" marB="83657"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tc>
                  <a:txBody>
                    <a:bodyPr/>
                    <a:lstStyle/>
                    <a:p>
                      <a:pPr algn="ctr">
                        <a:buNone/>
                      </a:pPr>
                      <a:r>
                        <a:rPr lang="en-IN" altLang="en-US" sz="1800" b="1" cap="none" spc="0" dirty="0">
                          <a:solidFill>
                            <a:schemeClr val="bg1"/>
                          </a:solidFill>
                        </a:rPr>
                        <a:t>Central Information Commission</a:t>
                      </a:r>
                    </a:p>
                  </a:txBody>
                  <a:tcPr marL="108754" marR="83657" marT="83657" marB="83657"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algn="ctr">
                        <a:buNone/>
                      </a:pPr>
                      <a:r>
                        <a:rPr lang="en-IN" altLang="en-US" sz="2000" b="1" cap="none" spc="0" dirty="0">
                          <a:solidFill>
                            <a:schemeClr val="bg1"/>
                          </a:solidFill>
                        </a:rPr>
                        <a:t>State Information  Commission</a:t>
                      </a:r>
                    </a:p>
                  </a:txBody>
                  <a:tcPr marL="108754" marR="83657" marT="83657" marB="83657" anchor="ctr">
                    <a:lnL w="12700" cmpd="sng">
                      <a:noFill/>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10000"/>
                  </a:ext>
                </a:extLst>
              </a:tr>
              <a:tr h="1801125">
                <a:tc>
                  <a:txBody>
                    <a:bodyPr/>
                    <a:lstStyle/>
                    <a:p>
                      <a:pPr algn="ctr">
                        <a:buNone/>
                      </a:pPr>
                      <a:r>
                        <a:rPr lang="en-IN" altLang="en-US" sz="1800" b="1" cap="none" spc="0" dirty="0">
                          <a:solidFill>
                            <a:schemeClr val="tx1"/>
                          </a:solidFill>
                          <a:latin typeface="Times New Roman" panose="02020603050405020304" pitchFamily="18" charset="0"/>
                          <a:cs typeface="Times New Roman" panose="02020603050405020304" pitchFamily="18" charset="0"/>
                        </a:rPr>
                        <a:t> </a:t>
                      </a:r>
                    </a:p>
                    <a:p>
                      <a:pPr algn="ctr">
                        <a:buNone/>
                      </a:pPr>
                      <a:r>
                        <a:rPr lang="en-IN" altLang="en-US" sz="1800" b="1" cap="none" spc="0" dirty="0">
                          <a:solidFill>
                            <a:schemeClr val="tx1"/>
                          </a:solidFill>
                          <a:latin typeface="Times New Roman" panose="02020603050405020304" pitchFamily="18" charset="0"/>
                          <a:cs typeface="Times New Roman" panose="02020603050405020304" pitchFamily="18" charset="0"/>
                        </a:rPr>
                        <a:t>Section  13(1)(2) Section 16(1)(2)</a:t>
                      </a:r>
                    </a:p>
                  </a:txBody>
                  <a:tcPr marL="108754" marR="83657" marT="83657" marB="83657">
                    <a:lnL w="19050" cap="flat" cmpd="sng" algn="ctr">
                      <a:solidFill>
                        <a:schemeClr val="tx1"/>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noFill/>
                  </a:tcPr>
                </a:tc>
                <a:tc>
                  <a:txBody>
                    <a:bodyPr/>
                    <a:lstStyle/>
                    <a:p>
                      <a:pPr>
                        <a:buNone/>
                      </a:pPr>
                      <a:r>
                        <a:rPr lang="en-IN" altLang="en-US" sz="2000" b="1" u="sng" cap="none" spc="0" dirty="0">
                          <a:solidFill>
                            <a:srgbClr val="FF0000"/>
                          </a:solidFill>
                          <a:latin typeface="Times New Roman" panose="02020603050405020304" pitchFamily="18" charset="0"/>
                          <a:cs typeface="Times New Roman" panose="02020603050405020304" pitchFamily="18" charset="0"/>
                        </a:rPr>
                        <a:t>Term</a:t>
                      </a:r>
                      <a:r>
                        <a:rPr lang="en-IN" altLang="en-US" sz="2000" b="1" cap="none" spc="0" dirty="0">
                          <a:solidFill>
                            <a:srgbClr val="FF0000"/>
                          </a:solidFill>
                          <a:latin typeface="Times New Roman" panose="02020603050405020304" pitchFamily="18" charset="0"/>
                          <a:cs typeface="Times New Roman" panose="02020603050405020304" pitchFamily="18" charset="0"/>
                        </a:rPr>
                        <a:t> </a:t>
                      </a:r>
                      <a:r>
                        <a:rPr lang="en-IN" altLang="en-US" sz="2000" b="1" cap="none" spc="0" dirty="0">
                          <a:solidFill>
                            <a:schemeClr val="tx1"/>
                          </a:solidFill>
                          <a:latin typeface="Times New Roman" panose="02020603050405020304" pitchFamily="18" charset="0"/>
                          <a:cs typeface="Times New Roman" panose="02020603050405020304" pitchFamily="18" charset="0"/>
                        </a:rPr>
                        <a:t> - five years </a:t>
                      </a:r>
                    </a:p>
                    <a:p>
                      <a:pPr>
                        <a:buNone/>
                      </a:pPr>
                      <a:r>
                        <a:rPr lang="en-IN" altLang="en-US" sz="2000" b="1" cap="none" spc="0" dirty="0">
                          <a:solidFill>
                            <a:schemeClr val="tx1"/>
                          </a:solidFill>
                          <a:latin typeface="Times New Roman" panose="02020603050405020304" pitchFamily="18" charset="0"/>
                          <a:cs typeface="Times New Roman" panose="02020603050405020304" pitchFamily="18" charset="0"/>
                        </a:rPr>
                        <a:t>[for such term as may be prescribed </a:t>
                      </a:r>
                    </a:p>
                    <a:p>
                      <a:pPr>
                        <a:buNone/>
                      </a:pPr>
                      <a:r>
                        <a:rPr lang="en-IN" altLang="en-US" sz="2000" b="1" cap="none" spc="0" dirty="0">
                          <a:solidFill>
                            <a:schemeClr val="tx1"/>
                          </a:solidFill>
                          <a:latin typeface="Times New Roman" panose="02020603050405020304" pitchFamily="18" charset="0"/>
                          <a:cs typeface="Times New Roman" panose="02020603050405020304" pitchFamily="18" charset="0"/>
                        </a:rPr>
                        <a:t> by the Central Government] </a:t>
                      </a:r>
                    </a:p>
                  </a:txBody>
                  <a:tcPr marL="108754" marR="83657" marT="83657" marB="83657">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noFill/>
                  </a:tcPr>
                </a:tc>
                <a:tc>
                  <a:txBody>
                    <a:bodyPr/>
                    <a:lstStyle/>
                    <a:p>
                      <a:pPr>
                        <a:buNone/>
                      </a:pPr>
                      <a:r>
                        <a:rPr lang="en-IN" altLang="en-US" sz="2400" b="1" u="sng" cap="none" spc="0" dirty="0">
                          <a:solidFill>
                            <a:srgbClr val="FF0000"/>
                          </a:solidFill>
                          <a:latin typeface="Times New Roman" panose="02020603050405020304" pitchFamily="18" charset="0"/>
                          <a:cs typeface="Times New Roman" panose="02020603050405020304" pitchFamily="18" charset="0"/>
                        </a:rPr>
                        <a:t>Term - </a:t>
                      </a:r>
                      <a:r>
                        <a:rPr lang="en-IN" altLang="en-US" sz="2400" b="1" u="sng" cap="none" spc="0" dirty="0">
                          <a:solidFill>
                            <a:srgbClr val="FF0000"/>
                          </a:solidFill>
                          <a:latin typeface="Times New Roman" panose="02020603050405020304" pitchFamily="18" charset="0"/>
                          <a:cs typeface="Times New Roman" panose="02020603050405020304" pitchFamily="18" charset="0"/>
                          <a:sym typeface="+mn-ea"/>
                        </a:rPr>
                        <a:t>five years </a:t>
                      </a:r>
                    </a:p>
                    <a:p>
                      <a:pPr>
                        <a:buNone/>
                      </a:pPr>
                      <a:r>
                        <a:rPr lang="en-IN" altLang="en-US" sz="2400" b="1" cap="none" spc="0" dirty="0">
                          <a:solidFill>
                            <a:schemeClr val="tx1"/>
                          </a:solidFill>
                          <a:latin typeface="Times New Roman" panose="02020603050405020304" pitchFamily="18" charset="0"/>
                          <a:cs typeface="Times New Roman" panose="02020603050405020304" pitchFamily="18" charset="0"/>
                        </a:rPr>
                        <a:t>{</a:t>
                      </a:r>
                      <a:r>
                        <a:rPr lang="en-US" sz="2400" b="1" cap="none" spc="0" dirty="0">
                          <a:solidFill>
                            <a:schemeClr val="tx1"/>
                          </a:solidFill>
                          <a:latin typeface="Times New Roman" panose="02020603050405020304" pitchFamily="18" charset="0"/>
                          <a:cs typeface="Times New Roman" panose="02020603050405020304" pitchFamily="18" charset="0"/>
                        </a:rPr>
                        <a:t>for such term as may be prescribed by the Central Government] </a:t>
                      </a:r>
                    </a:p>
                  </a:txBody>
                  <a:tcPr marL="108754" marR="83657" marT="83657" marB="83657">
                    <a:lnL w="6350" cap="flat" cmpd="sng" algn="ctr">
                      <a:solidFill>
                        <a:schemeClr val="tx1">
                          <a:lumMod val="50000"/>
                          <a:lumOff val="50000"/>
                        </a:schemeClr>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10001"/>
                  </a:ext>
                </a:extLst>
              </a:tr>
              <a:tr h="1480064">
                <a:tc rowSpan="2">
                  <a:txBody>
                    <a:bodyPr/>
                    <a:lstStyle/>
                    <a:p>
                      <a:pPr algn="ctr">
                        <a:buNone/>
                      </a:pPr>
                      <a:r>
                        <a:rPr lang="en-IN" altLang="en-US" sz="1800" b="1" cap="none" spc="0" dirty="0">
                          <a:solidFill>
                            <a:schemeClr val="tx1"/>
                          </a:solidFill>
                          <a:latin typeface="Times New Roman" panose="02020603050405020304" pitchFamily="18" charset="0"/>
                          <a:cs typeface="Times New Roman" panose="02020603050405020304" pitchFamily="18" charset="0"/>
                        </a:rPr>
                        <a:t>  </a:t>
                      </a:r>
                    </a:p>
                    <a:p>
                      <a:pPr algn="ctr">
                        <a:buNone/>
                      </a:pPr>
                      <a:endParaRPr lang="en-IN" altLang="en-US" sz="1800" b="1" cap="none" spc="0" dirty="0">
                        <a:solidFill>
                          <a:schemeClr val="tx1"/>
                        </a:solidFill>
                        <a:latin typeface="Times New Roman" panose="02020603050405020304" pitchFamily="18" charset="0"/>
                        <a:cs typeface="Times New Roman" panose="02020603050405020304" pitchFamily="18" charset="0"/>
                        <a:sym typeface="+mn-ea"/>
                      </a:endParaRPr>
                    </a:p>
                    <a:p>
                      <a:pPr algn="ctr">
                        <a:buNone/>
                      </a:pPr>
                      <a:r>
                        <a:rPr lang="en-IN" altLang="en-US" sz="1800" b="1" cap="none" spc="0" dirty="0">
                          <a:solidFill>
                            <a:schemeClr val="tx1"/>
                          </a:solidFill>
                          <a:latin typeface="Times New Roman" panose="02020603050405020304" pitchFamily="18" charset="0"/>
                          <a:cs typeface="Times New Roman" panose="02020603050405020304" pitchFamily="18" charset="0"/>
                          <a:sym typeface="+mn-ea"/>
                        </a:rPr>
                        <a:t>Section  13(5)(6) Section 16(5)(6)</a:t>
                      </a:r>
                      <a:endParaRPr lang="en-IN" altLang="en-US" sz="1800" b="1" cap="none" spc="0" dirty="0">
                        <a:solidFill>
                          <a:schemeClr val="tx1"/>
                        </a:solidFill>
                        <a:latin typeface="Times New Roman" panose="02020603050405020304" pitchFamily="18" charset="0"/>
                        <a:cs typeface="Times New Roman" panose="02020603050405020304" pitchFamily="18" charset="0"/>
                      </a:endParaRPr>
                    </a:p>
                  </a:txBody>
                  <a:tcPr marL="108754" marR="83657" marT="83657" marB="83657">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just">
                        <a:buNone/>
                      </a:pPr>
                      <a:r>
                        <a:rPr lang="en-IN" altLang="en-US" sz="1800" b="1" u="sng" cap="none" spc="0" dirty="0">
                          <a:solidFill>
                            <a:srgbClr val="FF0000"/>
                          </a:solidFill>
                          <a:latin typeface="Times New Roman" panose="02020603050405020304" pitchFamily="18" charset="0"/>
                          <a:cs typeface="Times New Roman" panose="02020603050405020304" pitchFamily="18" charset="0"/>
                        </a:rPr>
                        <a:t>Status</a:t>
                      </a:r>
                      <a:r>
                        <a:rPr lang="en-IN" altLang="en-US" sz="1800" b="1" u="sng" cap="none" spc="0" dirty="0">
                          <a:solidFill>
                            <a:schemeClr val="tx1"/>
                          </a:solidFill>
                          <a:latin typeface="Times New Roman" panose="02020603050405020304" pitchFamily="18" charset="0"/>
                          <a:cs typeface="Times New Roman" panose="02020603050405020304" pitchFamily="18" charset="0"/>
                        </a:rPr>
                        <a:t> , </a:t>
                      </a:r>
                      <a:r>
                        <a:rPr lang="en-IN" altLang="en-US" sz="1800" b="1" u="sng" cap="none" spc="0" dirty="0">
                          <a:solidFill>
                            <a:srgbClr val="FF0000"/>
                          </a:solidFill>
                          <a:latin typeface="Times New Roman" panose="02020603050405020304" pitchFamily="18" charset="0"/>
                          <a:cs typeface="Times New Roman" panose="02020603050405020304" pitchFamily="18" charset="0"/>
                        </a:rPr>
                        <a:t>Salary &amp; Terms </a:t>
                      </a:r>
                      <a:r>
                        <a:rPr lang="en-IN" altLang="en-US" sz="1800" b="1" cap="none" spc="0" dirty="0">
                          <a:solidFill>
                            <a:schemeClr val="tx1"/>
                          </a:solidFill>
                          <a:latin typeface="Times New Roman" panose="02020603050405020304" pitchFamily="18" charset="0"/>
                          <a:cs typeface="Times New Roman" panose="02020603050405020304" pitchFamily="18" charset="0"/>
                        </a:rPr>
                        <a:t>:           CCIC- Chief Election Commissioner, </a:t>
                      </a:r>
                    </a:p>
                    <a:p>
                      <a:pPr algn="just">
                        <a:buNone/>
                      </a:pPr>
                      <a:r>
                        <a:rPr lang="en-IN" altLang="en-US" sz="1800" b="1" cap="none" spc="0" dirty="0">
                          <a:solidFill>
                            <a:schemeClr val="tx1"/>
                          </a:solidFill>
                          <a:latin typeface="Times New Roman" panose="02020603050405020304" pitchFamily="18" charset="0"/>
                          <a:cs typeface="Times New Roman" panose="02020603050405020304" pitchFamily="18" charset="0"/>
                        </a:rPr>
                        <a:t>CIC - Election Commissioner</a:t>
                      </a:r>
                    </a:p>
                  </a:txBody>
                  <a:tcPr marL="108754" marR="83657" marT="83657" marB="83657">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l">
                        <a:buNone/>
                      </a:pPr>
                      <a:r>
                        <a:rPr lang="en-IN" altLang="en-US" sz="1800" b="1" u="sng" cap="none" spc="0" dirty="0">
                          <a:solidFill>
                            <a:srgbClr val="FF0000"/>
                          </a:solidFill>
                        </a:rPr>
                        <a:t>Status, Salary  &amp; Terms                                                 </a:t>
                      </a:r>
                      <a:r>
                        <a:rPr lang="en-IN" altLang="en-US" sz="1800" b="1" cap="none" spc="0" dirty="0">
                          <a:solidFill>
                            <a:schemeClr val="tx1"/>
                          </a:solidFill>
                        </a:rPr>
                        <a:t>SCIC - Election Commissioner   …….CS</a:t>
                      </a:r>
                    </a:p>
                    <a:p>
                      <a:pPr algn="just">
                        <a:buNone/>
                      </a:pPr>
                      <a:r>
                        <a:rPr lang="en-IN" altLang="en-US" sz="1800" b="1" cap="none" spc="0" dirty="0">
                          <a:solidFill>
                            <a:schemeClr val="tx1"/>
                          </a:solidFill>
                        </a:rPr>
                        <a:t>SIC -- Chief Secretary of State     …....ACS</a:t>
                      </a:r>
                    </a:p>
                  </a:txBody>
                  <a:tcPr marL="108754" marR="83657" marT="83657" marB="83657">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10002"/>
                  </a:ext>
                </a:extLst>
              </a:tr>
              <a:tr h="1480064">
                <a:tc vMerge="1">
                  <a:txBody>
                    <a:bodyPr/>
                    <a:lstStyle/>
                    <a:p>
                      <a:endParaRPr lang="en-US"/>
                    </a:p>
                  </a:txBody>
                  <a:tcPr>
                    <a:solidFill>
                      <a:srgbClr val="3333FF"/>
                    </a:solidFill>
                  </a:tcPr>
                </a:tc>
                <a:tc>
                  <a:txBody>
                    <a:bodyPr/>
                    <a:lstStyle/>
                    <a:p>
                      <a:pPr algn="just">
                        <a:buNone/>
                      </a:pPr>
                      <a:r>
                        <a:rPr lang="en-IN" altLang="en-US" sz="2000" b="1" cap="none" spc="0" dirty="0">
                          <a:solidFill>
                            <a:schemeClr val="tx1"/>
                          </a:solidFill>
                        </a:rPr>
                        <a:t>Amendment : </a:t>
                      </a:r>
                    </a:p>
                    <a:p>
                      <a:pPr algn="just">
                        <a:buNone/>
                      </a:pPr>
                      <a:r>
                        <a:rPr lang="en-IN" altLang="en-US" sz="2000" b="1" cap="none" spc="0" dirty="0">
                          <a:solidFill>
                            <a:schemeClr val="tx1"/>
                          </a:solidFill>
                        </a:rPr>
                        <a:t>“ as may be prescribed by the Central Government ”</a:t>
                      </a:r>
                    </a:p>
                    <a:p>
                      <a:pPr algn="just">
                        <a:buNone/>
                      </a:pPr>
                      <a:endParaRPr lang="en-IN" altLang="en-US" sz="1800" b="1" cap="none" spc="0" dirty="0">
                        <a:solidFill>
                          <a:schemeClr val="tx1"/>
                        </a:solidFill>
                      </a:endParaRPr>
                    </a:p>
                  </a:txBody>
                  <a:tcPr marL="108754" marR="83657" marT="83657" marB="83657">
                    <a:lnL w="12700" cmpd="sng">
                      <a:no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buNone/>
                      </a:pPr>
                      <a:r>
                        <a:rPr lang="en-IN" altLang="en-US" sz="2000" b="1" cap="none" spc="0" dirty="0">
                          <a:solidFill>
                            <a:schemeClr val="tx1"/>
                          </a:solidFill>
                        </a:rPr>
                        <a:t>Amendment : </a:t>
                      </a:r>
                    </a:p>
                    <a:p>
                      <a:pPr>
                        <a:buNone/>
                      </a:pPr>
                      <a:r>
                        <a:rPr lang="en-IN" altLang="en-US" sz="2000" b="1" cap="none" spc="0" dirty="0">
                          <a:solidFill>
                            <a:schemeClr val="tx1"/>
                          </a:solidFill>
                        </a:rPr>
                        <a:t>“ as may be prescribed by the Central Government ”</a:t>
                      </a:r>
                    </a:p>
                  </a:txBody>
                  <a:tcPr marL="108754" marR="83657" marT="83657" marB="83657">
                    <a:lnL w="6350" cap="flat" cmpd="sng" algn="ctr">
                      <a:solidFill>
                        <a:schemeClr val="tx1">
                          <a:lumMod val="50000"/>
                          <a:lumOff val="50000"/>
                        </a:schemeClr>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77091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98C75-8E37-66FF-C71E-6A76481B2440}"/>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dirty="0">
                <a:solidFill>
                  <a:srgbClr val="FFFFFF"/>
                </a:solidFill>
                <a:latin typeface="+mj-lt"/>
                <a:ea typeface="+mj-ea"/>
                <a:cs typeface="+mj-cs"/>
              </a:rPr>
              <a:t> </a:t>
            </a:r>
            <a:r>
              <a:rPr lang="en-US" sz="3400" b="1" kern="1200" dirty="0">
                <a:solidFill>
                  <a:srgbClr val="FFFFFF"/>
                </a:solidFill>
                <a:latin typeface="+mj-lt"/>
                <a:ea typeface="+mj-ea"/>
                <a:cs typeface="+mj-cs"/>
              </a:rPr>
              <a:t>Amendments  through other Legislations</a:t>
            </a:r>
          </a:p>
        </p:txBody>
      </p:sp>
      <p:sp>
        <p:nvSpPr>
          <p:cNvPr id="3" name="Title 1">
            <a:extLst>
              <a:ext uri="{FF2B5EF4-FFF2-40B4-BE49-F238E27FC236}">
                <a16:creationId xmlns:a16="http://schemas.microsoft.com/office/drawing/2014/main" id="{790DCC74-BE53-E728-44C6-AFC56BE0FD99}"/>
              </a:ext>
            </a:extLst>
          </p:cNvPr>
          <p:cNvSpPr txBox="1">
            <a:spLocks/>
          </p:cNvSpPr>
          <p:nvPr/>
        </p:nvSpPr>
        <p:spPr>
          <a:xfrm>
            <a:off x="354105" y="806824"/>
            <a:ext cx="3225675" cy="149411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pPr>
            <a:r>
              <a:rPr lang="en-US" sz="2800" b="1" kern="1200" dirty="0">
                <a:solidFill>
                  <a:srgbClr val="FFFFFF"/>
                </a:solidFill>
                <a:latin typeface="+mn-lt"/>
                <a:ea typeface="+mn-ea"/>
                <a:cs typeface="+mn-cs"/>
              </a:rPr>
              <a:t>Amendments  through other Legislations</a:t>
            </a:r>
            <a:endParaRPr lang="en-US" sz="2800" kern="1200" dirty="0">
              <a:solidFill>
                <a:srgbClr val="FFFFFF"/>
              </a:solidFill>
              <a:latin typeface="+mn-lt"/>
              <a:ea typeface="+mn-ea"/>
              <a:cs typeface="+mn-cs"/>
            </a:endParaRPr>
          </a:p>
        </p:txBody>
      </p:sp>
      <p:graphicFrame>
        <p:nvGraphicFramePr>
          <p:cNvPr id="4" name="Content Placeholder 3">
            <a:extLst>
              <a:ext uri="{FF2B5EF4-FFF2-40B4-BE49-F238E27FC236}">
                <a16:creationId xmlns:a16="http://schemas.microsoft.com/office/drawing/2014/main" id="{27E2C646-5C15-8278-CD24-6F0CD60F94B4}"/>
              </a:ext>
            </a:extLst>
          </p:cNvPr>
          <p:cNvGraphicFramePr>
            <a:graphicFrameLocks noGrp="1"/>
          </p:cNvGraphicFramePr>
          <p:nvPr>
            <p:ph idx="1"/>
            <p:extLst>
              <p:ext uri="{D42A27DB-BD31-4B8C-83A1-F6EECF244321}">
                <p14:modId xmlns:p14="http://schemas.microsoft.com/office/powerpoint/2010/main" val="1197012399"/>
              </p:ext>
            </p:extLst>
          </p:nvPr>
        </p:nvGraphicFramePr>
        <p:xfrm>
          <a:off x="354106" y="884902"/>
          <a:ext cx="11663724" cy="5732207"/>
        </p:xfrm>
        <a:graphic>
          <a:graphicData uri="http://schemas.openxmlformats.org/drawingml/2006/table">
            <a:tbl>
              <a:tblPr firstRow="1" bandRow="1">
                <a:tableStyleId>{5C22544A-7EE6-4342-B048-85BDC9FD1C3A}</a:tableStyleId>
              </a:tblPr>
              <a:tblGrid>
                <a:gridCol w="5603212">
                  <a:extLst>
                    <a:ext uri="{9D8B030D-6E8A-4147-A177-3AD203B41FA5}">
                      <a16:colId xmlns:a16="http://schemas.microsoft.com/office/drawing/2014/main" val="3543828013"/>
                    </a:ext>
                  </a:extLst>
                </a:gridCol>
                <a:gridCol w="6060512">
                  <a:extLst>
                    <a:ext uri="{9D8B030D-6E8A-4147-A177-3AD203B41FA5}">
                      <a16:colId xmlns:a16="http://schemas.microsoft.com/office/drawing/2014/main" val="1300845432"/>
                    </a:ext>
                  </a:extLst>
                </a:gridCol>
              </a:tblGrid>
              <a:tr h="1962240">
                <a:tc>
                  <a:txBody>
                    <a:bodyPr/>
                    <a:lstStyle/>
                    <a:p>
                      <a:endParaRPr lang="en-IN" sz="2400" dirty="0"/>
                    </a:p>
                    <a:p>
                      <a:r>
                        <a:rPr lang="en-IN" sz="2400" dirty="0"/>
                        <a:t>1. The Sexual Harassment of Women at Workplace (Prevention, Prohibition and Redressal) Act, 2013.</a:t>
                      </a:r>
                      <a:endParaRPr lang="en-US" sz="2400" dirty="0"/>
                    </a:p>
                  </a:txBody>
                  <a:tcPr marL="65260" marR="65260" marT="32629" marB="32629">
                    <a:solidFill>
                      <a:srgbClr val="0000FF"/>
                    </a:solidFill>
                  </a:tcPr>
                </a:tc>
                <a:tc>
                  <a:txBody>
                    <a:bodyPr/>
                    <a:lstStyle/>
                    <a:p>
                      <a:pPr algn="just"/>
                      <a:endParaRPr lang="en-IN" sz="2400" u="sng" dirty="0">
                        <a:solidFill>
                          <a:srgbClr val="FFFF00"/>
                        </a:solidFill>
                      </a:endParaRPr>
                    </a:p>
                    <a:p>
                      <a:pPr algn="just"/>
                      <a:r>
                        <a:rPr lang="en-IN" sz="2400" u="sng" dirty="0">
                          <a:solidFill>
                            <a:srgbClr val="FFFF00"/>
                          </a:solidFill>
                        </a:rPr>
                        <a:t>Section 16 :  </a:t>
                      </a:r>
                      <a:r>
                        <a:rPr lang="en-IN" sz="2400" dirty="0"/>
                        <a:t>Prohibition of publication or making known contents of complaint and inquiry proceedings. </a:t>
                      </a:r>
                      <a:endParaRPr lang="en-US" sz="2400" dirty="0"/>
                    </a:p>
                  </a:txBody>
                  <a:tcPr marL="65260" marR="65260" marT="32629" marB="32629">
                    <a:solidFill>
                      <a:srgbClr val="0000FF"/>
                    </a:solidFill>
                  </a:tcPr>
                </a:tc>
                <a:extLst>
                  <a:ext uri="{0D108BD9-81ED-4DB2-BD59-A6C34878D82A}">
                    <a16:rowId xmlns:a16="http://schemas.microsoft.com/office/drawing/2014/main" val="1624066792"/>
                  </a:ext>
                </a:extLst>
              </a:tr>
              <a:tr h="1567146">
                <a:tc>
                  <a:txBody>
                    <a:bodyPr/>
                    <a:lstStyle/>
                    <a:p>
                      <a:r>
                        <a:rPr lang="en-IN" sz="1800" b="0" i="0" kern="1200" dirty="0">
                          <a:solidFill>
                            <a:schemeClr val="dk1"/>
                          </a:solidFill>
                          <a:effectLst/>
                          <a:latin typeface="+mn-lt"/>
                          <a:ea typeface="+mn-ea"/>
                          <a:cs typeface="+mn-cs"/>
                        </a:rPr>
                        <a:t> </a:t>
                      </a:r>
                      <a:r>
                        <a:rPr lang="en-IN" sz="2500" b="1" i="0" kern="1200" dirty="0">
                          <a:solidFill>
                            <a:schemeClr val="bg1"/>
                          </a:solidFill>
                          <a:effectLst/>
                          <a:latin typeface="+mn-lt"/>
                          <a:ea typeface="+mn-ea"/>
                          <a:cs typeface="+mn-cs"/>
                        </a:rPr>
                        <a:t>The Nuclear Safety Regulatory Authority Bill, 2011 (NSRA Bill) 2011</a:t>
                      </a:r>
                      <a:endParaRPr lang="en-US" sz="2500" b="1" dirty="0">
                        <a:solidFill>
                          <a:schemeClr val="bg1"/>
                        </a:solidFill>
                      </a:endParaRPr>
                    </a:p>
                  </a:txBody>
                  <a:tcPr marL="65260" marR="65260" marT="32629" marB="32629">
                    <a:solidFill>
                      <a:srgbClr val="0000FF"/>
                    </a:solidFill>
                  </a:tcPr>
                </a:tc>
                <a:tc>
                  <a:txBody>
                    <a:bodyPr/>
                    <a:lstStyle/>
                    <a:p>
                      <a:pPr algn="just"/>
                      <a:r>
                        <a:rPr lang="en-IN" sz="2500" b="1">
                          <a:solidFill>
                            <a:schemeClr val="bg1"/>
                          </a:solidFill>
                        </a:rPr>
                        <a:t>Prohibition of publication or making known the information </a:t>
                      </a:r>
                      <a:endParaRPr lang="en-US" sz="2500" b="1">
                        <a:solidFill>
                          <a:schemeClr val="bg1"/>
                        </a:solidFill>
                      </a:endParaRPr>
                    </a:p>
                  </a:txBody>
                  <a:tcPr marL="65260" marR="65260" marT="32629" marB="32629">
                    <a:solidFill>
                      <a:srgbClr val="0000FF"/>
                    </a:solidFill>
                  </a:tcPr>
                </a:tc>
                <a:extLst>
                  <a:ext uri="{0D108BD9-81ED-4DB2-BD59-A6C34878D82A}">
                    <a16:rowId xmlns:a16="http://schemas.microsoft.com/office/drawing/2014/main" val="3939919963"/>
                  </a:ext>
                </a:extLst>
              </a:tr>
              <a:tr h="2202821">
                <a:tc>
                  <a:txBody>
                    <a:bodyPr/>
                    <a:lstStyle/>
                    <a:p>
                      <a:endParaRPr lang="en-IN" sz="2000" b="1" dirty="0">
                        <a:solidFill>
                          <a:schemeClr val="bg1"/>
                        </a:solidFill>
                      </a:endParaRPr>
                    </a:p>
                    <a:p>
                      <a:r>
                        <a:rPr lang="en-IN" sz="2800" b="1" dirty="0">
                          <a:solidFill>
                            <a:schemeClr val="bg1"/>
                          </a:solidFill>
                        </a:rPr>
                        <a:t>2. Digital Personal Data Protection Act 2023 </a:t>
                      </a:r>
                      <a:endParaRPr lang="en-US" sz="2800" b="1" dirty="0">
                        <a:solidFill>
                          <a:schemeClr val="bg1"/>
                        </a:solidFill>
                      </a:endParaRPr>
                    </a:p>
                  </a:txBody>
                  <a:tcPr marL="65260" marR="65260" marT="32629" marB="32629">
                    <a:solidFill>
                      <a:srgbClr val="0000FF"/>
                    </a:solidFill>
                  </a:tcPr>
                </a:tc>
                <a:tc>
                  <a:txBody>
                    <a:bodyPr/>
                    <a:lstStyle/>
                    <a:p>
                      <a:r>
                        <a:rPr lang="en-IN" sz="2800" b="1" u="sng" dirty="0">
                          <a:solidFill>
                            <a:srgbClr val="FFFF00"/>
                          </a:solidFill>
                        </a:rPr>
                        <a:t>Section 44(3) : </a:t>
                      </a:r>
                      <a:r>
                        <a:rPr lang="en-IN" sz="2800" b="1" dirty="0">
                          <a:solidFill>
                            <a:schemeClr val="bg1"/>
                          </a:solidFill>
                        </a:rPr>
                        <a:t>Section 8(1)(J) amended </a:t>
                      </a:r>
                    </a:p>
                    <a:p>
                      <a:r>
                        <a:rPr lang="en-IN" sz="2400" b="1" dirty="0">
                          <a:solidFill>
                            <a:schemeClr val="bg1"/>
                          </a:solidFill>
                          <a:latin typeface="Times New Roman" panose="02020603050405020304" pitchFamily="18" charset="0"/>
                          <a:cs typeface="Times New Roman" panose="02020603050405020304" pitchFamily="18" charset="0"/>
                        </a:rPr>
                        <a:t>     </a:t>
                      </a:r>
                      <a:r>
                        <a:rPr lang="en-IN" sz="2800" b="1" dirty="0">
                          <a:solidFill>
                            <a:schemeClr val="bg1"/>
                          </a:solidFill>
                          <a:latin typeface="Times New Roman" panose="02020603050405020304" pitchFamily="18" charset="0"/>
                          <a:cs typeface="Times New Roman" panose="02020603050405020304" pitchFamily="18" charset="0"/>
                        </a:rPr>
                        <a:t>(j)  information which </a:t>
                      </a:r>
                      <a:br>
                        <a:rPr lang="en-IN" sz="2800" b="1" dirty="0">
                          <a:solidFill>
                            <a:schemeClr val="bg1"/>
                          </a:solidFill>
                          <a:latin typeface="Times New Roman" panose="02020603050405020304" pitchFamily="18" charset="0"/>
                          <a:cs typeface="Times New Roman" panose="02020603050405020304" pitchFamily="18" charset="0"/>
                        </a:rPr>
                      </a:br>
                      <a:r>
                        <a:rPr lang="en-IN" sz="2800" b="1" dirty="0">
                          <a:solidFill>
                            <a:schemeClr val="bg1"/>
                          </a:solidFill>
                          <a:latin typeface="Times New Roman" panose="02020603050405020304" pitchFamily="18" charset="0"/>
                          <a:cs typeface="Times New Roman" panose="02020603050405020304" pitchFamily="18" charset="0"/>
                        </a:rPr>
                        <a:t>          relates to personal </a:t>
                      </a:r>
                      <a:br>
                        <a:rPr lang="en-IN" sz="2800" b="1" dirty="0">
                          <a:solidFill>
                            <a:schemeClr val="bg1"/>
                          </a:solidFill>
                          <a:latin typeface="Times New Roman" panose="02020603050405020304" pitchFamily="18" charset="0"/>
                          <a:cs typeface="Times New Roman" panose="02020603050405020304" pitchFamily="18" charset="0"/>
                        </a:rPr>
                      </a:br>
                      <a:r>
                        <a:rPr lang="en-IN" sz="2800" b="1" dirty="0">
                          <a:solidFill>
                            <a:schemeClr val="bg1"/>
                          </a:solidFill>
                          <a:latin typeface="Times New Roman" panose="02020603050405020304" pitchFamily="18" charset="0"/>
                          <a:cs typeface="Times New Roman" panose="02020603050405020304" pitchFamily="18" charset="0"/>
                        </a:rPr>
                        <a:t>          information </a:t>
                      </a:r>
                      <a:endParaRPr lang="en-US" sz="2400" b="1" dirty="0">
                        <a:solidFill>
                          <a:schemeClr val="bg1"/>
                        </a:solidFill>
                      </a:endParaRPr>
                    </a:p>
                  </a:txBody>
                  <a:tcPr marL="65260" marR="65260" marT="32629" marB="32629">
                    <a:solidFill>
                      <a:srgbClr val="0000FF"/>
                    </a:solidFill>
                  </a:tcPr>
                </a:tc>
                <a:extLst>
                  <a:ext uri="{0D108BD9-81ED-4DB2-BD59-A6C34878D82A}">
                    <a16:rowId xmlns:a16="http://schemas.microsoft.com/office/drawing/2014/main" val="1720474215"/>
                  </a:ext>
                </a:extLst>
              </a:tr>
            </a:tbl>
          </a:graphicData>
        </a:graphic>
      </p:graphicFrame>
      <p:sp>
        <p:nvSpPr>
          <p:cNvPr id="5" name="Rectangle 4">
            <a:extLst>
              <a:ext uri="{FF2B5EF4-FFF2-40B4-BE49-F238E27FC236}">
                <a16:creationId xmlns:a16="http://schemas.microsoft.com/office/drawing/2014/main" id="{14764DA4-304C-064E-7805-48452322A2F8}"/>
              </a:ext>
            </a:extLst>
          </p:cNvPr>
          <p:cNvSpPr/>
          <p:nvPr/>
        </p:nvSpPr>
        <p:spPr>
          <a:xfrm>
            <a:off x="354104" y="106804"/>
            <a:ext cx="11663725" cy="700019"/>
          </a:xfrm>
          <a:prstGeom prst="rect">
            <a:avLst/>
          </a:prstGeom>
          <a:solidFill>
            <a:srgbClr val="432B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4000" b="1" dirty="0"/>
              <a:t>Amendment through other Acts</a:t>
            </a:r>
            <a:endParaRPr lang="en-US" sz="4000" b="1" dirty="0"/>
          </a:p>
        </p:txBody>
      </p:sp>
    </p:spTree>
    <p:extLst>
      <p:ext uri="{BB962C8B-B14F-4D97-AF65-F5344CB8AC3E}">
        <p14:creationId xmlns:p14="http://schemas.microsoft.com/office/powerpoint/2010/main" val="26324586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FDE2B-0927-DD38-1A29-1DAD87A60F3A}"/>
              </a:ext>
            </a:extLst>
          </p:cNvPr>
          <p:cNvSpPr>
            <a:spLocks noGrp="1"/>
          </p:cNvSpPr>
          <p:nvPr>
            <p:ph type="title"/>
          </p:nvPr>
        </p:nvSpPr>
        <p:spPr>
          <a:xfrm>
            <a:off x="466722" y="586855"/>
            <a:ext cx="3201366" cy="3387497"/>
          </a:xfrm>
        </p:spPr>
        <p:txBody>
          <a:bodyPr anchor="b">
            <a:normAutofit/>
          </a:bodyPr>
          <a:lstStyle/>
          <a:p>
            <a:pPr algn="r"/>
            <a:r>
              <a:rPr kumimoji="0" lang="en-US" altLang="en-US" sz="34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The rights of data subjects under the Digital Personal Data Protection Act, 2023</a:t>
            </a:r>
            <a:endParaRPr lang="en-US" sz="3400">
              <a:solidFill>
                <a:srgbClr val="FFFFFF"/>
              </a:solidFill>
            </a:endParaRPr>
          </a:p>
        </p:txBody>
      </p:sp>
      <p:sp>
        <p:nvSpPr>
          <p:cNvPr id="3" name="Content Placeholder 2">
            <a:extLst>
              <a:ext uri="{FF2B5EF4-FFF2-40B4-BE49-F238E27FC236}">
                <a16:creationId xmlns:a16="http://schemas.microsoft.com/office/drawing/2014/main" id="{DF2063F5-126D-9A56-7B16-90C2EC415F9B}"/>
              </a:ext>
            </a:extLst>
          </p:cNvPr>
          <p:cNvSpPr>
            <a:spLocks noGrp="1"/>
          </p:cNvSpPr>
          <p:nvPr>
            <p:ph idx="1"/>
          </p:nvPr>
        </p:nvSpPr>
        <p:spPr>
          <a:xfrm>
            <a:off x="393290" y="10138"/>
            <a:ext cx="11634587" cy="6837724"/>
          </a:xfrm>
        </p:spPr>
        <p:txBody>
          <a:bodyPr anchor="ctr">
            <a:normAutofit/>
          </a:bodyPr>
          <a:lstStyle/>
          <a:p>
            <a:pPr marL="0" marR="0" lvl="0" indent="0" defTabSz="914400" rtl="0" eaLnBrk="0" fontAlgn="base" latinLnBrk="0" hangingPunct="0">
              <a:spcBef>
                <a:spcPct val="0"/>
              </a:spcBef>
              <a:spcAft>
                <a:spcPct val="0"/>
              </a:spcAft>
              <a:buClrTx/>
              <a:buSzTx/>
              <a:buFontTx/>
              <a:buNone/>
              <a:tabLst/>
            </a:pP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The rights of data subjects under the Digital Personal Data Protection Act, 2023 include:</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sng" strike="noStrike" cap="none" normalizeH="0" baseline="0" dirty="0">
                <a:ln>
                  <a:noFill/>
                </a:ln>
                <a:effectLst/>
                <a:latin typeface="Times New Roman" panose="02020603050405020304" pitchFamily="18" charset="0"/>
                <a:cs typeface="Times New Roman" panose="02020603050405020304" pitchFamily="18" charset="0"/>
              </a:rPr>
              <a:t>Right to Access Information</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 Data subjects have the right to access information about their personal data held by data fiduciaries.</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sng" strike="noStrike" cap="none" normalizeH="0" baseline="0" dirty="0">
                <a:ln>
                  <a:noFill/>
                </a:ln>
                <a:effectLst/>
                <a:latin typeface="Times New Roman" panose="02020603050405020304" pitchFamily="18" charset="0"/>
                <a:cs typeface="Times New Roman" panose="02020603050405020304" pitchFamily="18" charset="0"/>
              </a:rPr>
              <a:t>Right to Correction of Personal Data: </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Data subjects have the right to correct any inaccuracies in their personal data held by data fiduciaries.</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sng" strike="noStrike" cap="none" normalizeH="0" baseline="0" dirty="0">
                <a:ln>
                  <a:noFill/>
                </a:ln>
                <a:effectLst/>
                <a:latin typeface="Times New Roman" panose="02020603050405020304" pitchFamily="18" charset="0"/>
                <a:cs typeface="Times New Roman" panose="02020603050405020304" pitchFamily="18" charset="0"/>
              </a:rPr>
              <a:t>Right to Grievance Redressal</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 Data subjects have the right to file grievances or complaints with data fiduciaries or the Data Protection Board in case of any issues related to their personal data.</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sng" strike="noStrike" cap="none" normalizeH="0" baseline="0" dirty="0">
                <a:ln>
                  <a:noFill/>
                </a:ln>
                <a:effectLst/>
                <a:latin typeface="Times New Roman" panose="02020603050405020304" pitchFamily="18" charset="0"/>
                <a:cs typeface="Times New Roman" panose="02020603050405020304" pitchFamily="18" charset="0"/>
              </a:rPr>
              <a:t>Right to Nominate: </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Data subjects have the right to nominate individuals to act on their behalf regarding their personal data.</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sng" strike="noStrike" cap="none" normalizeH="0" baseline="0" dirty="0">
                <a:ln>
                  <a:noFill/>
                </a:ln>
                <a:effectLst/>
                <a:latin typeface="Times New Roman" panose="02020603050405020304" pitchFamily="18" charset="0"/>
                <a:cs typeface="Times New Roman" panose="02020603050405020304" pitchFamily="18" charset="0"/>
              </a:rPr>
              <a:t>Right to Erasure: </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Data subjects have the right to request the erasure of their personal data under certain circumstances, unless retention is legally required.</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sng" strike="noStrike" cap="none" normalizeH="0" baseline="0" dirty="0">
                <a:ln>
                  <a:noFill/>
                </a:ln>
                <a:effectLst/>
                <a:latin typeface="Times New Roman" panose="02020603050405020304" pitchFamily="18" charset="0"/>
                <a:cs typeface="Times New Roman" panose="02020603050405020304" pitchFamily="18" charset="0"/>
              </a:rPr>
              <a:t>Right to Consent: </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Data subjects must provide consent for the processing of their personal data, and consent can be withdrawn at any time.</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sng" strike="noStrike" cap="none" normalizeH="0" baseline="0" dirty="0">
                <a:ln>
                  <a:noFill/>
                </a:ln>
                <a:effectLst/>
                <a:latin typeface="Times New Roman" panose="02020603050405020304" pitchFamily="18" charset="0"/>
                <a:cs typeface="Times New Roman" panose="02020603050405020304" pitchFamily="18" charset="0"/>
              </a:rPr>
              <a:t>Right to Data Protection Impact Assessments</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 Data subjects have the right to expect accountability measures, including data protection </a:t>
            </a:r>
            <a:r>
              <a:rPr lang="en-US" altLang="en-US" sz="2000" b="1" dirty="0">
                <a:latin typeface="Times New Roman" panose="02020603050405020304" pitchFamily="18" charset="0"/>
                <a:cs typeface="Times New Roman" panose="02020603050405020304" pitchFamily="18" charset="0"/>
              </a:rPr>
              <a:t> </a:t>
            </a: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impact assessments, to be conducted by data fiduciaries.</a:t>
            </a:r>
          </a:p>
          <a:p>
            <a:pPr marL="742950" marR="0" lvl="0" indent="-742950" defTabSz="914400" rtl="0" eaLnBrk="0" fontAlgn="base" latinLnBrk="0" hangingPunct="0">
              <a:spcBef>
                <a:spcPct val="0"/>
              </a:spcBef>
              <a:spcAft>
                <a:spcPct val="0"/>
              </a:spcAft>
              <a:buClrTx/>
              <a:buSzTx/>
              <a:buFont typeface="+mj-lt"/>
              <a:buAutoNum type="arabicPeriod"/>
              <a:tabLst/>
            </a:pP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These rights empower data subjects to have control over their personal data, ensure its accuracy, and seek recourse in case of any  violations or grievances related to the processing of their data under the Digital Personal Data Protection Act, 2023 </a:t>
            </a:r>
          </a:p>
          <a:p>
            <a:endParaRPr lang="en-US" sz="1400" dirty="0"/>
          </a:p>
        </p:txBody>
      </p:sp>
    </p:spTree>
    <p:extLst>
      <p:ext uri="{BB962C8B-B14F-4D97-AF65-F5344CB8AC3E}">
        <p14:creationId xmlns:p14="http://schemas.microsoft.com/office/powerpoint/2010/main" val="36068014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6C11-1683-6188-9DCE-979F2C50EB39}"/>
              </a:ext>
            </a:extLst>
          </p:cNvPr>
          <p:cNvSpPr>
            <a:spLocks noGrp="1"/>
          </p:cNvSpPr>
          <p:nvPr>
            <p:ph type="title"/>
          </p:nvPr>
        </p:nvSpPr>
        <p:spPr>
          <a:xfrm>
            <a:off x="747253" y="117987"/>
            <a:ext cx="10854812" cy="648929"/>
          </a:xfrm>
          <a:solidFill>
            <a:srgbClr val="0000FF"/>
          </a:solidFill>
        </p:spPr>
        <p:txBody>
          <a:bodyPr>
            <a:normAutofit fontScale="90000"/>
          </a:bodyPr>
          <a:lstStyle/>
          <a:p>
            <a:pPr algn="ctr"/>
            <a:r>
              <a:rPr lang="en-IN" dirty="0"/>
              <a:t> </a:t>
            </a:r>
            <a:r>
              <a:rPr lang="en-IN" b="1" dirty="0">
                <a:solidFill>
                  <a:schemeClr val="bg1"/>
                </a:solidFill>
              </a:rPr>
              <a:t>SWOT Analysis of RTI Act 2005</a:t>
            </a:r>
            <a:endParaRPr lang="en-US" b="1" dirty="0">
              <a:solidFill>
                <a:schemeClr val="bg1"/>
              </a:solidFill>
            </a:endParaRPr>
          </a:p>
        </p:txBody>
      </p:sp>
      <p:graphicFrame>
        <p:nvGraphicFramePr>
          <p:cNvPr id="4" name="Content Placeholder 3">
            <a:extLst>
              <a:ext uri="{FF2B5EF4-FFF2-40B4-BE49-F238E27FC236}">
                <a16:creationId xmlns:a16="http://schemas.microsoft.com/office/drawing/2014/main" id="{DF4AE477-9410-3937-7FF6-83682868190C}"/>
              </a:ext>
            </a:extLst>
          </p:cNvPr>
          <p:cNvGraphicFramePr>
            <a:graphicFrameLocks noGrp="1"/>
          </p:cNvGraphicFramePr>
          <p:nvPr>
            <p:ph idx="1"/>
          </p:nvPr>
        </p:nvGraphicFramePr>
        <p:xfrm>
          <a:off x="747252" y="855406"/>
          <a:ext cx="10933472" cy="5696554"/>
        </p:xfrm>
        <a:graphic>
          <a:graphicData uri="http://schemas.openxmlformats.org/drawingml/2006/table">
            <a:tbl>
              <a:tblPr firstRow="1" bandRow="1">
                <a:tableStyleId>{5C22544A-7EE6-4342-B048-85BDC9FD1C3A}</a:tableStyleId>
              </a:tblPr>
              <a:tblGrid>
                <a:gridCol w="5417574">
                  <a:extLst>
                    <a:ext uri="{9D8B030D-6E8A-4147-A177-3AD203B41FA5}">
                      <a16:colId xmlns:a16="http://schemas.microsoft.com/office/drawing/2014/main" val="3991043451"/>
                    </a:ext>
                  </a:extLst>
                </a:gridCol>
                <a:gridCol w="5515898">
                  <a:extLst>
                    <a:ext uri="{9D8B030D-6E8A-4147-A177-3AD203B41FA5}">
                      <a16:colId xmlns:a16="http://schemas.microsoft.com/office/drawing/2014/main" val="146060545"/>
                    </a:ext>
                  </a:extLst>
                </a:gridCol>
              </a:tblGrid>
              <a:tr h="3049099">
                <a:tc>
                  <a:txBody>
                    <a:bodyPr/>
                    <a:lstStyle/>
                    <a:p>
                      <a:pPr marL="457200" indent="-457200">
                        <a:buFont typeface="Arial" panose="020B0604020202020204" pitchFamily="34" charset="0"/>
                        <a:buChar char="•"/>
                      </a:pPr>
                      <a:r>
                        <a:rPr lang="en-IN" sz="3200" u="sng" dirty="0">
                          <a:solidFill>
                            <a:srgbClr val="FFFF00"/>
                          </a:solidFill>
                        </a:rPr>
                        <a:t>Strengths</a:t>
                      </a:r>
                      <a:r>
                        <a:rPr lang="en-IN" sz="3200" u="sng" dirty="0">
                          <a:solidFill>
                            <a:schemeClr val="tx1"/>
                          </a:solidFill>
                        </a:rPr>
                        <a:t> </a:t>
                      </a:r>
                    </a:p>
                    <a:p>
                      <a:pPr marL="914400" lvl="1" indent="-457200">
                        <a:buFont typeface="Arial" panose="020B0604020202020204" pitchFamily="34" charset="0"/>
                        <a:buChar char="•"/>
                      </a:pPr>
                      <a:r>
                        <a:rPr lang="en-IN" sz="3200" u="sng" dirty="0"/>
                        <a:t>People’s sovereign power</a:t>
                      </a:r>
                    </a:p>
                    <a:p>
                      <a:pPr marL="914400" lvl="1" indent="-457200">
                        <a:buFont typeface="Arial" panose="020B0604020202020204" pitchFamily="34" charset="0"/>
                        <a:buChar char="•"/>
                      </a:pPr>
                      <a:r>
                        <a:rPr lang="en-IN" sz="3200" u="sng" dirty="0"/>
                        <a:t>Largely  used Act </a:t>
                      </a:r>
                    </a:p>
                    <a:p>
                      <a:pPr marL="914400" lvl="1" indent="-457200">
                        <a:buFont typeface="Arial" panose="020B0604020202020204" pitchFamily="34" charset="0"/>
                        <a:buChar char="•"/>
                      </a:pPr>
                      <a:r>
                        <a:rPr lang="en-IN" sz="3200" u="sng" dirty="0"/>
                        <a:t>Growing Awareness</a:t>
                      </a:r>
                    </a:p>
                    <a:p>
                      <a:pPr marL="914400" lvl="1" indent="-457200">
                        <a:buFont typeface="Arial" panose="020B0604020202020204" pitchFamily="34" charset="0"/>
                        <a:buChar char="•"/>
                      </a:pPr>
                      <a:r>
                        <a:rPr lang="en-IN" sz="3200" u="sng" dirty="0"/>
                        <a:t>Proved potentials</a:t>
                      </a:r>
                      <a:endParaRPr lang="en-US" sz="3200" u="sng" dirty="0"/>
                    </a:p>
                  </a:txBody>
                  <a:tcPr>
                    <a:solidFill>
                      <a:schemeClr val="accent2"/>
                    </a:solidFill>
                  </a:tcPr>
                </a:tc>
                <a:tc>
                  <a:txBody>
                    <a:bodyPr/>
                    <a:lstStyle/>
                    <a:p>
                      <a:pPr marL="457200" indent="-457200">
                        <a:buFont typeface="Arial" panose="020B0604020202020204" pitchFamily="34" charset="0"/>
                        <a:buChar char="•"/>
                      </a:pPr>
                      <a:r>
                        <a:rPr lang="en-IN" sz="3200" u="sng" dirty="0">
                          <a:solidFill>
                            <a:srgbClr val="FFFF00"/>
                          </a:solidFill>
                        </a:rPr>
                        <a:t>Opportunities</a:t>
                      </a:r>
                    </a:p>
                    <a:p>
                      <a:pPr marL="914400" lvl="1" indent="-457200">
                        <a:buFont typeface="Arial" panose="020B0604020202020204" pitchFamily="34" charset="0"/>
                        <a:buChar char="•"/>
                      </a:pPr>
                      <a:r>
                        <a:rPr lang="en-US" sz="3200" u="sng" dirty="0">
                          <a:solidFill>
                            <a:schemeClr val="bg1"/>
                          </a:solidFill>
                        </a:rPr>
                        <a:t>To improve governance</a:t>
                      </a:r>
                    </a:p>
                    <a:p>
                      <a:pPr marL="914400" lvl="1" indent="-457200">
                        <a:buFont typeface="Arial" panose="020B0604020202020204" pitchFamily="34" charset="0"/>
                        <a:buChar char="•"/>
                      </a:pPr>
                      <a:r>
                        <a:rPr lang="en-US" sz="3200" u="sng" dirty="0">
                          <a:solidFill>
                            <a:schemeClr val="bg1"/>
                          </a:solidFill>
                        </a:rPr>
                        <a:t>Accountability</a:t>
                      </a:r>
                    </a:p>
                    <a:p>
                      <a:pPr marL="914400" lvl="1" indent="-457200">
                        <a:buFont typeface="Arial" panose="020B0604020202020204" pitchFamily="34" charset="0"/>
                        <a:buChar char="•"/>
                      </a:pPr>
                      <a:r>
                        <a:rPr lang="en-US" sz="3200" u="sng" dirty="0">
                          <a:solidFill>
                            <a:schemeClr val="bg1"/>
                          </a:solidFill>
                        </a:rPr>
                        <a:t>Transparency</a:t>
                      </a:r>
                    </a:p>
                    <a:p>
                      <a:pPr marL="914400" lvl="1" indent="-457200">
                        <a:buFont typeface="Arial" panose="020B0604020202020204" pitchFamily="34" charset="0"/>
                        <a:buChar char="•"/>
                      </a:pPr>
                      <a:r>
                        <a:rPr lang="en-US" sz="3200" u="sng" dirty="0">
                          <a:solidFill>
                            <a:schemeClr val="bg1"/>
                          </a:solidFill>
                        </a:rPr>
                        <a:t>Increase democratic participation</a:t>
                      </a:r>
                    </a:p>
                  </a:txBody>
                  <a:tcPr>
                    <a:solidFill>
                      <a:srgbClr val="00B050"/>
                    </a:solidFill>
                  </a:tcPr>
                </a:tc>
                <a:extLst>
                  <a:ext uri="{0D108BD9-81ED-4DB2-BD59-A6C34878D82A}">
                    <a16:rowId xmlns:a16="http://schemas.microsoft.com/office/drawing/2014/main" val="2202076039"/>
                  </a:ext>
                </a:extLst>
              </a:tr>
              <a:tr h="2647455">
                <a:tc>
                  <a:txBody>
                    <a:bodyPr/>
                    <a:lstStyle/>
                    <a:p>
                      <a:pPr marL="457200" indent="-457200">
                        <a:buFont typeface="Arial" panose="020B0604020202020204" pitchFamily="34" charset="0"/>
                        <a:buChar char="•"/>
                      </a:pPr>
                      <a:r>
                        <a:rPr lang="en-IN" sz="3200" b="1" u="sng" dirty="0">
                          <a:solidFill>
                            <a:srgbClr val="FFFF00"/>
                          </a:solidFill>
                        </a:rPr>
                        <a:t>Weaknesses</a:t>
                      </a:r>
                    </a:p>
                    <a:p>
                      <a:pPr marL="914400" lvl="1" indent="-457200">
                        <a:buFont typeface="Arial" panose="020B0604020202020204" pitchFamily="34" charset="0"/>
                        <a:buChar char="•"/>
                      </a:pPr>
                      <a:r>
                        <a:rPr lang="en-IN" sz="2400" b="1" u="sng" dirty="0">
                          <a:solidFill>
                            <a:schemeClr val="bg1"/>
                          </a:solidFill>
                        </a:rPr>
                        <a:t>Dilution by Government &amp; Parliament – Amendments</a:t>
                      </a:r>
                    </a:p>
                    <a:p>
                      <a:pPr marL="914400" lvl="1" indent="-457200">
                        <a:buFont typeface="Arial" panose="020B0604020202020204" pitchFamily="34" charset="0"/>
                        <a:buChar char="•"/>
                      </a:pPr>
                      <a:r>
                        <a:rPr lang="en-IN" sz="2400" b="1" u="sng" dirty="0">
                          <a:solidFill>
                            <a:schemeClr val="bg1"/>
                          </a:solidFill>
                        </a:rPr>
                        <a:t>Poor performance of </a:t>
                      </a:r>
                      <a:r>
                        <a:rPr lang="en-IN" sz="2400" b="1" u="sng" dirty="0" err="1">
                          <a:solidFill>
                            <a:schemeClr val="bg1"/>
                          </a:solidFill>
                        </a:rPr>
                        <a:t>Ics</a:t>
                      </a:r>
                      <a:endParaRPr lang="en-IN" sz="2400" b="1" u="sng" dirty="0">
                        <a:solidFill>
                          <a:schemeClr val="bg1"/>
                        </a:solidFill>
                      </a:endParaRPr>
                    </a:p>
                    <a:p>
                      <a:pPr marL="914400" lvl="1" indent="-457200">
                        <a:buFont typeface="Arial" panose="020B0604020202020204" pitchFamily="34" charset="0"/>
                        <a:buChar char="•"/>
                      </a:pPr>
                      <a:r>
                        <a:rPr lang="en-IN" sz="2400" b="1" u="sng" dirty="0">
                          <a:solidFill>
                            <a:schemeClr val="bg1"/>
                          </a:solidFill>
                        </a:rPr>
                        <a:t>Public Records – very poor</a:t>
                      </a:r>
                    </a:p>
                    <a:p>
                      <a:pPr marL="914400" lvl="1" indent="-457200">
                        <a:buFont typeface="Arial" panose="020B0604020202020204" pitchFamily="34" charset="0"/>
                        <a:buChar char="•"/>
                      </a:pPr>
                      <a:r>
                        <a:rPr lang="en-IN" sz="2400" b="1" u="sng" dirty="0">
                          <a:solidFill>
                            <a:schemeClr val="bg1"/>
                          </a:solidFill>
                        </a:rPr>
                        <a:t>Training &amp; Capacity building</a:t>
                      </a:r>
                    </a:p>
                  </a:txBody>
                  <a:tcPr>
                    <a:solidFill>
                      <a:srgbClr val="0070C0"/>
                    </a:solidFill>
                  </a:tcPr>
                </a:tc>
                <a:tc>
                  <a:txBody>
                    <a:bodyPr/>
                    <a:lstStyle/>
                    <a:p>
                      <a:pPr marL="571500" indent="-571500">
                        <a:buFont typeface="Arial" panose="020B0604020202020204" pitchFamily="34" charset="0"/>
                        <a:buChar char="•"/>
                      </a:pPr>
                      <a:r>
                        <a:rPr lang="en-IN" sz="3600" b="1" u="sng" dirty="0">
                          <a:solidFill>
                            <a:srgbClr val="FFFF00"/>
                          </a:solidFill>
                        </a:rPr>
                        <a:t>Threats</a:t>
                      </a:r>
                    </a:p>
                    <a:p>
                      <a:pPr marL="1028700" marR="0" lvl="1"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3200" b="1" u="sng" dirty="0">
                          <a:solidFill>
                            <a:schemeClr val="bg1"/>
                          </a:solidFill>
                        </a:rPr>
                        <a:t>Insecurity among applicants</a:t>
                      </a:r>
                    </a:p>
                    <a:p>
                      <a:pPr marL="1028700" marR="0" lvl="1"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u="sng" kern="1200" dirty="0">
                          <a:solidFill>
                            <a:schemeClr val="bg1"/>
                          </a:solidFill>
                          <a:latin typeface="+mn-lt"/>
                          <a:ea typeface="+mn-ea"/>
                          <a:cs typeface="+mn-cs"/>
                        </a:rPr>
                        <a:t>Amendments</a:t>
                      </a:r>
                    </a:p>
                    <a:p>
                      <a:pPr marL="1028700" marR="0" lvl="1"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u="sng" kern="1200" dirty="0">
                          <a:solidFill>
                            <a:schemeClr val="bg1"/>
                          </a:solidFill>
                          <a:latin typeface="+mn-lt"/>
                          <a:ea typeface="+mn-ea"/>
                          <a:cs typeface="+mn-cs"/>
                        </a:rPr>
                        <a:t>Working of ICs</a:t>
                      </a:r>
                    </a:p>
                  </a:txBody>
                  <a:tcPr>
                    <a:solidFill>
                      <a:srgbClr val="002060"/>
                    </a:solidFill>
                  </a:tcPr>
                </a:tc>
                <a:extLst>
                  <a:ext uri="{0D108BD9-81ED-4DB2-BD59-A6C34878D82A}">
                    <a16:rowId xmlns:a16="http://schemas.microsoft.com/office/drawing/2014/main" val="2947756409"/>
                  </a:ext>
                </a:extLst>
              </a:tr>
            </a:tbl>
          </a:graphicData>
        </a:graphic>
      </p:graphicFrame>
    </p:spTree>
    <p:extLst>
      <p:ext uri="{BB962C8B-B14F-4D97-AF65-F5344CB8AC3E}">
        <p14:creationId xmlns:p14="http://schemas.microsoft.com/office/powerpoint/2010/main" val="22933701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88BD-4B9E-6A63-32DE-0B353A89281E}"/>
              </a:ext>
            </a:extLst>
          </p:cNvPr>
          <p:cNvSpPr>
            <a:spLocks noGrp="1"/>
          </p:cNvSpPr>
          <p:nvPr>
            <p:ph type="title"/>
          </p:nvPr>
        </p:nvSpPr>
        <p:spPr>
          <a:xfrm>
            <a:off x="851647" y="274638"/>
            <a:ext cx="10139082" cy="1400177"/>
          </a:xfrm>
          <a:solidFill>
            <a:srgbClr val="0000FF"/>
          </a:solidFill>
        </p:spPr>
        <p:txBody>
          <a:bodyPr>
            <a:noAutofit/>
          </a:bodyPr>
          <a:lstStyle/>
          <a:p>
            <a:pPr algn="ctr">
              <a:defRPr/>
            </a:pPr>
            <a:r>
              <a:rPr lang="en-US" sz="3200" b="1" dirty="0">
                <a:solidFill>
                  <a:schemeClr val="bg1"/>
                </a:solidFill>
              </a:rPr>
              <a:t>Chapter 5</a:t>
            </a:r>
            <a:br>
              <a:rPr lang="en-US" sz="3200" b="1" dirty="0">
                <a:solidFill>
                  <a:schemeClr val="bg1"/>
                </a:solidFill>
              </a:rPr>
            </a:br>
            <a:r>
              <a:rPr lang="en-US" sz="3200" b="1" dirty="0">
                <a:solidFill>
                  <a:schemeClr val="bg1"/>
                </a:solidFill>
              </a:rPr>
              <a:t>Powers and functions of the Information Commissions, appeal and penalties</a:t>
            </a:r>
          </a:p>
        </p:txBody>
      </p:sp>
      <p:sp>
        <p:nvSpPr>
          <p:cNvPr id="3" name="Content Placeholder 2">
            <a:extLst>
              <a:ext uri="{FF2B5EF4-FFF2-40B4-BE49-F238E27FC236}">
                <a16:creationId xmlns:a16="http://schemas.microsoft.com/office/drawing/2014/main" id="{FF49DB44-F740-3336-99EE-3630EA46596B}"/>
              </a:ext>
            </a:extLst>
          </p:cNvPr>
          <p:cNvSpPr>
            <a:spLocks noGrp="1"/>
          </p:cNvSpPr>
          <p:nvPr>
            <p:ph idx="1"/>
          </p:nvPr>
        </p:nvSpPr>
        <p:spPr>
          <a:xfrm>
            <a:off x="959223" y="1905001"/>
            <a:ext cx="10300447" cy="4221163"/>
          </a:xfrm>
          <a:solidFill>
            <a:srgbClr val="0000FF"/>
          </a:solidFill>
        </p:spPr>
        <p:txBody>
          <a:bodyPr>
            <a:normAutofit/>
          </a:bodyPr>
          <a:lstStyle/>
          <a:p>
            <a:pPr>
              <a:defRPr/>
            </a:pPr>
            <a:r>
              <a:rPr lang="en-US" sz="4000" b="1" dirty="0">
                <a:solidFill>
                  <a:schemeClr val="bg1"/>
                </a:solidFill>
                <a:hlinkClick r:id="rId2" action="ppaction://hlinksldjump">
                  <a:extLst>
                    <a:ext uri="{A12FA001-AC4F-418D-AE19-62706E023703}">
                      <ahyp:hlinkClr xmlns:ahyp="http://schemas.microsoft.com/office/drawing/2018/hyperlinkcolor" val="tx"/>
                    </a:ext>
                  </a:extLst>
                </a:hlinkClick>
              </a:rPr>
              <a:t>Section</a:t>
            </a:r>
            <a:r>
              <a:rPr lang="en-US" sz="4000" b="1" dirty="0">
                <a:solidFill>
                  <a:schemeClr val="bg1"/>
                </a:solidFill>
                <a:hlinkClick r:id="rId3" action="ppaction://hlinksldjump">
                  <a:extLst>
                    <a:ext uri="{A12FA001-AC4F-418D-AE19-62706E023703}">
                      <ahyp:hlinkClr xmlns:ahyp="http://schemas.microsoft.com/office/drawing/2018/hyperlinkcolor" val="tx"/>
                    </a:ext>
                  </a:extLst>
                </a:hlinkClick>
              </a:rPr>
              <a:t>  </a:t>
            </a:r>
            <a:endParaRPr lang="en-US" sz="4000" b="1" dirty="0">
              <a:solidFill>
                <a:schemeClr val="bg1"/>
              </a:solidFill>
            </a:endParaRPr>
          </a:p>
          <a:p>
            <a:pPr>
              <a:defRPr/>
            </a:pPr>
            <a:r>
              <a:rPr lang="en-US" b="1" dirty="0">
                <a:solidFill>
                  <a:schemeClr val="bg1"/>
                </a:solidFill>
              </a:rPr>
              <a:t>18. Powers and functions of Information </a:t>
            </a:r>
            <a:br>
              <a:rPr lang="en-US" b="1" dirty="0">
                <a:solidFill>
                  <a:schemeClr val="bg1"/>
                </a:solidFill>
              </a:rPr>
            </a:br>
            <a:r>
              <a:rPr lang="en-US" b="1" dirty="0">
                <a:solidFill>
                  <a:schemeClr val="bg1"/>
                </a:solidFill>
              </a:rPr>
              <a:t>       Commissions. 	</a:t>
            </a:r>
          </a:p>
          <a:p>
            <a:pPr>
              <a:defRPr/>
            </a:pPr>
            <a:r>
              <a:rPr lang="en-US" b="1" dirty="0">
                <a:solidFill>
                  <a:schemeClr val="bg1"/>
                </a:solidFill>
              </a:rPr>
              <a:t>19. Appeal 	</a:t>
            </a:r>
          </a:p>
          <a:p>
            <a:pPr>
              <a:defRPr/>
            </a:pPr>
            <a:r>
              <a:rPr lang="en-US" b="1" dirty="0">
                <a:solidFill>
                  <a:schemeClr val="bg1"/>
                </a:solidFill>
              </a:rPr>
              <a:t>20. Penalties </a:t>
            </a:r>
            <a:r>
              <a:rPr lang="en-US" dirty="0">
                <a:solidFill>
                  <a:schemeClr val="bg1"/>
                </a:solidFill>
              </a:rPr>
              <a:t>	</a:t>
            </a:r>
          </a:p>
          <a:p>
            <a:pPr>
              <a:buFont typeface="Wingdings" panose="05000000000000000000" pitchFamily="2" charset="2"/>
              <a:buNone/>
              <a:defRPr/>
            </a:pPr>
            <a:endParaRPr lang="en-US" dirty="0"/>
          </a:p>
        </p:txBody>
      </p:sp>
      <p:sp>
        <p:nvSpPr>
          <p:cNvPr id="5" name="Footer Placeholder 4">
            <a:extLst>
              <a:ext uri="{FF2B5EF4-FFF2-40B4-BE49-F238E27FC236}">
                <a16:creationId xmlns:a16="http://schemas.microsoft.com/office/drawing/2014/main" id="{503E8C9B-B17D-8002-3C37-A1512A42B79B}"/>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3B3C-5FC1-AFA7-2A48-F0D81D420B12}"/>
              </a:ext>
            </a:extLst>
          </p:cNvPr>
          <p:cNvSpPr>
            <a:spLocks noGrp="1"/>
          </p:cNvSpPr>
          <p:nvPr>
            <p:ph type="title"/>
          </p:nvPr>
        </p:nvSpPr>
        <p:spPr>
          <a:xfrm>
            <a:off x="753035" y="274638"/>
            <a:ext cx="10479741" cy="944562"/>
          </a:xfrm>
          <a:solidFill>
            <a:srgbClr val="0000FF"/>
          </a:solidFill>
        </p:spPr>
        <p:txBody>
          <a:bodyPr>
            <a:normAutofit/>
          </a:bodyPr>
          <a:lstStyle/>
          <a:p>
            <a:pPr algn="ctr">
              <a:defRPr/>
            </a:pPr>
            <a:r>
              <a:rPr lang="en-US" sz="4800" b="1" dirty="0">
                <a:solidFill>
                  <a:schemeClr val="bg1"/>
                </a:solidFill>
              </a:rPr>
              <a:t>Chapter 6 Miscellaneous</a:t>
            </a:r>
          </a:p>
        </p:txBody>
      </p:sp>
      <p:sp>
        <p:nvSpPr>
          <p:cNvPr id="3" name="Content Placeholder 2">
            <a:extLst>
              <a:ext uri="{FF2B5EF4-FFF2-40B4-BE49-F238E27FC236}">
                <a16:creationId xmlns:a16="http://schemas.microsoft.com/office/drawing/2014/main" id="{5E6B513D-6FC9-7493-7799-001F7B0093B9}"/>
              </a:ext>
            </a:extLst>
          </p:cNvPr>
          <p:cNvSpPr>
            <a:spLocks noGrp="1"/>
          </p:cNvSpPr>
          <p:nvPr>
            <p:ph idx="1"/>
          </p:nvPr>
        </p:nvSpPr>
        <p:spPr>
          <a:xfrm>
            <a:off x="753035" y="1295401"/>
            <a:ext cx="10479741" cy="4830763"/>
          </a:xfrm>
          <a:solidFill>
            <a:srgbClr val="0000FF"/>
          </a:solidFill>
        </p:spPr>
        <p:txBody>
          <a:bodyPr>
            <a:normAutofit fontScale="85000" lnSpcReduction="20000"/>
          </a:bodyPr>
          <a:lstStyle/>
          <a:p>
            <a:pPr>
              <a:defRPr/>
            </a:pPr>
            <a:r>
              <a:rPr lang="en-US" sz="4100" b="1" dirty="0">
                <a:solidFill>
                  <a:schemeClr val="bg1"/>
                </a:solidFill>
                <a:hlinkClick r:id="" action="ppaction://noaction">
                  <a:extLst>
                    <a:ext uri="{A12FA001-AC4F-418D-AE19-62706E023703}">
                      <ahyp:hlinkClr xmlns:ahyp="http://schemas.microsoft.com/office/drawing/2018/hyperlinkcolor" val="tx"/>
                    </a:ext>
                  </a:extLst>
                </a:hlinkClick>
              </a:rPr>
              <a:t>Section </a:t>
            </a:r>
            <a:endParaRPr lang="en-US" sz="4100" b="1" dirty="0">
              <a:solidFill>
                <a:schemeClr val="bg1"/>
              </a:solidFill>
            </a:endParaRPr>
          </a:p>
          <a:p>
            <a:pPr>
              <a:defRPr/>
            </a:pPr>
            <a:r>
              <a:rPr lang="en-US" b="1" dirty="0">
                <a:solidFill>
                  <a:schemeClr val="bg1"/>
                </a:solidFill>
              </a:rPr>
              <a:t>21. Protection of action taken in good faith. 	</a:t>
            </a:r>
          </a:p>
          <a:p>
            <a:pPr>
              <a:defRPr/>
            </a:pPr>
            <a:r>
              <a:rPr lang="en-US" b="1" dirty="0">
                <a:solidFill>
                  <a:schemeClr val="bg1"/>
                </a:solidFill>
              </a:rPr>
              <a:t>22. Act to have overriding effect 	</a:t>
            </a:r>
          </a:p>
          <a:p>
            <a:pPr>
              <a:defRPr/>
            </a:pPr>
            <a:r>
              <a:rPr lang="en-US" b="1" dirty="0">
                <a:solidFill>
                  <a:schemeClr val="bg1"/>
                </a:solidFill>
              </a:rPr>
              <a:t>23. Bar of jurisdiction of courts 	</a:t>
            </a:r>
          </a:p>
          <a:p>
            <a:pPr>
              <a:defRPr/>
            </a:pPr>
            <a:r>
              <a:rPr lang="en-US" b="1" dirty="0">
                <a:solidFill>
                  <a:schemeClr val="bg1"/>
                </a:solidFill>
              </a:rPr>
              <a:t>24. Act not to apply to certain </a:t>
            </a:r>
            <a:r>
              <a:rPr lang="en-US" b="1" dirty="0" err="1">
                <a:solidFill>
                  <a:schemeClr val="bg1"/>
                </a:solidFill>
              </a:rPr>
              <a:t>organisations</a:t>
            </a:r>
            <a:r>
              <a:rPr lang="en-US" b="1" dirty="0">
                <a:solidFill>
                  <a:schemeClr val="bg1"/>
                </a:solidFill>
              </a:rPr>
              <a:t> 	</a:t>
            </a:r>
          </a:p>
          <a:p>
            <a:pPr>
              <a:defRPr/>
            </a:pPr>
            <a:r>
              <a:rPr lang="en-US" b="1" dirty="0">
                <a:solidFill>
                  <a:schemeClr val="bg1"/>
                </a:solidFill>
              </a:rPr>
              <a:t>25. Monitoring and Reporting 	</a:t>
            </a:r>
          </a:p>
          <a:p>
            <a:pPr>
              <a:defRPr/>
            </a:pPr>
            <a:r>
              <a:rPr lang="en-US" b="1" dirty="0">
                <a:solidFill>
                  <a:schemeClr val="bg1"/>
                </a:solidFill>
              </a:rPr>
              <a:t>26. Appropriate Government to prepare </a:t>
            </a:r>
            <a:r>
              <a:rPr lang="en-US" b="1" dirty="0" err="1">
                <a:solidFill>
                  <a:schemeClr val="bg1"/>
                </a:solidFill>
              </a:rPr>
              <a:t>programmes</a:t>
            </a:r>
            <a:r>
              <a:rPr lang="en-US" b="1" dirty="0">
                <a:solidFill>
                  <a:schemeClr val="bg1"/>
                </a:solidFill>
              </a:rPr>
              <a:t> 	</a:t>
            </a:r>
          </a:p>
          <a:p>
            <a:pPr>
              <a:defRPr/>
            </a:pPr>
            <a:r>
              <a:rPr lang="en-US" b="1" dirty="0">
                <a:solidFill>
                  <a:schemeClr val="bg1"/>
                </a:solidFill>
              </a:rPr>
              <a:t>27. Power to make rules by appropriate Government 	</a:t>
            </a:r>
          </a:p>
          <a:p>
            <a:pPr>
              <a:defRPr/>
            </a:pPr>
            <a:r>
              <a:rPr lang="en-US" b="1" dirty="0">
                <a:solidFill>
                  <a:schemeClr val="bg1"/>
                </a:solidFill>
              </a:rPr>
              <a:t>28. Power to make rules by competent authority. 	</a:t>
            </a:r>
          </a:p>
          <a:p>
            <a:pPr>
              <a:defRPr/>
            </a:pPr>
            <a:r>
              <a:rPr lang="en-US" b="1" dirty="0">
                <a:solidFill>
                  <a:schemeClr val="bg1"/>
                </a:solidFill>
              </a:rPr>
              <a:t>29. Laying of rules. 	</a:t>
            </a:r>
          </a:p>
          <a:p>
            <a:pPr>
              <a:defRPr/>
            </a:pPr>
            <a:r>
              <a:rPr lang="en-US" b="1" dirty="0">
                <a:solidFill>
                  <a:schemeClr val="bg1"/>
                </a:solidFill>
              </a:rPr>
              <a:t>30. Power to remove difficulties. 	</a:t>
            </a:r>
          </a:p>
          <a:p>
            <a:pPr>
              <a:defRPr/>
            </a:pPr>
            <a:r>
              <a:rPr lang="en-US" b="1" dirty="0">
                <a:solidFill>
                  <a:schemeClr val="bg1"/>
                </a:solidFill>
              </a:rPr>
              <a:t>31. </a:t>
            </a:r>
            <a:r>
              <a:rPr lang="en-US" dirty="0">
                <a:solidFill>
                  <a:schemeClr val="bg1"/>
                </a:solidFill>
              </a:rPr>
              <a:t>Repeal 	</a:t>
            </a:r>
          </a:p>
          <a:p>
            <a:pPr>
              <a:defRPr/>
            </a:pPr>
            <a:endParaRPr lang="en-US" dirty="0"/>
          </a:p>
        </p:txBody>
      </p:sp>
      <p:sp>
        <p:nvSpPr>
          <p:cNvPr id="5" name="Footer Placeholder 4">
            <a:extLst>
              <a:ext uri="{FF2B5EF4-FFF2-40B4-BE49-F238E27FC236}">
                <a16:creationId xmlns:a16="http://schemas.microsoft.com/office/drawing/2014/main" id="{7ABDFFEE-8388-3814-B47A-65D8EE75317E}"/>
              </a:ext>
            </a:extLst>
          </p:cNvPr>
          <p:cNvSpPr>
            <a:spLocks noGrp="1"/>
          </p:cNvSpPr>
          <p:nvPr>
            <p:ph type="ftr" sz="quarter" idx="11"/>
          </p:nvPr>
        </p:nvSpPr>
        <p:spPr/>
        <p:txBody>
          <a:bodyPr/>
          <a:lstStyle/>
          <a:p>
            <a:pPr>
              <a:defRPr/>
            </a:pPr>
            <a:r>
              <a:rPr lang="en-US"/>
              <a:t>pkachare@gmail.com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5">
            <a:extLst>
              <a:ext uri="{FF2B5EF4-FFF2-40B4-BE49-F238E27FC236}">
                <a16:creationId xmlns:a16="http://schemas.microsoft.com/office/drawing/2014/main" id="{EDC52868-181A-17E4-A3FB-F41AE466C31B}"/>
              </a:ext>
            </a:extLst>
          </p:cNvPr>
          <p:cNvSpPr txBox="1">
            <a:spLocks noChangeArrowheads="1"/>
          </p:cNvSpPr>
          <p:nvPr/>
        </p:nvSpPr>
        <p:spPr bwMode="auto">
          <a:xfrm>
            <a:off x="2227263" y="1681164"/>
            <a:ext cx="7986712" cy="344487"/>
          </a:xfrm>
          <a:prstGeom prst="rect">
            <a:avLst/>
          </a:prstGeom>
          <a:noFill/>
          <a:ln>
            <a:noFill/>
          </a:ln>
        </p:spPr>
        <p:txBody>
          <a:bodyPr>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75000"/>
              </a:lnSpc>
              <a:spcBef>
                <a:spcPct val="20000"/>
              </a:spcBef>
              <a:buFontTx/>
              <a:buNone/>
              <a:defRPr/>
            </a:pPr>
            <a:r>
              <a:rPr lang="en-US" altLang="en-US" sz="2100" b="1">
                <a:solidFill>
                  <a:srgbClr val="008000"/>
                </a:solidFill>
                <a:latin typeface="DV-TTDhruv" pitchFamily="82" charset="0"/>
              </a:rPr>
              <a:t>	</a:t>
            </a:r>
            <a:endParaRPr lang="en-US" altLang="en-US" sz="1950" b="1">
              <a:solidFill>
                <a:srgbClr val="008000"/>
              </a:solidFill>
              <a:latin typeface="DV-TTDhruv" pitchFamily="82" charset="0"/>
            </a:endParaRPr>
          </a:p>
        </p:txBody>
      </p:sp>
      <p:sp>
        <p:nvSpPr>
          <p:cNvPr id="9" name="Text Box 3">
            <a:extLst>
              <a:ext uri="{FF2B5EF4-FFF2-40B4-BE49-F238E27FC236}">
                <a16:creationId xmlns:a16="http://schemas.microsoft.com/office/drawing/2014/main" id="{CF229971-F0ED-67B3-89E3-0D024418E9A9}"/>
              </a:ext>
            </a:extLst>
          </p:cNvPr>
          <p:cNvSpPr txBox="1">
            <a:spLocks noChangeArrowheads="1"/>
          </p:cNvSpPr>
          <p:nvPr/>
        </p:nvSpPr>
        <p:spPr bwMode="auto">
          <a:xfrm>
            <a:off x="197223" y="-76200"/>
            <a:ext cx="11295529" cy="1144929"/>
          </a:xfrm>
          <a:prstGeom prst="rect">
            <a:avLst/>
          </a:prstGeom>
          <a:solidFill>
            <a:srgbClr val="0000FF"/>
          </a:solidFill>
          <a:ln w="9525">
            <a:noFill/>
            <a:miter lim="800000"/>
            <a:headEnd/>
            <a:tailEnd/>
          </a:ln>
          <a:effectLst/>
        </p:spPr>
        <p:txBody>
          <a:bodyPr wrap="square">
            <a:spAutoFit/>
          </a:bodyPr>
          <a:lstStyle/>
          <a:p>
            <a:pPr algn="ctr" eaLnBrk="1" hangingPunct="1">
              <a:spcBef>
                <a:spcPct val="20000"/>
              </a:spcBef>
              <a:defRPr/>
            </a:pPr>
            <a:r>
              <a:rPr lang="en-IN" sz="3600" b="1" u="sng" dirty="0">
                <a:solidFill>
                  <a:schemeClr val="bg1"/>
                </a:solidFill>
                <a:effectLst>
                  <a:outerShdw blurRad="38100" dist="38100" dir="2700000" algn="tl">
                    <a:srgbClr val="C0C0C0"/>
                  </a:outerShdw>
                </a:effectLst>
                <a:latin typeface="DV-TTDhruv" pitchFamily="82" charset="0"/>
              </a:rPr>
              <a:t>Time Limits in RTI Act</a:t>
            </a:r>
          </a:p>
          <a:p>
            <a:pPr algn="ctr" eaLnBrk="1" hangingPunct="1">
              <a:spcBef>
                <a:spcPct val="20000"/>
              </a:spcBef>
              <a:defRPr/>
            </a:pPr>
            <a:endParaRPr lang="en-US" sz="2700" b="1" u="sng" dirty="0">
              <a:effectLst>
                <a:outerShdw blurRad="38100" dist="38100" dir="2700000" algn="tl">
                  <a:srgbClr val="C0C0C0"/>
                </a:outerShdw>
              </a:effectLst>
              <a:latin typeface="DV-TTDhruv" pitchFamily="82" charset="0"/>
            </a:endParaRPr>
          </a:p>
        </p:txBody>
      </p:sp>
      <p:sp>
        <p:nvSpPr>
          <p:cNvPr id="70660" name="Footer Placeholder 1">
            <a:extLst>
              <a:ext uri="{FF2B5EF4-FFF2-40B4-BE49-F238E27FC236}">
                <a16:creationId xmlns:a16="http://schemas.microsoft.com/office/drawing/2014/main" id="{EB635985-D0C6-DBE3-8111-3B32D549D1D3}"/>
              </a:ext>
            </a:extLst>
          </p:cNvPr>
          <p:cNvSpPr>
            <a:spLocks noGrp="1" noChangeArrowheads="1"/>
          </p:cNvSpPr>
          <p:nvPr>
            <p:ph type="ftr" sz="quarter" idx="11"/>
          </p:nvPr>
        </p:nvSpPr>
        <p:spPr>
          <a:xfrm>
            <a:off x="5554663" y="6583364"/>
            <a:ext cx="2057400" cy="274637"/>
          </a:xfrm>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57213" indent="-214313">
              <a:lnSpc>
                <a:spcPct val="90000"/>
              </a:lnSpc>
              <a:spcBef>
                <a:spcPts val="375"/>
              </a:spcBef>
              <a:buFont typeface="Arial" panose="020B0604020202020204" pitchFamily="34" charset="0"/>
              <a:buChar char="•"/>
              <a:defRPr sz="1800">
                <a:solidFill>
                  <a:schemeClr val="tx1"/>
                </a:solidFill>
                <a:latin typeface="Calibri" panose="020F0502020204030204" pitchFamily="34" charset="0"/>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4pPr>
            <a:lvl5pPr marL="15430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5pPr>
            <a:lvl6pPr marL="18859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6pPr>
            <a:lvl7pPr marL="22288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7pPr>
            <a:lvl8pPr marL="25717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8pPr>
            <a:lvl9pPr marL="29146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1500" dirty="0">
                <a:solidFill>
                  <a:srgbClr val="FF00FF"/>
                </a:solidFill>
                <a:latin typeface="DVB-TTSurekh" pitchFamily="82" charset="0"/>
              </a:rPr>
              <a:t>pkachare@gmail.com</a:t>
            </a:r>
          </a:p>
        </p:txBody>
      </p:sp>
      <p:graphicFrame>
        <p:nvGraphicFramePr>
          <p:cNvPr id="2" name="Table 2">
            <a:extLst>
              <a:ext uri="{FF2B5EF4-FFF2-40B4-BE49-F238E27FC236}">
                <a16:creationId xmlns:a16="http://schemas.microsoft.com/office/drawing/2014/main" id="{5DFF8993-84FE-EEFD-CD8C-5C1A1B999653}"/>
              </a:ext>
            </a:extLst>
          </p:cNvPr>
          <p:cNvGraphicFramePr>
            <a:graphicFrameLocks noGrp="1"/>
          </p:cNvGraphicFramePr>
          <p:nvPr/>
        </p:nvGraphicFramePr>
        <p:xfrm>
          <a:off x="197223" y="930275"/>
          <a:ext cx="11295529" cy="5546728"/>
        </p:xfrm>
        <a:graphic>
          <a:graphicData uri="http://schemas.openxmlformats.org/drawingml/2006/table">
            <a:tbl>
              <a:tblPr firstRow="1" bandRow="1">
                <a:tableStyleId>{5C22544A-7EE6-4342-B048-85BDC9FD1C3A}</a:tableStyleId>
              </a:tblPr>
              <a:tblGrid>
                <a:gridCol w="1400272">
                  <a:extLst>
                    <a:ext uri="{9D8B030D-6E8A-4147-A177-3AD203B41FA5}">
                      <a16:colId xmlns:a16="http://schemas.microsoft.com/office/drawing/2014/main" val="20000"/>
                    </a:ext>
                  </a:extLst>
                </a:gridCol>
                <a:gridCol w="6814658">
                  <a:extLst>
                    <a:ext uri="{9D8B030D-6E8A-4147-A177-3AD203B41FA5}">
                      <a16:colId xmlns:a16="http://schemas.microsoft.com/office/drawing/2014/main" val="20001"/>
                    </a:ext>
                  </a:extLst>
                </a:gridCol>
                <a:gridCol w="3080599">
                  <a:extLst>
                    <a:ext uri="{9D8B030D-6E8A-4147-A177-3AD203B41FA5}">
                      <a16:colId xmlns:a16="http://schemas.microsoft.com/office/drawing/2014/main" val="20002"/>
                    </a:ext>
                  </a:extLst>
                </a:gridCol>
              </a:tblGrid>
              <a:tr h="607509">
                <a:tc>
                  <a:txBody>
                    <a:bodyPr/>
                    <a:lstStyle/>
                    <a:p>
                      <a:pPr algn="ctr"/>
                      <a:r>
                        <a:rPr lang="en-IN" sz="2400" b="1" dirty="0">
                          <a:solidFill>
                            <a:schemeClr val="bg1"/>
                          </a:solidFill>
                          <a:latin typeface="Times New Roman" panose="02020603050405020304" pitchFamily="18" charset="0"/>
                          <a:cs typeface="Times New Roman" panose="02020603050405020304" pitchFamily="18" charset="0"/>
                        </a:rPr>
                        <a:t>Section</a:t>
                      </a:r>
                      <a:r>
                        <a:rPr lang="mr-IN" sz="2400" b="1" dirty="0">
                          <a:solidFill>
                            <a:schemeClr val="bg1"/>
                          </a:solidFill>
                          <a:latin typeface="Times New Roman" panose="02020603050405020304" pitchFamily="18" charset="0"/>
                        </a:rPr>
                        <a:t>  </a:t>
                      </a:r>
                      <a:endParaRPr lang="en-IN" sz="2400" b="1" dirty="0">
                        <a:solidFill>
                          <a:schemeClr val="bg1"/>
                        </a:solidFill>
                        <a:latin typeface="Times New Roman" panose="02020603050405020304" pitchFamily="18" charset="0"/>
                        <a:cs typeface="Times New Roman" panose="02020603050405020304" pitchFamily="18" charset="0"/>
                      </a:endParaRPr>
                    </a:p>
                  </a:txBody>
                  <a:tcPr marL="68581" marR="68581" marT="34291" marB="34291">
                    <a:solidFill>
                      <a:srgbClr val="0000FF"/>
                    </a:solidFill>
                  </a:tcPr>
                </a:tc>
                <a:tc>
                  <a:txBody>
                    <a:bodyPr/>
                    <a:lstStyle/>
                    <a:p>
                      <a:pPr algn="ctr"/>
                      <a:r>
                        <a:rPr lang="en-IN" sz="2400" b="1" dirty="0">
                          <a:solidFill>
                            <a:schemeClr val="bg1"/>
                          </a:solidFill>
                          <a:latin typeface="Times New Roman" panose="02020603050405020304" pitchFamily="18" charset="0"/>
                          <a:cs typeface="Times New Roman" panose="02020603050405020304" pitchFamily="18" charset="0"/>
                        </a:rPr>
                        <a:t>Provision</a:t>
                      </a:r>
                    </a:p>
                  </a:txBody>
                  <a:tcPr marL="68581" marR="68581" marT="34291" marB="34291">
                    <a:solidFill>
                      <a:srgbClr val="0000FF"/>
                    </a:solidFill>
                  </a:tcPr>
                </a:tc>
                <a:tc>
                  <a:txBody>
                    <a:bodyPr/>
                    <a:lstStyle/>
                    <a:p>
                      <a:pPr algn="ctr"/>
                      <a:r>
                        <a:rPr lang="en-IN" sz="2400" b="1" dirty="0">
                          <a:solidFill>
                            <a:schemeClr val="bg1"/>
                          </a:solidFill>
                          <a:latin typeface="Times New Roman" panose="02020603050405020304" pitchFamily="18" charset="0"/>
                          <a:cs typeface="Times New Roman" panose="02020603050405020304" pitchFamily="18" charset="0"/>
                        </a:rPr>
                        <a:t>Time Limit</a:t>
                      </a:r>
                    </a:p>
                  </a:txBody>
                  <a:tcPr marL="68581" marR="68581" marT="34291" marB="34291">
                    <a:solidFill>
                      <a:srgbClr val="0000FF"/>
                    </a:solidFill>
                  </a:tcPr>
                </a:tc>
                <a:extLst>
                  <a:ext uri="{0D108BD9-81ED-4DB2-BD59-A6C34878D82A}">
                    <a16:rowId xmlns:a16="http://schemas.microsoft.com/office/drawing/2014/main" val="10000"/>
                  </a:ext>
                </a:extLst>
              </a:tr>
              <a:tr h="518648">
                <a:tc>
                  <a:txBody>
                    <a:bodyPr/>
                    <a:lstStyle/>
                    <a:p>
                      <a:pPr algn="ctr"/>
                      <a:r>
                        <a:rPr lang="en-IN" sz="1600" b="1" dirty="0">
                          <a:solidFill>
                            <a:schemeClr val="bg1"/>
                          </a:solidFill>
                          <a:latin typeface="Times New Roman" panose="02020603050405020304" pitchFamily="18" charset="0"/>
                          <a:cs typeface="Times New Roman" panose="02020603050405020304" pitchFamily="18" charset="0"/>
                        </a:rPr>
                        <a:t>1(3)</a:t>
                      </a:r>
                    </a:p>
                  </a:txBody>
                  <a:tcPr marL="68581" marR="68581" marT="34291" marB="34291">
                    <a:solidFill>
                      <a:srgbClr val="0000FF"/>
                    </a:solidFill>
                  </a:tcPr>
                </a:tc>
                <a:tc>
                  <a:txBody>
                    <a:bodyPr/>
                    <a:lstStyle/>
                    <a:p>
                      <a:r>
                        <a:rPr lang="en-IN" sz="2000" b="1" dirty="0">
                          <a:solidFill>
                            <a:schemeClr val="bg1"/>
                          </a:solidFill>
                          <a:latin typeface="Times New Roman" panose="02020603050405020304" pitchFamily="18" charset="0"/>
                          <a:cs typeface="Times New Roman" panose="02020603050405020304" pitchFamily="18" charset="0"/>
                        </a:rPr>
                        <a:t>Enforcement of RTI Act (Partial )</a:t>
                      </a:r>
                    </a:p>
                  </a:txBody>
                  <a:tcPr marL="68581" marR="68581" marT="34291" marB="34291">
                    <a:solidFill>
                      <a:srgbClr val="0000FF"/>
                    </a:solidFill>
                  </a:tcPr>
                </a:tc>
                <a:tc>
                  <a:txBody>
                    <a:bodyPr/>
                    <a:lstStyle/>
                    <a:p>
                      <a:pPr algn="ctr"/>
                      <a:r>
                        <a:rPr lang="mr-IN" sz="1600" b="1" dirty="0">
                          <a:solidFill>
                            <a:schemeClr val="bg1"/>
                          </a:solidFill>
                          <a:latin typeface="Times New Roman" panose="02020603050405020304" pitchFamily="18" charset="0"/>
                        </a:rPr>
                        <a:t>  </a:t>
                      </a:r>
                      <a:r>
                        <a:rPr lang="en-IN" sz="1600" b="1" dirty="0">
                          <a:solidFill>
                            <a:schemeClr val="bg1"/>
                          </a:solidFill>
                          <a:latin typeface="Times New Roman" panose="02020603050405020304" pitchFamily="18" charset="0"/>
                          <a:cs typeface="Times New Roman" panose="02020603050405020304" pitchFamily="18" charset="0"/>
                        </a:rPr>
                        <a:t>From 15</a:t>
                      </a:r>
                      <a:r>
                        <a:rPr lang="en-IN" sz="1600" b="1" baseline="30000" dirty="0">
                          <a:solidFill>
                            <a:schemeClr val="bg1"/>
                          </a:solidFill>
                          <a:latin typeface="Times New Roman" panose="02020603050405020304" pitchFamily="18" charset="0"/>
                          <a:cs typeface="Times New Roman" panose="02020603050405020304" pitchFamily="18" charset="0"/>
                        </a:rPr>
                        <a:t>th</a:t>
                      </a:r>
                      <a:r>
                        <a:rPr lang="en-IN" sz="1600" b="1" dirty="0">
                          <a:solidFill>
                            <a:schemeClr val="bg1"/>
                          </a:solidFill>
                          <a:latin typeface="Times New Roman" panose="02020603050405020304" pitchFamily="18" charset="0"/>
                          <a:cs typeface="Times New Roman" panose="02020603050405020304" pitchFamily="18" charset="0"/>
                        </a:rPr>
                        <a:t> June 2015</a:t>
                      </a:r>
                    </a:p>
                  </a:txBody>
                  <a:tcPr marL="68581" marR="68581" marT="34291" marB="34291">
                    <a:solidFill>
                      <a:srgbClr val="0000FF"/>
                    </a:solidFill>
                  </a:tcPr>
                </a:tc>
                <a:extLst>
                  <a:ext uri="{0D108BD9-81ED-4DB2-BD59-A6C34878D82A}">
                    <a16:rowId xmlns:a16="http://schemas.microsoft.com/office/drawing/2014/main" val="10001"/>
                  </a:ext>
                </a:extLst>
              </a:tr>
              <a:tr h="5186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latin typeface="Times New Roman" panose="02020603050405020304" pitchFamily="18" charset="0"/>
                          <a:cs typeface="Times New Roman" panose="02020603050405020304" pitchFamily="18" charset="0"/>
                        </a:rPr>
                        <a:t>1(3)</a:t>
                      </a:r>
                    </a:p>
                  </a:txBody>
                  <a:tcPr marL="68581" marR="68581" marT="34291" marB="34291">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dirty="0">
                          <a:solidFill>
                            <a:schemeClr val="bg1"/>
                          </a:solidFill>
                          <a:latin typeface="Times New Roman" panose="02020603050405020304" pitchFamily="18" charset="0"/>
                          <a:cs typeface="Times New Roman" panose="02020603050405020304" pitchFamily="18" charset="0"/>
                        </a:rPr>
                        <a:t>Enforcement of RTI Act (Complete)</a:t>
                      </a:r>
                    </a:p>
                  </a:txBody>
                  <a:tcPr marL="68581" marR="68581" marT="34291" marB="34291">
                    <a:solidFill>
                      <a:srgbClr val="0000FF"/>
                    </a:solidFill>
                  </a:tcPr>
                </a:tc>
                <a:tc>
                  <a:txBody>
                    <a:bodyPr/>
                    <a:lstStyle/>
                    <a:p>
                      <a:pPr algn="ctr"/>
                      <a:r>
                        <a:rPr lang="mr-IN" sz="1600" b="1" dirty="0">
                          <a:solidFill>
                            <a:schemeClr val="bg1"/>
                          </a:solidFill>
                          <a:latin typeface="Times New Roman" panose="02020603050405020304" pitchFamily="18" charset="0"/>
                        </a:rPr>
                        <a:t>  </a:t>
                      </a:r>
                      <a:r>
                        <a:rPr lang="en-IN" sz="1600" b="1" dirty="0">
                          <a:solidFill>
                            <a:schemeClr val="bg1"/>
                          </a:solidFill>
                          <a:latin typeface="Times New Roman" panose="02020603050405020304" pitchFamily="18" charset="0"/>
                          <a:cs typeface="Times New Roman" panose="02020603050405020304" pitchFamily="18" charset="0"/>
                        </a:rPr>
                        <a:t>From 12</a:t>
                      </a:r>
                      <a:r>
                        <a:rPr lang="en-IN" sz="1600" b="1" baseline="30000" dirty="0">
                          <a:solidFill>
                            <a:schemeClr val="bg1"/>
                          </a:solidFill>
                          <a:latin typeface="Times New Roman" panose="02020603050405020304" pitchFamily="18" charset="0"/>
                          <a:cs typeface="Times New Roman" panose="02020603050405020304" pitchFamily="18" charset="0"/>
                        </a:rPr>
                        <a:t>th</a:t>
                      </a:r>
                      <a:r>
                        <a:rPr lang="en-IN" sz="1600" b="1" dirty="0">
                          <a:solidFill>
                            <a:schemeClr val="bg1"/>
                          </a:solidFill>
                          <a:latin typeface="Times New Roman" panose="02020603050405020304" pitchFamily="18" charset="0"/>
                          <a:cs typeface="Times New Roman" panose="02020603050405020304" pitchFamily="18" charset="0"/>
                        </a:rPr>
                        <a:t> October 2015</a:t>
                      </a:r>
                    </a:p>
                  </a:txBody>
                  <a:tcPr marL="68581" marR="68581" marT="34291" marB="34291">
                    <a:solidFill>
                      <a:srgbClr val="0000FF"/>
                    </a:solidFill>
                  </a:tcPr>
                </a:tc>
                <a:extLst>
                  <a:ext uri="{0D108BD9-81ED-4DB2-BD59-A6C34878D82A}">
                    <a16:rowId xmlns:a16="http://schemas.microsoft.com/office/drawing/2014/main" val="10002"/>
                  </a:ext>
                </a:extLst>
              </a:tr>
              <a:tr h="518648">
                <a:tc>
                  <a:txBody>
                    <a:bodyPr/>
                    <a:lstStyle/>
                    <a:p>
                      <a:pPr algn="ctr"/>
                      <a:r>
                        <a:rPr lang="en-IN" sz="1600" b="1" dirty="0">
                          <a:solidFill>
                            <a:schemeClr val="bg1"/>
                          </a:solidFill>
                          <a:latin typeface="Times New Roman" panose="02020603050405020304" pitchFamily="18" charset="0"/>
                          <a:cs typeface="Times New Roman" panose="02020603050405020304" pitchFamily="18" charset="0"/>
                        </a:rPr>
                        <a:t>4(1)(b)</a:t>
                      </a:r>
                      <a:r>
                        <a:rPr lang="mr-IN" sz="2000" b="1" dirty="0">
                          <a:solidFill>
                            <a:schemeClr val="bg1"/>
                          </a:solidFill>
                          <a:latin typeface="Times New Roman" panose="02020603050405020304" pitchFamily="18" charset="0"/>
                        </a:rPr>
                        <a:t>  </a:t>
                      </a:r>
                      <a:endParaRPr lang="en-IN" sz="2000" b="1" dirty="0">
                        <a:solidFill>
                          <a:schemeClr val="bg1"/>
                        </a:solidFill>
                        <a:latin typeface="Times New Roman" panose="02020603050405020304" pitchFamily="18" charset="0"/>
                        <a:cs typeface="Times New Roman" panose="02020603050405020304" pitchFamily="18" charset="0"/>
                      </a:endParaRPr>
                    </a:p>
                  </a:txBody>
                  <a:tcPr marL="68581" marR="68581" marT="34291" marB="34291">
                    <a:solidFill>
                      <a:srgbClr val="0000FF"/>
                    </a:solidFill>
                  </a:tcPr>
                </a:tc>
                <a:tc>
                  <a:txBody>
                    <a:bodyPr/>
                    <a:lstStyle/>
                    <a:p>
                      <a:r>
                        <a:rPr lang="en-IN" sz="2000" b="1" dirty="0">
                          <a:solidFill>
                            <a:schemeClr val="bg1"/>
                          </a:solidFill>
                          <a:latin typeface="Times New Roman" panose="02020603050405020304" pitchFamily="18" charset="0"/>
                          <a:cs typeface="Times New Roman" panose="02020603050405020304" pitchFamily="18" charset="0"/>
                        </a:rPr>
                        <a:t>Proactive Disclosure</a:t>
                      </a:r>
                    </a:p>
                  </a:txBody>
                  <a:tcPr marL="68581" marR="68581" marT="34291" marB="34291">
                    <a:solidFill>
                      <a:srgbClr val="0000FF"/>
                    </a:solidFill>
                  </a:tcPr>
                </a:tc>
                <a:tc>
                  <a:txBody>
                    <a:bodyPr/>
                    <a:lstStyle/>
                    <a:p>
                      <a:pPr algn="ctr"/>
                      <a:r>
                        <a:rPr lang="mr-IN" sz="2000" b="1" dirty="0">
                          <a:solidFill>
                            <a:schemeClr val="bg1"/>
                          </a:solidFill>
                          <a:latin typeface="Times New Roman" panose="02020603050405020304" pitchFamily="18" charset="0"/>
                        </a:rPr>
                        <a:t>  </a:t>
                      </a:r>
                      <a:r>
                        <a:rPr lang="en-IN" sz="2000" b="1" dirty="0">
                          <a:solidFill>
                            <a:schemeClr val="bg1"/>
                          </a:solidFill>
                          <a:latin typeface="Times New Roman" panose="02020603050405020304" pitchFamily="18" charset="0"/>
                          <a:cs typeface="Times New Roman" panose="02020603050405020304" pitchFamily="18" charset="0"/>
                        </a:rPr>
                        <a:t>120 days</a:t>
                      </a:r>
                    </a:p>
                  </a:txBody>
                  <a:tcPr marL="68581" marR="68581" marT="34291" marB="34291">
                    <a:solidFill>
                      <a:srgbClr val="0000FF"/>
                    </a:solidFill>
                  </a:tcPr>
                </a:tc>
                <a:extLst>
                  <a:ext uri="{0D108BD9-81ED-4DB2-BD59-A6C34878D82A}">
                    <a16:rowId xmlns:a16="http://schemas.microsoft.com/office/drawing/2014/main" val="10003"/>
                  </a:ext>
                </a:extLst>
              </a:tr>
              <a:tr h="518648">
                <a:tc>
                  <a:txBody>
                    <a:bodyPr/>
                    <a:lstStyle/>
                    <a:p>
                      <a:pPr algn="ctr"/>
                      <a:r>
                        <a:rPr lang="en-IN" sz="2000" b="1" dirty="0">
                          <a:solidFill>
                            <a:schemeClr val="bg1"/>
                          </a:solidFill>
                          <a:latin typeface="Times New Roman" panose="02020603050405020304" pitchFamily="18" charset="0"/>
                          <a:cs typeface="Times New Roman" panose="02020603050405020304" pitchFamily="18" charset="0"/>
                        </a:rPr>
                        <a:t>5(1)</a:t>
                      </a:r>
                    </a:p>
                  </a:txBody>
                  <a:tcPr marL="68581" marR="68581" marT="34291" marB="34291">
                    <a:solidFill>
                      <a:srgbClr val="0000FF"/>
                    </a:solidFill>
                  </a:tcPr>
                </a:tc>
                <a:tc>
                  <a:txBody>
                    <a:bodyPr/>
                    <a:lstStyle/>
                    <a:p>
                      <a:r>
                        <a:rPr lang="en-IN" sz="2000" b="1" dirty="0">
                          <a:solidFill>
                            <a:schemeClr val="bg1"/>
                          </a:solidFill>
                          <a:latin typeface="Times New Roman" panose="02020603050405020304" pitchFamily="18" charset="0"/>
                          <a:cs typeface="Times New Roman" panose="02020603050405020304" pitchFamily="18" charset="0"/>
                        </a:rPr>
                        <a:t>Designation of PIOs</a:t>
                      </a:r>
                    </a:p>
                  </a:txBody>
                  <a:tcPr marL="68581" marR="68581" marT="34291" marB="34291">
                    <a:solidFill>
                      <a:srgbClr val="0000FF"/>
                    </a:solidFill>
                  </a:tcPr>
                </a:tc>
                <a:tc>
                  <a:txBody>
                    <a:bodyPr/>
                    <a:lstStyle/>
                    <a:p>
                      <a:pPr algn="ctr"/>
                      <a:r>
                        <a:rPr lang="mr-IN" sz="2000" b="1" dirty="0">
                          <a:solidFill>
                            <a:schemeClr val="bg1"/>
                          </a:solidFill>
                          <a:latin typeface="Times New Roman" panose="02020603050405020304" pitchFamily="18" charset="0"/>
                        </a:rPr>
                        <a:t>  </a:t>
                      </a:r>
                      <a:r>
                        <a:rPr lang="en-IN" sz="2000" b="1" dirty="0">
                          <a:solidFill>
                            <a:schemeClr val="bg1"/>
                          </a:solidFill>
                          <a:latin typeface="Times New Roman" panose="02020603050405020304" pitchFamily="18" charset="0"/>
                          <a:cs typeface="Times New Roman" panose="02020603050405020304" pitchFamily="18" charset="0"/>
                        </a:rPr>
                        <a:t>100 days</a:t>
                      </a:r>
                    </a:p>
                  </a:txBody>
                  <a:tcPr marL="68581" marR="68581" marT="34291" marB="34291">
                    <a:solidFill>
                      <a:srgbClr val="0000FF"/>
                    </a:solidFill>
                  </a:tcPr>
                </a:tc>
                <a:extLst>
                  <a:ext uri="{0D108BD9-81ED-4DB2-BD59-A6C34878D82A}">
                    <a16:rowId xmlns:a16="http://schemas.microsoft.com/office/drawing/2014/main" val="10004"/>
                  </a:ext>
                </a:extLst>
              </a:tr>
              <a:tr h="475704">
                <a:tc>
                  <a:txBody>
                    <a:bodyPr/>
                    <a:lstStyle/>
                    <a:p>
                      <a:pPr algn="ctr"/>
                      <a:r>
                        <a:rPr lang="en-IN" sz="2000" b="1" dirty="0">
                          <a:solidFill>
                            <a:schemeClr val="bg1"/>
                          </a:solidFill>
                          <a:latin typeface="Times New Roman" panose="02020603050405020304" pitchFamily="18" charset="0"/>
                          <a:cs typeface="Times New Roman" panose="02020603050405020304" pitchFamily="18" charset="0"/>
                        </a:rPr>
                        <a:t>5(2)</a:t>
                      </a:r>
                    </a:p>
                  </a:txBody>
                  <a:tcPr marL="68581" marR="68581" marT="34291" marB="34291">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dirty="0">
                          <a:solidFill>
                            <a:schemeClr val="bg1"/>
                          </a:solidFill>
                          <a:latin typeface="Times New Roman" panose="02020603050405020304" pitchFamily="18" charset="0"/>
                          <a:cs typeface="Times New Roman" panose="02020603050405020304" pitchFamily="18" charset="0"/>
                        </a:rPr>
                        <a:t>Transmission of application by APIO to PIO</a:t>
                      </a:r>
                    </a:p>
                  </a:txBody>
                  <a:tcPr marL="68581" marR="68581" marT="34291" marB="34291">
                    <a:solidFill>
                      <a:srgbClr val="0000FF"/>
                    </a:solidFill>
                  </a:tcPr>
                </a:tc>
                <a:tc>
                  <a:txBody>
                    <a:bodyPr/>
                    <a:lstStyle/>
                    <a:p>
                      <a:pPr algn="ctr"/>
                      <a:r>
                        <a:rPr lang="mr-IN" sz="2000" b="1" dirty="0">
                          <a:solidFill>
                            <a:schemeClr val="bg1"/>
                          </a:solidFill>
                          <a:latin typeface="Times New Roman" panose="02020603050405020304" pitchFamily="18" charset="0"/>
                        </a:rPr>
                        <a:t>   </a:t>
                      </a:r>
                      <a:r>
                        <a:rPr lang="en-IN" sz="2000" b="1" dirty="0">
                          <a:solidFill>
                            <a:schemeClr val="bg1"/>
                          </a:solidFill>
                          <a:latin typeface="Times New Roman" panose="02020603050405020304" pitchFamily="18" charset="0"/>
                          <a:cs typeface="Times New Roman" panose="02020603050405020304" pitchFamily="18" charset="0"/>
                        </a:rPr>
                        <a:t>5 days</a:t>
                      </a:r>
                    </a:p>
                  </a:txBody>
                  <a:tcPr marL="68581" marR="68581" marT="34291" marB="34291">
                    <a:solidFill>
                      <a:srgbClr val="0000FF"/>
                    </a:solidFill>
                  </a:tcPr>
                </a:tc>
                <a:extLst>
                  <a:ext uri="{0D108BD9-81ED-4DB2-BD59-A6C34878D82A}">
                    <a16:rowId xmlns:a16="http://schemas.microsoft.com/office/drawing/2014/main" val="10005"/>
                  </a:ext>
                </a:extLst>
              </a:tr>
              <a:tr h="518648">
                <a:tc>
                  <a:txBody>
                    <a:bodyPr/>
                    <a:lstStyle/>
                    <a:p>
                      <a:pPr algn="ctr"/>
                      <a:r>
                        <a:rPr lang="en-IN" sz="2000" b="1" dirty="0">
                          <a:solidFill>
                            <a:schemeClr val="bg1"/>
                          </a:solidFill>
                          <a:latin typeface="Times New Roman" panose="02020603050405020304" pitchFamily="18" charset="0"/>
                          <a:cs typeface="Times New Roman" panose="02020603050405020304" pitchFamily="18" charset="0"/>
                        </a:rPr>
                        <a:t>6(3)</a:t>
                      </a:r>
                    </a:p>
                  </a:txBody>
                  <a:tcPr marL="68581" marR="68581" marT="34291" marB="34291">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dirty="0">
                          <a:solidFill>
                            <a:schemeClr val="bg1"/>
                          </a:solidFill>
                          <a:latin typeface="Times New Roman" panose="02020603050405020304" pitchFamily="18" charset="0"/>
                          <a:cs typeface="Times New Roman" panose="02020603050405020304" pitchFamily="18" charset="0"/>
                        </a:rPr>
                        <a:t>Transfer of application to other Public Authority</a:t>
                      </a:r>
                    </a:p>
                  </a:txBody>
                  <a:tcPr marL="68581" marR="68581" marT="34291" marB="34291">
                    <a:solidFill>
                      <a:srgbClr val="0000FF"/>
                    </a:solidFill>
                  </a:tcPr>
                </a:tc>
                <a:tc>
                  <a:txBody>
                    <a:bodyPr/>
                    <a:lstStyle/>
                    <a:p>
                      <a:pPr algn="ctr"/>
                      <a:r>
                        <a:rPr lang="mr-IN" sz="2000" b="1" dirty="0">
                          <a:solidFill>
                            <a:schemeClr val="bg1"/>
                          </a:solidFill>
                          <a:latin typeface="Times New Roman" panose="02020603050405020304" pitchFamily="18" charset="0"/>
                        </a:rPr>
                        <a:t>   </a:t>
                      </a:r>
                      <a:r>
                        <a:rPr lang="en-IN" sz="2000" b="1" dirty="0">
                          <a:solidFill>
                            <a:schemeClr val="bg1"/>
                          </a:solidFill>
                          <a:latin typeface="Times New Roman" panose="02020603050405020304" pitchFamily="18" charset="0"/>
                          <a:cs typeface="Times New Roman" panose="02020603050405020304" pitchFamily="18" charset="0"/>
                        </a:rPr>
                        <a:t>5 days</a:t>
                      </a:r>
                    </a:p>
                  </a:txBody>
                  <a:tcPr marL="68581" marR="68581" marT="34291" marB="34291">
                    <a:solidFill>
                      <a:srgbClr val="0000FF"/>
                    </a:solidFill>
                  </a:tcPr>
                </a:tc>
                <a:extLst>
                  <a:ext uri="{0D108BD9-81ED-4DB2-BD59-A6C34878D82A}">
                    <a16:rowId xmlns:a16="http://schemas.microsoft.com/office/drawing/2014/main" val="10006"/>
                  </a:ext>
                </a:extLst>
              </a:tr>
              <a:tr h="625520">
                <a:tc>
                  <a:txBody>
                    <a:bodyPr/>
                    <a:lstStyle/>
                    <a:p>
                      <a:pPr algn="ctr"/>
                      <a:r>
                        <a:rPr lang="en-IN" sz="2000" b="1" dirty="0">
                          <a:solidFill>
                            <a:schemeClr val="bg1"/>
                          </a:solidFill>
                          <a:latin typeface="Times New Roman" panose="02020603050405020304" pitchFamily="18" charset="0"/>
                          <a:cs typeface="Times New Roman" panose="02020603050405020304" pitchFamily="18" charset="0"/>
                        </a:rPr>
                        <a:t>7(1)</a:t>
                      </a:r>
                    </a:p>
                  </a:txBody>
                  <a:tcPr marL="68581" marR="68581" marT="34291" marB="34291">
                    <a:solidFill>
                      <a:srgbClr val="0000FF"/>
                    </a:solidFill>
                  </a:tcPr>
                </a:tc>
                <a:tc>
                  <a:txBody>
                    <a:bodyPr/>
                    <a:lstStyle/>
                    <a:p>
                      <a:r>
                        <a:rPr lang="en-IN" sz="2000" b="1" dirty="0">
                          <a:solidFill>
                            <a:schemeClr val="bg1"/>
                          </a:solidFill>
                          <a:latin typeface="Times New Roman" panose="02020603050405020304" pitchFamily="18" charset="0"/>
                          <a:cs typeface="Times New Roman" panose="02020603050405020304" pitchFamily="18" charset="0"/>
                        </a:rPr>
                        <a:t>Information to be provided or denied </a:t>
                      </a:r>
                    </a:p>
                  </a:txBody>
                  <a:tcPr marL="68581" marR="68581" marT="34291" marB="34291">
                    <a:solidFill>
                      <a:srgbClr val="0000FF"/>
                    </a:solidFill>
                  </a:tcPr>
                </a:tc>
                <a:tc>
                  <a:txBody>
                    <a:bodyPr/>
                    <a:lstStyle/>
                    <a:p>
                      <a:pPr algn="ctr"/>
                      <a:r>
                        <a:rPr lang="mr-IN" sz="2000" b="1" dirty="0">
                          <a:solidFill>
                            <a:schemeClr val="bg1"/>
                          </a:solidFill>
                          <a:latin typeface="Times New Roman" panose="02020603050405020304" pitchFamily="18" charset="0"/>
                        </a:rPr>
                        <a:t>   </a:t>
                      </a:r>
                      <a:r>
                        <a:rPr lang="en-IN" sz="2000" b="1" dirty="0">
                          <a:solidFill>
                            <a:schemeClr val="bg1"/>
                          </a:solidFill>
                          <a:latin typeface="Times New Roman" panose="02020603050405020304" pitchFamily="18" charset="0"/>
                          <a:cs typeface="Times New Roman" panose="02020603050405020304" pitchFamily="18" charset="0"/>
                        </a:rPr>
                        <a:t>30 days</a:t>
                      </a:r>
                    </a:p>
                  </a:txBody>
                  <a:tcPr marL="68581" marR="68581" marT="34291" marB="34291">
                    <a:solidFill>
                      <a:srgbClr val="0000FF"/>
                    </a:solidFill>
                  </a:tcPr>
                </a:tc>
                <a:extLst>
                  <a:ext uri="{0D108BD9-81ED-4DB2-BD59-A6C34878D82A}">
                    <a16:rowId xmlns:a16="http://schemas.microsoft.com/office/drawing/2014/main" val="10007"/>
                  </a:ext>
                </a:extLst>
              </a:tr>
              <a:tr h="726107">
                <a:tc>
                  <a:txBody>
                    <a:bodyPr/>
                    <a:lstStyle/>
                    <a:p>
                      <a:pPr algn="ctr"/>
                      <a:r>
                        <a:rPr lang="en-IN" sz="1600" b="1" dirty="0">
                          <a:solidFill>
                            <a:schemeClr val="bg1"/>
                          </a:solidFill>
                          <a:latin typeface="Times New Roman" panose="02020603050405020304" pitchFamily="18" charset="0"/>
                          <a:cs typeface="Times New Roman" panose="02020603050405020304" pitchFamily="18" charset="0"/>
                        </a:rPr>
                        <a:t>7(1) Proviso</a:t>
                      </a:r>
                    </a:p>
                  </a:txBody>
                  <a:tcPr marL="68581" marR="68581" marT="34291" marB="34291">
                    <a:solidFill>
                      <a:srgbClr val="0000FF"/>
                    </a:solidFill>
                  </a:tcPr>
                </a:tc>
                <a:tc>
                  <a:txBody>
                    <a:bodyPr/>
                    <a:lstStyle/>
                    <a:p>
                      <a:r>
                        <a:rPr lang="en-IN" sz="2000" b="1" dirty="0">
                          <a:solidFill>
                            <a:schemeClr val="bg1"/>
                          </a:solidFill>
                          <a:latin typeface="Times New Roman" panose="02020603050405020304" pitchFamily="18" charset="0"/>
                          <a:cs typeface="Times New Roman" panose="02020603050405020304" pitchFamily="18" charset="0"/>
                        </a:rPr>
                        <a:t>Disclosure of information of life and liberty</a:t>
                      </a:r>
                    </a:p>
                  </a:txBody>
                  <a:tcPr marL="68581" marR="68581" marT="34291" marB="34291">
                    <a:solidFill>
                      <a:srgbClr val="0000FF"/>
                    </a:solidFill>
                  </a:tcPr>
                </a:tc>
                <a:tc>
                  <a:txBody>
                    <a:bodyPr/>
                    <a:lstStyle/>
                    <a:p>
                      <a:pPr algn="ctr"/>
                      <a:r>
                        <a:rPr lang="mr-IN" sz="2000" b="1" dirty="0">
                          <a:solidFill>
                            <a:schemeClr val="bg1"/>
                          </a:solidFill>
                          <a:latin typeface="Times New Roman" panose="02020603050405020304" pitchFamily="18" charset="0"/>
                        </a:rPr>
                        <a:t>   </a:t>
                      </a:r>
                      <a:r>
                        <a:rPr lang="en-IN" sz="2000" b="1" dirty="0">
                          <a:solidFill>
                            <a:schemeClr val="bg1"/>
                          </a:solidFill>
                          <a:latin typeface="Times New Roman" panose="02020603050405020304" pitchFamily="18" charset="0"/>
                          <a:cs typeface="Times New Roman" panose="02020603050405020304" pitchFamily="18" charset="0"/>
                        </a:rPr>
                        <a:t>48 hours</a:t>
                      </a:r>
                    </a:p>
                  </a:txBody>
                  <a:tcPr marL="68581" marR="68581" marT="34291" marB="34291">
                    <a:solidFill>
                      <a:srgbClr val="0000FF"/>
                    </a:solidFill>
                  </a:tcPr>
                </a:tc>
                <a:extLst>
                  <a:ext uri="{0D108BD9-81ED-4DB2-BD59-A6C34878D82A}">
                    <a16:rowId xmlns:a16="http://schemas.microsoft.com/office/drawing/2014/main" val="10008"/>
                  </a:ext>
                </a:extLst>
              </a:tr>
              <a:tr h="518648">
                <a:tc>
                  <a:txBody>
                    <a:bodyPr/>
                    <a:lstStyle/>
                    <a:p>
                      <a:pPr algn="ctr"/>
                      <a:r>
                        <a:rPr lang="en-IN" sz="2000" b="1" dirty="0">
                          <a:solidFill>
                            <a:schemeClr val="bg1"/>
                          </a:solidFill>
                          <a:latin typeface="Times New Roman" panose="02020603050405020304" pitchFamily="18" charset="0"/>
                          <a:cs typeface="Times New Roman" panose="02020603050405020304" pitchFamily="18" charset="0"/>
                        </a:rPr>
                        <a:t>11(2)</a:t>
                      </a:r>
                    </a:p>
                  </a:txBody>
                  <a:tcPr marL="68581" marR="68581" marT="34291" marB="34291">
                    <a:solidFill>
                      <a:srgbClr val="0000FF"/>
                    </a:solidFill>
                  </a:tcPr>
                </a:tc>
                <a:tc>
                  <a:txBody>
                    <a:bodyPr/>
                    <a:lstStyle/>
                    <a:p>
                      <a:r>
                        <a:rPr lang="en-IN" sz="2000" b="1" dirty="0">
                          <a:solidFill>
                            <a:schemeClr val="bg1"/>
                          </a:solidFill>
                          <a:latin typeface="Times New Roman" panose="02020603050405020304" pitchFamily="18" charset="0"/>
                          <a:cs typeface="Times New Roman" panose="02020603050405020304" pitchFamily="18" charset="0"/>
                        </a:rPr>
                        <a:t>Third party consultation </a:t>
                      </a:r>
                    </a:p>
                  </a:txBody>
                  <a:tcPr marL="68581" marR="68581" marT="34291" marB="34291">
                    <a:solidFill>
                      <a:srgbClr val="0000FF"/>
                    </a:solidFill>
                  </a:tcPr>
                </a:tc>
                <a:tc>
                  <a:txBody>
                    <a:bodyPr/>
                    <a:lstStyle/>
                    <a:p>
                      <a:pPr algn="ctr"/>
                      <a:r>
                        <a:rPr lang="mr-IN" sz="2000" b="1" dirty="0">
                          <a:solidFill>
                            <a:schemeClr val="bg1"/>
                          </a:solidFill>
                          <a:latin typeface="Times New Roman" panose="02020603050405020304" pitchFamily="18" charset="0"/>
                        </a:rPr>
                        <a:t>    </a:t>
                      </a:r>
                      <a:r>
                        <a:rPr lang="en-IN" sz="2000" b="1" dirty="0">
                          <a:solidFill>
                            <a:schemeClr val="bg1"/>
                          </a:solidFill>
                          <a:latin typeface="Times New Roman" panose="02020603050405020304" pitchFamily="18" charset="0"/>
                          <a:cs typeface="Times New Roman" panose="02020603050405020304" pitchFamily="18" charset="0"/>
                        </a:rPr>
                        <a:t>10 days </a:t>
                      </a:r>
                    </a:p>
                  </a:txBody>
                  <a:tcPr marL="68581" marR="68581" marT="34291" marB="34291">
                    <a:solidFill>
                      <a:srgbClr val="0000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a:extLst>
              <a:ext uri="{FF2B5EF4-FFF2-40B4-BE49-F238E27FC236}">
                <a16:creationId xmlns:a16="http://schemas.microsoft.com/office/drawing/2014/main" id="{BBB3CD53-416B-A1E9-1586-E467913844CB}"/>
              </a:ext>
            </a:extLst>
          </p:cNvPr>
          <p:cNvSpPr txBox="1">
            <a:spLocks noChangeArrowheads="1"/>
          </p:cNvSpPr>
          <p:nvPr/>
        </p:nvSpPr>
        <p:spPr bwMode="auto">
          <a:xfrm>
            <a:off x="2227263" y="1681164"/>
            <a:ext cx="7986712" cy="344487"/>
          </a:xfrm>
          <a:prstGeom prst="rect">
            <a:avLst/>
          </a:prstGeom>
          <a:noFill/>
          <a:ln>
            <a:noFill/>
          </a:ln>
        </p:spPr>
        <p:txBody>
          <a:bodyPr>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75000"/>
              </a:lnSpc>
              <a:spcBef>
                <a:spcPct val="20000"/>
              </a:spcBef>
              <a:buFontTx/>
              <a:buNone/>
              <a:defRPr/>
            </a:pPr>
            <a:r>
              <a:rPr lang="en-US" altLang="en-US" sz="2100" b="1">
                <a:solidFill>
                  <a:srgbClr val="008000"/>
                </a:solidFill>
                <a:latin typeface="DV-TTDhruv" pitchFamily="82" charset="0"/>
              </a:rPr>
              <a:t>	</a:t>
            </a:r>
            <a:endParaRPr lang="en-US" altLang="en-US" sz="1950" b="1">
              <a:solidFill>
                <a:srgbClr val="008000"/>
              </a:solidFill>
              <a:latin typeface="DV-TTDhruv" pitchFamily="82" charset="0"/>
            </a:endParaRPr>
          </a:p>
        </p:txBody>
      </p:sp>
      <p:graphicFrame>
        <p:nvGraphicFramePr>
          <p:cNvPr id="2" name="Table 2">
            <a:extLst>
              <a:ext uri="{FF2B5EF4-FFF2-40B4-BE49-F238E27FC236}">
                <a16:creationId xmlns:a16="http://schemas.microsoft.com/office/drawing/2014/main" id="{D0024210-6923-2F4C-BB7D-69615CFB6454}"/>
              </a:ext>
            </a:extLst>
          </p:cNvPr>
          <p:cNvGraphicFramePr>
            <a:graphicFrameLocks noGrp="1"/>
          </p:cNvGraphicFramePr>
          <p:nvPr/>
        </p:nvGraphicFramePr>
        <p:xfrm>
          <a:off x="412376" y="1066801"/>
          <a:ext cx="11178988" cy="5168144"/>
        </p:xfrm>
        <a:graphic>
          <a:graphicData uri="http://schemas.openxmlformats.org/drawingml/2006/table">
            <a:tbl>
              <a:tblPr firstRow="1" bandRow="1">
                <a:tableStyleId>{5C22544A-7EE6-4342-B048-85BDC9FD1C3A}</a:tableStyleId>
              </a:tblPr>
              <a:tblGrid>
                <a:gridCol w="1397374">
                  <a:extLst>
                    <a:ext uri="{9D8B030D-6E8A-4147-A177-3AD203B41FA5}">
                      <a16:colId xmlns:a16="http://schemas.microsoft.com/office/drawing/2014/main" val="20000"/>
                    </a:ext>
                  </a:extLst>
                </a:gridCol>
                <a:gridCol w="5990791">
                  <a:extLst>
                    <a:ext uri="{9D8B030D-6E8A-4147-A177-3AD203B41FA5}">
                      <a16:colId xmlns:a16="http://schemas.microsoft.com/office/drawing/2014/main" val="20001"/>
                    </a:ext>
                  </a:extLst>
                </a:gridCol>
                <a:gridCol w="3790823">
                  <a:extLst>
                    <a:ext uri="{9D8B030D-6E8A-4147-A177-3AD203B41FA5}">
                      <a16:colId xmlns:a16="http://schemas.microsoft.com/office/drawing/2014/main" val="20002"/>
                    </a:ext>
                  </a:extLst>
                </a:gridCol>
              </a:tblGrid>
              <a:tr h="573304">
                <a:tc>
                  <a:txBody>
                    <a:bodyPr/>
                    <a:lstStyle/>
                    <a:p>
                      <a:pPr algn="ctr"/>
                      <a:r>
                        <a:rPr lang="en-IN" sz="2100" dirty="0"/>
                        <a:t>Section</a:t>
                      </a:r>
                      <a:r>
                        <a:rPr lang="mr-IN" sz="2100" dirty="0"/>
                        <a:t>  </a:t>
                      </a:r>
                      <a:endParaRPr lang="en-IN" sz="2100" dirty="0"/>
                    </a:p>
                  </a:txBody>
                  <a:tcPr marL="68581" marR="68581" marT="34287" marB="34287">
                    <a:solidFill>
                      <a:srgbClr val="0000FF"/>
                    </a:solidFill>
                  </a:tcPr>
                </a:tc>
                <a:tc>
                  <a:txBody>
                    <a:bodyPr/>
                    <a:lstStyle/>
                    <a:p>
                      <a:pPr algn="ctr"/>
                      <a:r>
                        <a:rPr lang="en-IN" sz="2100" dirty="0"/>
                        <a:t>Provision</a:t>
                      </a:r>
                    </a:p>
                  </a:txBody>
                  <a:tcPr marL="68581" marR="68581" marT="34287" marB="34287">
                    <a:solidFill>
                      <a:srgbClr val="0000FF"/>
                    </a:solidFill>
                  </a:tcPr>
                </a:tc>
                <a:tc>
                  <a:txBody>
                    <a:bodyPr/>
                    <a:lstStyle/>
                    <a:p>
                      <a:pPr algn="ctr"/>
                      <a:r>
                        <a:rPr lang="en-IN" sz="2100" dirty="0"/>
                        <a:t>Time Limit</a:t>
                      </a:r>
                    </a:p>
                  </a:txBody>
                  <a:tcPr marL="68581" marR="68581" marT="34287" marB="34287">
                    <a:solidFill>
                      <a:srgbClr val="0000FF"/>
                    </a:solidFill>
                  </a:tcPr>
                </a:tc>
                <a:extLst>
                  <a:ext uri="{0D108BD9-81ED-4DB2-BD59-A6C34878D82A}">
                    <a16:rowId xmlns:a16="http://schemas.microsoft.com/office/drawing/2014/main" val="10000"/>
                  </a:ext>
                </a:extLst>
              </a:tr>
              <a:tr h="610036">
                <a:tc>
                  <a:txBody>
                    <a:bodyPr/>
                    <a:lstStyle/>
                    <a:p>
                      <a:pPr algn="ctr"/>
                      <a:r>
                        <a:rPr lang="en-IN" sz="1500" b="1" dirty="0">
                          <a:solidFill>
                            <a:schemeClr val="bg1"/>
                          </a:solidFill>
                        </a:rPr>
                        <a:t>11(4)</a:t>
                      </a:r>
                    </a:p>
                  </a:txBody>
                  <a:tcPr marL="68581" marR="68581" marT="34283" marB="34283">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dirty="0">
                          <a:solidFill>
                            <a:schemeClr val="bg1"/>
                          </a:solidFill>
                        </a:rPr>
                        <a:t>Decision as to whether or not to disclose third party information</a:t>
                      </a:r>
                    </a:p>
                  </a:txBody>
                  <a:tcPr marL="68581" marR="68581" marT="34283" marB="34283">
                    <a:solidFill>
                      <a:srgbClr val="0000FF"/>
                    </a:solidFill>
                  </a:tcPr>
                </a:tc>
                <a:tc>
                  <a:txBody>
                    <a:bodyPr/>
                    <a:lstStyle/>
                    <a:p>
                      <a:pPr algn="ctr"/>
                      <a:r>
                        <a:rPr lang="mr-IN" sz="1500" b="1" dirty="0">
                          <a:solidFill>
                            <a:schemeClr val="bg1"/>
                          </a:solidFill>
                        </a:rPr>
                        <a:t>      </a:t>
                      </a:r>
                      <a:r>
                        <a:rPr lang="en-IN" sz="1500" b="1" dirty="0">
                          <a:solidFill>
                            <a:schemeClr val="bg1"/>
                          </a:solidFill>
                        </a:rPr>
                        <a:t>      40 days </a:t>
                      </a:r>
                    </a:p>
                  </a:txBody>
                  <a:tcPr marL="68581" marR="68581" marT="34283" marB="34283">
                    <a:solidFill>
                      <a:srgbClr val="0000FF"/>
                    </a:solidFill>
                  </a:tcPr>
                </a:tc>
                <a:extLst>
                  <a:ext uri="{0D108BD9-81ED-4DB2-BD59-A6C34878D82A}">
                    <a16:rowId xmlns:a16="http://schemas.microsoft.com/office/drawing/2014/main" val="10001"/>
                  </a:ext>
                </a:extLst>
              </a:tr>
              <a:tr h="50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500" b="1" dirty="0">
                          <a:solidFill>
                            <a:schemeClr val="bg1"/>
                          </a:solidFill>
                        </a:rPr>
                        <a:t>13(2)</a:t>
                      </a:r>
                    </a:p>
                  </a:txBody>
                  <a:tcPr marL="68581" marR="68581" marT="34283" marB="34283">
                    <a:solidFill>
                      <a:srgbClr val="0000FF"/>
                    </a:solidFill>
                  </a:tcPr>
                </a:tc>
                <a:tc>
                  <a:txBody>
                    <a:bodyPr/>
                    <a:lstStyle/>
                    <a:p>
                      <a:r>
                        <a:rPr lang="en-IN" sz="1800" b="1" dirty="0">
                          <a:solidFill>
                            <a:schemeClr val="bg1"/>
                          </a:solidFill>
                        </a:rPr>
                        <a:t>Central Information Commissioner tenure</a:t>
                      </a:r>
                    </a:p>
                  </a:txBody>
                  <a:tcPr marL="68581" marR="68581" marT="34283" marB="34283">
                    <a:solidFill>
                      <a:srgbClr val="0000FF"/>
                    </a:solidFill>
                  </a:tcPr>
                </a:tc>
                <a:tc>
                  <a:txBody>
                    <a:bodyPr/>
                    <a:lstStyle/>
                    <a:p>
                      <a:pPr algn="ctr"/>
                      <a:r>
                        <a:rPr lang="en-IN" sz="1600" b="1" dirty="0">
                          <a:solidFill>
                            <a:schemeClr val="bg1"/>
                          </a:solidFill>
                        </a:rPr>
                        <a:t>3 years or 65 years of age whichever is earlier</a:t>
                      </a:r>
                    </a:p>
                  </a:txBody>
                  <a:tcPr marL="68581" marR="68581" marT="34283" marB="34283">
                    <a:solidFill>
                      <a:srgbClr val="0000FF"/>
                    </a:solidFill>
                  </a:tcPr>
                </a:tc>
                <a:extLst>
                  <a:ext uri="{0D108BD9-81ED-4DB2-BD59-A6C34878D82A}">
                    <a16:rowId xmlns:a16="http://schemas.microsoft.com/office/drawing/2014/main" val="10002"/>
                  </a:ext>
                </a:extLst>
              </a:tr>
              <a:tr h="592200">
                <a:tc>
                  <a:txBody>
                    <a:bodyPr/>
                    <a:lstStyle/>
                    <a:p>
                      <a:pPr algn="ctr"/>
                      <a:r>
                        <a:rPr lang="en-IN" sz="1500" b="1" kern="1200" dirty="0">
                          <a:solidFill>
                            <a:schemeClr val="bg1"/>
                          </a:solidFill>
                          <a:latin typeface="+mn-lt"/>
                          <a:ea typeface="+mn-ea"/>
                          <a:cs typeface="+mn-cs"/>
                        </a:rPr>
                        <a:t>16(2)</a:t>
                      </a:r>
                    </a:p>
                  </a:txBody>
                  <a:tcPr marL="68581" marR="68581" marT="34283" marB="34283">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dirty="0">
                          <a:solidFill>
                            <a:schemeClr val="bg1"/>
                          </a:solidFill>
                        </a:rPr>
                        <a:t>State Information Commissioner tenure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dirty="0">
                        <a:solidFill>
                          <a:schemeClr val="bg1"/>
                        </a:solidFill>
                      </a:endParaRPr>
                    </a:p>
                  </a:txBody>
                  <a:tcPr marL="68581" marR="68581" marT="34283" marB="34283">
                    <a:solidFill>
                      <a:srgbClr val="0000FF"/>
                    </a:solidFill>
                  </a:tcPr>
                </a:tc>
                <a:tc>
                  <a:txBody>
                    <a:bodyPr/>
                    <a:lstStyle/>
                    <a:p>
                      <a:pPr algn="ctr"/>
                      <a:r>
                        <a:rPr lang="en-IN" sz="1400" b="1" dirty="0">
                          <a:solidFill>
                            <a:schemeClr val="bg1"/>
                          </a:solidFill>
                        </a:rPr>
                        <a:t>3 years or 65 years of age whichever is earlier</a:t>
                      </a:r>
                    </a:p>
                  </a:txBody>
                  <a:tcPr marL="68581" marR="68581" marT="34283" marB="34283">
                    <a:solidFill>
                      <a:srgbClr val="0000FF"/>
                    </a:solidFill>
                  </a:tcPr>
                </a:tc>
                <a:extLst>
                  <a:ext uri="{0D108BD9-81ED-4DB2-BD59-A6C34878D82A}">
                    <a16:rowId xmlns:a16="http://schemas.microsoft.com/office/drawing/2014/main" val="10003"/>
                  </a:ext>
                </a:extLst>
              </a:tr>
              <a:tr h="575047">
                <a:tc>
                  <a:txBody>
                    <a:bodyPr/>
                    <a:lstStyle/>
                    <a:p>
                      <a:pPr algn="ctr"/>
                      <a:r>
                        <a:rPr lang="en-IN" sz="1800" b="1" dirty="0">
                          <a:solidFill>
                            <a:schemeClr val="bg1"/>
                          </a:solidFill>
                        </a:rPr>
                        <a:t>19(1)</a:t>
                      </a:r>
                    </a:p>
                  </a:txBody>
                  <a:tcPr marL="68581" marR="68581" marT="34283" marB="34283">
                    <a:solidFill>
                      <a:srgbClr val="0000FF"/>
                    </a:solidFill>
                  </a:tcPr>
                </a:tc>
                <a:tc>
                  <a:txBody>
                    <a:bodyPr/>
                    <a:lstStyle/>
                    <a:p>
                      <a:r>
                        <a:rPr lang="en-IN" sz="1800" b="1" dirty="0">
                          <a:solidFill>
                            <a:schemeClr val="bg1"/>
                          </a:solidFill>
                        </a:rPr>
                        <a:t>First Appeal period</a:t>
                      </a:r>
                    </a:p>
                  </a:txBody>
                  <a:tcPr marL="68581" marR="68581" marT="34283" marB="34283">
                    <a:solidFill>
                      <a:srgbClr val="0000FF"/>
                    </a:solidFill>
                  </a:tcPr>
                </a:tc>
                <a:tc>
                  <a:txBody>
                    <a:bodyPr/>
                    <a:lstStyle/>
                    <a:p>
                      <a:pPr algn="ctr"/>
                      <a:r>
                        <a:rPr lang="mr-IN" sz="1800" b="1" dirty="0">
                          <a:solidFill>
                            <a:schemeClr val="bg1"/>
                          </a:solidFill>
                        </a:rPr>
                        <a:t>  </a:t>
                      </a:r>
                      <a:r>
                        <a:rPr lang="en-IN" sz="1500" b="1" dirty="0">
                          <a:solidFill>
                            <a:schemeClr val="bg1"/>
                          </a:solidFill>
                        </a:rPr>
                        <a:t>30 days   ( with delay condonation)</a:t>
                      </a:r>
                      <a:endParaRPr lang="en-IN" sz="1800" b="1" dirty="0">
                        <a:solidFill>
                          <a:schemeClr val="bg1"/>
                        </a:solidFill>
                      </a:endParaRPr>
                    </a:p>
                  </a:txBody>
                  <a:tcPr marL="68581" marR="68581" marT="34283" marB="34283">
                    <a:solidFill>
                      <a:srgbClr val="0000FF"/>
                    </a:solidFill>
                  </a:tcPr>
                </a:tc>
                <a:extLst>
                  <a:ext uri="{0D108BD9-81ED-4DB2-BD59-A6C34878D82A}">
                    <a16:rowId xmlns:a16="http://schemas.microsoft.com/office/drawing/2014/main" val="10004"/>
                  </a:ext>
                </a:extLst>
              </a:tr>
              <a:tr h="815741">
                <a:tc>
                  <a:txBody>
                    <a:bodyPr/>
                    <a:lstStyle/>
                    <a:p>
                      <a:pPr algn="ctr"/>
                      <a:r>
                        <a:rPr lang="en-IN" sz="1800" b="1" dirty="0">
                          <a:solidFill>
                            <a:schemeClr val="bg1"/>
                          </a:solidFill>
                        </a:rPr>
                        <a:t>19(6)</a:t>
                      </a:r>
                    </a:p>
                  </a:txBody>
                  <a:tcPr marL="68581" marR="68581" marT="34283" marB="34283">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dirty="0">
                          <a:solidFill>
                            <a:schemeClr val="bg1"/>
                          </a:solidFill>
                        </a:rPr>
                        <a:t>First Appeal disposal time limit</a:t>
                      </a:r>
                      <a:r>
                        <a:rPr lang="mr-IN" sz="1800" b="1" dirty="0">
                          <a:solidFill>
                            <a:schemeClr val="bg1"/>
                          </a:solidFill>
                        </a:rPr>
                        <a:t> </a:t>
                      </a:r>
                      <a:endParaRPr lang="en-IN" sz="1800" b="1" dirty="0">
                        <a:solidFill>
                          <a:schemeClr val="bg1"/>
                        </a:solidFill>
                      </a:endParaRPr>
                    </a:p>
                  </a:txBody>
                  <a:tcPr marL="68581" marR="68581" marT="34283" marB="34283">
                    <a:solidFill>
                      <a:srgbClr val="0000FF"/>
                    </a:solidFill>
                  </a:tcPr>
                </a:tc>
                <a:tc>
                  <a:txBody>
                    <a:bodyPr/>
                    <a:lstStyle/>
                    <a:p>
                      <a:pPr algn="ctr"/>
                      <a:r>
                        <a:rPr lang="en-IN" sz="1800" b="1" dirty="0">
                          <a:solidFill>
                            <a:schemeClr val="bg1"/>
                          </a:solidFill>
                        </a:rPr>
                        <a:t>30 days </a:t>
                      </a:r>
                    </a:p>
                    <a:p>
                      <a:pPr algn="ctr"/>
                      <a:r>
                        <a:rPr lang="en-IN" sz="1400" b="1" dirty="0">
                          <a:solidFill>
                            <a:schemeClr val="bg1"/>
                          </a:solidFill>
                        </a:rPr>
                        <a:t>(In extra ordinary circumstances not exceeding 45 days )</a:t>
                      </a:r>
                    </a:p>
                  </a:txBody>
                  <a:tcPr marL="68581" marR="68581" marT="34283" marB="34283">
                    <a:solidFill>
                      <a:srgbClr val="0000FF"/>
                    </a:solidFill>
                  </a:tcPr>
                </a:tc>
                <a:extLst>
                  <a:ext uri="{0D108BD9-81ED-4DB2-BD59-A6C34878D82A}">
                    <a16:rowId xmlns:a16="http://schemas.microsoft.com/office/drawing/2014/main" val="10005"/>
                  </a:ext>
                </a:extLst>
              </a:tr>
              <a:tr h="6119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solidFill>
                            <a:schemeClr val="bg1"/>
                          </a:solidFill>
                        </a:rPr>
                        <a:t>19(3)</a:t>
                      </a:r>
                    </a:p>
                  </a:txBody>
                  <a:tcPr marL="68581" marR="68581" marT="34283" marB="34283">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dirty="0">
                          <a:solidFill>
                            <a:schemeClr val="bg1"/>
                          </a:solidFill>
                        </a:rPr>
                        <a:t>Second Appeal period</a:t>
                      </a:r>
                    </a:p>
                  </a:txBody>
                  <a:tcPr marL="68581" marR="68581" marT="34283" marB="34283">
                    <a:solidFill>
                      <a:srgbClr val="0000FF"/>
                    </a:solidFill>
                  </a:tcPr>
                </a:tc>
                <a:tc>
                  <a:txBody>
                    <a:bodyPr/>
                    <a:lstStyle/>
                    <a:p>
                      <a:pPr algn="ctr"/>
                      <a:r>
                        <a:rPr lang="mr-IN" sz="1800" b="1" dirty="0">
                          <a:solidFill>
                            <a:schemeClr val="bg1"/>
                          </a:solidFill>
                        </a:rPr>
                        <a:t>    </a:t>
                      </a:r>
                      <a:r>
                        <a:rPr lang="en-IN" sz="1800" b="1" dirty="0">
                          <a:solidFill>
                            <a:schemeClr val="bg1"/>
                          </a:solidFill>
                        </a:rPr>
                        <a:t>      </a:t>
                      </a:r>
                      <a:r>
                        <a:rPr lang="mr-IN" sz="1800" b="1" dirty="0">
                          <a:solidFill>
                            <a:schemeClr val="bg1"/>
                          </a:solidFill>
                        </a:rPr>
                        <a:t>  </a:t>
                      </a:r>
                      <a:r>
                        <a:rPr lang="en-IN" sz="1500" b="1" dirty="0">
                          <a:solidFill>
                            <a:schemeClr val="bg1"/>
                          </a:solidFill>
                        </a:rPr>
                        <a:t>90 days                                               ( with delay condonation)</a:t>
                      </a:r>
                    </a:p>
                  </a:txBody>
                  <a:tcPr marL="68581" marR="68581" marT="34283" marB="34283">
                    <a:solidFill>
                      <a:srgbClr val="0000FF"/>
                    </a:solidFill>
                  </a:tcPr>
                </a:tc>
                <a:extLst>
                  <a:ext uri="{0D108BD9-81ED-4DB2-BD59-A6C34878D82A}">
                    <a16:rowId xmlns:a16="http://schemas.microsoft.com/office/drawing/2014/main" val="10006"/>
                  </a:ext>
                </a:extLst>
              </a:tr>
              <a:tr h="801432">
                <a:tc>
                  <a:txBody>
                    <a:bodyPr/>
                    <a:lstStyle/>
                    <a:p>
                      <a:pPr algn="ctr"/>
                      <a:r>
                        <a:rPr lang="en-IN" sz="1800" b="1" dirty="0">
                          <a:solidFill>
                            <a:schemeClr val="bg1"/>
                          </a:solidFill>
                        </a:rPr>
                        <a:t>19(8)</a:t>
                      </a:r>
                    </a:p>
                  </a:txBody>
                  <a:tcPr marL="68581" marR="68581" marT="34283" marB="34283">
                    <a:solidFill>
                      <a:srgbClr val="0000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dirty="0">
                          <a:solidFill>
                            <a:schemeClr val="bg1"/>
                          </a:solidFill>
                        </a:rPr>
                        <a:t>First Appeal disposal time limit</a:t>
                      </a:r>
                      <a:r>
                        <a:rPr lang="mr-IN" sz="1800" b="1" dirty="0">
                          <a:solidFill>
                            <a:schemeClr val="bg1"/>
                          </a:solidFill>
                        </a:rPr>
                        <a:t> </a:t>
                      </a:r>
                      <a:endParaRPr lang="en-IN" sz="1800" b="1" dirty="0">
                        <a:solidFill>
                          <a:schemeClr val="bg1"/>
                        </a:solidFill>
                      </a:endParaRPr>
                    </a:p>
                  </a:txBody>
                  <a:tcPr marL="68581" marR="68581" marT="34283" marB="34283">
                    <a:solidFill>
                      <a:srgbClr val="0000FF"/>
                    </a:solidFill>
                  </a:tcPr>
                </a:tc>
                <a:tc>
                  <a:txBody>
                    <a:bodyPr/>
                    <a:lstStyle/>
                    <a:p>
                      <a:pPr algn="ctr"/>
                      <a:r>
                        <a:rPr lang="mr-IN" sz="1800" b="1" dirty="0">
                          <a:solidFill>
                            <a:schemeClr val="bg1"/>
                          </a:solidFill>
                        </a:rPr>
                        <a:t> </a:t>
                      </a:r>
                      <a:r>
                        <a:rPr lang="en-IN" sz="1500" b="1" dirty="0">
                          <a:solidFill>
                            <a:schemeClr val="bg1"/>
                          </a:solidFill>
                        </a:rPr>
                        <a:t>No time limit </a:t>
                      </a:r>
                      <a:r>
                        <a:rPr lang="mr-IN" sz="1500" b="1" dirty="0">
                          <a:solidFill>
                            <a:schemeClr val="bg1"/>
                          </a:solidFill>
                        </a:rPr>
                        <a:t>(</a:t>
                      </a:r>
                      <a:r>
                        <a:rPr lang="en-IN" sz="1500" b="1" dirty="0">
                          <a:solidFill>
                            <a:schemeClr val="bg1"/>
                          </a:solidFill>
                        </a:rPr>
                        <a:t>Reasonable Time)</a:t>
                      </a:r>
                    </a:p>
                  </a:txBody>
                  <a:tcPr marL="68581" marR="68581" marT="34283" marB="34283">
                    <a:solidFill>
                      <a:srgbClr val="0000FF"/>
                    </a:solidFill>
                  </a:tcPr>
                </a:tc>
                <a:extLst>
                  <a:ext uri="{0D108BD9-81ED-4DB2-BD59-A6C34878D82A}">
                    <a16:rowId xmlns:a16="http://schemas.microsoft.com/office/drawing/2014/main" val="10007"/>
                  </a:ext>
                </a:extLst>
              </a:tr>
            </a:tbl>
          </a:graphicData>
        </a:graphic>
      </p:graphicFrame>
      <p:sp>
        <p:nvSpPr>
          <p:cNvPr id="5" name="Text Box 3">
            <a:extLst>
              <a:ext uri="{FF2B5EF4-FFF2-40B4-BE49-F238E27FC236}">
                <a16:creationId xmlns:a16="http://schemas.microsoft.com/office/drawing/2014/main" id="{D9BC9593-5201-F3EB-74C2-2B95A2392D9D}"/>
              </a:ext>
            </a:extLst>
          </p:cNvPr>
          <p:cNvSpPr txBox="1">
            <a:spLocks noChangeArrowheads="1"/>
          </p:cNvSpPr>
          <p:nvPr/>
        </p:nvSpPr>
        <p:spPr bwMode="auto">
          <a:xfrm>
            <a:off x="412375" y="-76200"/>
            <a:ext cx="11178987" cy="1082675"/>
          </a:xfrm>
          <a:prstGeom prst="rect">
            <a:avLst/>
          </a:prstGeom>
          <a:solidFill>
            <a:srgbClr val="0000FF"/>
          </a:solidFill>
          <a:ln w="9525">
            <a:noFill/>
            <a:miter lim="800000"/>
            <a:headEnd/>
            <a:tailEnd/>
          </a:ln>
          <a:effectLst/>
        </p:spPr>
        <p:txBody>
          <a:bodyPr wrap="square">
            <a:spAutoFit/>
          </a:bodyPr>
          <a:lstStyle/>
          <a:p>
            <a:pPr algn="ctr" eaLnBrk="1" hangingPunct="1">
              <a:spcBef>
                <a:spcPct val="20000"/>
              </a:spcBef>
              <a:defRPr/>
            </a:pPr>
            <a:r>
              <a:rPr lang="en-IN" sz="3200" b="1" u="sng" dirty="0">
                <a:solidFill>
                  <a:schemeClr val="bg1"/>
                </a:solidFill>
                <a:effectLst>
                  <a:outerShdw blurRad="38100" dist="38100" dir="2700000" algn="tl">
                    <a:srgbClr val="C0C0C0"/>
                  </a:outerShdw>
                </a:effectLst>
                <a:latin typeface="DV-TTDhruv" pitchFamily="82" charset="0"/>
              </a:rPr>
              <a:t>Time Limits in RTI Act</a:t>
            </a:r>
          </a:p>
          <a:p>
            <a:pPr algn="ctr" eaLnBrk="1" hangingPunct="1">
              <a:spcBef>
                <a:spcPct val="20000"/>
              </a:spcBef>
              <a:defRPr/>
            </a:pPr>
            <a:endParaRPr lang="en-US" sz="2700" b="1" u="sng" dirty="0">
              <a:effectLst>
                <a:outerShdw blurRad="38100" dist="38100" dir="2700000" algn="tl">
                  <a:srgbClr val="C0C0C0"/>
                </a:outerShdw>
              </a:effectLst>
              <a:latin typeface="DV-TTDhruv" pitchFamily="82" charset="0"/>
            </a:endParaRPr>
          </a:p>
        </p:txBody>
      </p:sp>
      <p:sp>
        <p:nvSpPr>
          <p:cNvPr id="3" name="Footer Placeholder 2">
            <a:extLst>
              <a:ext uri="{FF2B5EF4-FFF2-40B4-BE49-F238E27FC236}">
                <a16:creationId xmlns:a16="http://schemas.microsoft.com/office/drawing/2014/main" id="{69397D7F-6C27-5310-E585-271D91566557}"/>
              </a:ext>
            </a:extLst>
          </p:cNvPr>
          <p:cNvSpPr>
            <a:spLocks noGrp="1"/>
          </p:cNvSpPr>
          <p:nvPr>
            <p:ph type="ftr" sz="quarter" idx="11"/>
          </p:nvPr>
        </p:nvSpPr>
        <p:spPr>
          <a:xfrm>
            <a:off x="4648200" y="6373814"/>
            <a:ext cx="2895600" cy="484187"/>
          </a:xfrm>
        </p:spPr>
        <p:txBody>
          <a:bodyPr/>
          <a:lstStyle/>
          <a:p>
            <a:pPr>
              <a:defRPr/>
            </a:pPr>
            <a:r>
              <a:rPr lang="en-US" dirty="0"/>
              <a:t>pkachare@gmail.com</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F4074220-DA44-47AB-E5F8-6881C87BD8EA}"/>
              </a:ext>
            </a:extLst>
          </p:cNvPr>
          <p:cNvGraphicFramePr>
            <a:graphicFrameLocks noGrp="1"/>
          </p:cNvGraphicFramePr>
          <p:nvPr>
            <p:extLst>
              <p:ext uri="{D42A27DB-BD31-4B8C-83A1-F6EECF244321}">
                <p14:modId xmlns:p14="http://schemas.microsoft.com/office/powerpoint/2010/main" val="2103025960"/>
              </p:ext>
            </p:extLst>
          </p:nvPr>
        </p:nvGraphicFramePr>
        <p:xfrm>
          <a:off x="794389" y="510988"/>
          <a:ext cx="9021482" cy="1290918"/>
        </p:xfrm>
        <a:graphic>
          <a:graphicData uri="http://schemas.openxmlformats.org/drawingml/2006/table">
            <a:tbl>
              <a:tblPr firstRow="1" bandRow="1">
                <a:tableStyleId>{5C22544A-7EE6-4342-B048-85BDC9FD1C3A}</a:tableStyleId>
              </a:tblPr>
              <a:tblGrid>
                <a:gridCol w="4510741">
                  <a:extLst>
                    <a:ext uri="{9D8B030D-6E8A-4147-A177-3AD203B41FA5}">
                      <a16:colId xmlns:a16="http://schemas.microsoft.com/office/drawing/2014/main" val="3792133836"/>
                    </a:ext>
                  </a:extLst>
                </a:gridCol>
                <a:gridCol w="4510741">
                  <a:extLst>
                    <a:ext uri="{9D8B030D-6E8A-4147-A177-3AD203B41FA5}">
                      <a16:colId xmlns:a16="http://schemas.microsoft.com/office/drawing/2014/main" val="2030643473"/>
                    </a:ext>
                  </a:extLst>
                </a:gridCol>
              </a:tblGrid>
              <a:tr h="1290918">
                <a:tc>
                  <a:txBody>
                    <a:bodyPr/>
                    <a:lstStyle/>
                    <a:p>
                      <a:endParaRPr lang="en-IN" dirty="0"/>
                    </a:p>
                    <a:p>
                      <a:endParaRPr lang="en-US" dirty="0"/>
                    </a:p>
                  </a:txBody>
                  <a:tcPr>
                    <a:solidFill>
                      <a:schemeClr val="bg1"/>
                    </a:solidFill>
                  </a:tcPr>
                </a:tc>
                <a:tc>
                  <a:txBody>
                    <a:bodyPr/>
                    <a:lstStyle/>
                    <a:p>
                      <a:endParaRPr lang="en-IN" dirty="0"/>
                    </a:p>
                    <a:p>
                      <a:r>
                        <a:rPr lang="en-IN" dirty="0"/>
                        <a:t>                        </a:t>
                      </a:r>
                      <a:r>
                        <a:rPr lang="en-IN" sz="4400" dirty="0"/>
                        <a:t>Thanks</a:t>
                      </a:r>
                      <a:endParaRPr lang="en-US" sz="4400" dirty="0"/>
                    </a:p>
                  </a:txBody>
                  <a:tcPr>
                    <a:solidFill>
                      <a:srgbClr val="432BF1"/>
                    </a:solidFill>
                  </a:tcPr>
                </a:tc>
                <a:extLst>
                  <a:ext uri="{0D108BD9-81ED-4DB2-BD59-A6C34878D82A}">
                    <a16:rowId xmlns:a16="http://schemas.microsoft.com/office/drawing/2014/main" val="2823334843"/>
                  </a:ext>
                </a:extLst>
              </a:tr>
            </a:tbl>
          </a:graphicData>
        </a:graphic>
      </p:graphicFrame>
      <p:pic>
        <p:nvPicPr>
          <p:cNvPr id="8" name="Picture 7">
            <a:extLst>
              <a:ext uri="{FF2B5EF4-FFF2-40B4-BE49-F238E27FC236}">
                <a16:creationId xmlns:a16="http://schemas.microsoft.com/office/drawing/2014/main" id="{578A4679-0B0D-D03F-FD07-6F0D7AAC63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33" y="1592537"/>
            <a:ext cx="3347129" cy="3389448"/>
          </a:xfrm>
          <a:prstGeom prst="rect">
            <a:avLst/>
          </a:prstGeom>
        </p:spPr>
      </p:pic>
      <p:pic>
        <p:nvPicPr>
          <p:cNvPr id="2" name="Picture 2">
            <a:extLst>
              <a:ext uri="{FF2B5EF4-FFF2-40B4-BE49-F238E27FC236}">
                <a16:creationId xmlns:a16="http://schemas.microsoft.com/office/drawing/2014/main" id="{23DC56B7-1077-71EE-F536-35728BC10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3407" y="2205712"/>
            <a:ext cx="6722347" cy="4361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8825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8DFD8A1-56E3-48FC-A4AF-F5FDB7BD5971}"/>
              </a:ext>
            </a:extLst>
          </p:cNvPr>
          <p:cNvSpPr>
            <a:spLocks noGrp="1"/>
          </p:cNvSpPr>
          <p:nvPr>
            <p:ph type="ftr" sz="quarter" idx="11"/>
          </p:nvPr>
        </p:nvSpPr>
        <p:spPr>
          <a:xfrm>
            <a:off x="4038600" y="6569710"/>
            <a:ext cx="4114800" cy="365125"/>
          </a:xfrm>
        </p:spPr>
        <p:txBody>
          <a:bodyPr/>
          <a:lstStyle/>
          <a:p>
            <a:r>
              <a:rPr lang="en-IN" dirty="0"/>
              <a:t>pkachare@gmail.com</a:t>
            </a:r>
          </a:p>
        </p:txBody>
      </p:sp>
      <p:pic>
        <p:nvPicPr>
          <p:cNvPr id="11" name="Content Placeholder 10">
            <a:extLst>
              <a:ext uri="{FF2B5EF4-FFF2-40B4-BE49-F238E27FC236}">
                <a16:creationId xmlns:a16="http://schemas.microsoft.com/office/drawing/2014/main" id="{AB707C1A-9F54-4D8E-BC6B-C779518CE2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029" y="1"/>
            <a:ext cx="5558252" cy="4023360"/>
          </a:xfrm>
        </p:spPr>
      </p:pic>
      <p:pic>
        <p:nvPicPr>
          <p:cNvPr id="13" name="Picture 12">
            <a:extLst>
              <a:ext uri="{FF2B5EF4-FFF2-40B4-BE49-F238E27FC236}">
                <a16:creationId xmlns:a16="http://schemas.microsoft.com/office/drawing/2014/main" id="{4B8D0C47-DFDF-4CCE-B866-4B42315AA4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21" y="3895165"/>
            <a:ext cx="5445760" cy="2688515"/>
          </a:xfrm>
          <a:prstGeom prst="rect">
            <a:avLst/>
          </a:prstGeom>
        </p:spPr>
      </p:pic>
      <p:pic>
        <p:nvPicPr>
          <p:cNvPr id="15" name="Picture 14">
            <a:extLst>
              <a:ext uri="{FF2B5EF4-FFF2-40B4-BE49-F238E27FC236}">
                <a16:creationId xmlns:a16="http://schemas.microsoft.com/office/drawing/2014/main" id="{780304E1-3EA5-4938-868D-C25A18ABE1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5773" y="121165"/>
            <a:ext cx="5678705" cy="3170675"/>
          </a:xfrm>
          <a:prstGeom prst="rect">
            <a:avLst/>
          </a:prstGeom>
        </p:spPr>
      </p:pic>
      <p:pic>
        <p:nvPicPr>
          <p:cNvPr id="19" name="Picture 18">
            <a:extLst>
              <a:ext uri="{FF2B5EF4-FFF2-40B4-BE49-F238E27FC236}">
                <a16:creationId xmlns:a16="http://schemas.microsoft.com/office/drawing/2014/main" id="{82FA1C9F-8E2D-4EBB-A70F-FF53B90551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5772" y="3220720"/>
            <a:ext cx="5678705" cy="3362960"/>
          </a:xfrm>
          <a:prstGeom prst="rect">
            <a:avLst/>
          </a:prstGeom>
        </p:spPr>
      </p:pic>
    </p:spTree>
    <p:extLst>
      <p:ext uri="{BB962C8B-B14F-4D97-AF65-F5344CB8AC3E}">
        <p14:creationId xmlns:p14="http://schemas.microsoft.com/office/powerpoint/2010/main" val="14867780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DF626C0-B469-4A59-B637-22D4C1CD9CE6}"/>
              </a:ext>
            </a:extLst>
          </p:cNvPr>
          <p:cNvSpPr>
            <a:spLocks noGrp="1"/>
          </p:cNvSpPr>
          <p:nvPr>
            <p:ph type="ftr" sz="quarter" idx="11"/>
          </p:nvPr>
        </p:nvSpPr>
        <p:spPr/>
        <p:txBody>
          <a:bodyPr/>
          <a:lstStyle/>
          <a:p>
            <a:r>
              <a:rPr lang="en-IN"/>
              <a:t>pkachare@gmail.com</a:t>
            </a:r>
          </a:p>
        </p:txBody>
      </p:sp>
      <p:pic>
        <p:nvPicPr>
          <p:cNvPr id="8" name="Picture 7">
            <a:extLst>
              <a:ext uri="{FF2B5EF4-FFF2-40B4-BE49-F238E27FC236}">
                <a16:creationId xmlns:a16="http://schemas.microsoft.com/office/drawing/2014/main" id="{D2DD9260-BFE7-4AC2-8E02-BD39110E3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746" y="20321"/>
            <a:ext cx="2089694" cy="3108960"/>
          </a:xfrm>
          <a:prstGeom prst="rect">
            <a:avLst/>
          </a:prstGeom>
        </p:spPr>
      </p:pic>
      <p:pic>
        <p:nvPicPr>
          <p:cNvPr id="14" name="Picture 13">
            <a:extLst>
              <a:ext uri="{FF2B5EF4-FFF2-40B4-BE49-F238E27FC236}">
                <a16:creationId xmlns:a16="http://schemas.microsoft.com/office/drawing/2014/main" id="{14C64395-4395-4CEB-A480-EB93CC71A4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5761" y="40640"/>
            <a:ext cx="2326640" cy="3098800"/>
          </a:xfrm>
          <a:prstGeom prst="rect">
            <a:avLst/>
          </a:prstGeom>
        </p:spPr>
      </p:pic>
      <p:pic>
        <p:nvPicPr>
          <p:cNvPr id="18" name="Picture 17">
            <a:extLst>
              <a:ext uri="{FF2B5EF4-FFF2-40B4-BE49-F238E27FC236}">
                <a16:creationId xmlns:a16="http://schemas.microsoft.com/office/drawing/2014/main" id="{34F3C92E-647B-4343-9BD3-B57B645D56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6722" y="71120"/>
            <a:ext cx="2604096" cy="3098800"/>
          </a:xfrm>
          <a:prstGeom prst="rect">
            <a:avLst/>
          </a:prstGeom>
        </p:spPr>
      </p:pic>
      <p:pic>
        <p:nvPicPr>
          <p:cNvPr id="20" name="Picture 19">
            <a:extLst>
              <a:ext uri="{FF2B5EF4-FFF2-40B4-BE49-F238E27FC236}">
                <a16:creationId xmlns:a16="http://schemas.microsoft.com/office/drawing/2014/main" id="{005E12D4-4F07-4EE7-BE26-17E77A3A2D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5680" y="71120"/>
            <a:ext cx="2397445" cy="3108960"/>
          </a:xfrm>
          <a:prstGeom prst="rect">
            <a:avLst/>
          </a:prstGeom>
        </p:spPr>
      </p:pic>
      <p:pic>
        <p:nvPicPr>
          <p:cNvPr id="22" name="Picture 21">
            <a:extLst>
              <a:ext uri="{FF2B5EF4-FFF2-40B4-BE49-F238E27FC236}">
                <a16:creationId xmlns:a16="http://schemas.microsoft.com/office/drawing/2014/main" id="{C8081020-DD4B-4A2A-9D6E-F07C0EDB76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746" y="3291840"/>
            <a:ext cx="4690655" cy="3302000"/>
          </a:xfrm>
          <a:prstGeom prst="rect">
            <a:avLst/>
          </a:prstGeom>
        </p:spPr>
      </p:pic>
      <p:pic>
        <p:nvPicPr>
          <p:cNvPr id="24" name="Picture 23">
            <a:extLst>
              <a:ext uri="{FF2B5EF4-FFF2-40B4-BE49-F238E27FC236}">
                <a16:creationId xmlns:a16="http://schemas.microsoft.com/office/drawing/2014/main" id="{C697CF6D-7BF6-429E-92D0-580CFE5B51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6722" y="3429000"/>
            <a:ext cx="3108958" cy="3164840"/>
          </a:xfrm>
          <a:prstGeom prst="rect">
            <a:avLst/>
          </a:prstGeom>
        </p:spPr>
      </p:pic>
      <p:pic>
        <p:nvPicPr>
          <p:cNvPr id="26" name="Picture 25">
            <a:extLst>
              <a:ext uri="{FF2B5EF4-FFF2-40B4-BE49-F238E27FC236}">
                <a16:creationId xmlns:a16="http://schemas.microsoft.com/office/drawing/2014/main" id="{D56884E5-8DCF-4FDB-9B17-1F515619A0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25364" y="3677920"/>
            <a:ext cx="2397445" cy="2387599"/>
          </a:xfrm>
          <a:prstGeom prst="rect">
            <a:avLst/>
          </a:prstGeom>
        </p:spPr>
      </p:pic>
    </p:spTree>
    <p:extLst>
      <p:ext uri="{BB962C8B-B14F-4D97-AF65-F5344CB8AC3E}">
        <p14:creationId xmlns:p14="http://schemas.microsoft.com/office/powerpoint/2010/main" val="7021792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47EEE2E-9E33-90CB-C982-CF85DA738383}"/>
              </a:ext>
            </a:extLst>
          </p:cNvPr>
          <p:cNvPicPr>
            <a:picLocks noChangeAspect="1"/>
          </p:cNvPicPr>
          <p:nvPr/>
        </p:nvPicPr>
        <p:blipFill>
          <a:blip r:embed="rId2"/>
          <a:srcRect t="2965" r="2" b="699"/>
          <a:stretch/>
        </p:blipFill>
        <p:spPr>
          <a:xfrm>
            <a:off x="-2" y="-2"/>
            <a:ext cx="5888335" cy="6858002"/>
          </a:xfrm>
          <a:prstGeom prst="rect">
            <a:avLst/>
          </a:prstGeom>
        </p:spPr>
      </p:pic>
      <p:sp useBgFill="1">
        <p:nvSpPr>
          <p:cNvPr id="14" name="Rectangle 13">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ADA8F20-D070-ABC2-4505-25F4C200A692}"/>
              </a:ext>
            </a:extLst>
          </p:cNvPr>
          <p:cNvPicPr>
            <a:picLocks noChangeAspect="1"/>
          </p:cNvPicPr>
          <p:nvPr/>
        </p:nvPicPr>
        <p:blipFill>
          <a:blip r:embed="rId3"/>
          <a:stretch>
            <a:fillRect/>
          </a:stretch>
        </p:blipFill>
        <p:spPr>
          <a:xfrm>
            <a:off x="5888333" y="221062"/>
            <a:ext cx="6069204" cy="6858002"/>
          </a:xfrm>
          <a:prstGeom prst="rect">
            <a:avLst/>
          </a:prstGeom>
        </p:spPr>
      </p:pic>
    </p:spTree>
    <p:extLst>
      <p:ext uri="{BB962C8B-B14F-4D97-AF65-F5344CB8AC3E}">
        <p14:creationId xmlns:p14="http://schemas.microsoft.com/office/powerpoint/2010/main" val="28331098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7938B08-4E8B-7221-845C-939877B0F01E}"/>
              </a:ext>
            </a:extLst>
          </p:cNvPr>
          <p:cNvPicPr>
            <a:picLocks noGrp="1" noChangeAspect="1"/>
          </p:cNvPicPr>
          <p:nvPr>
            <p:ph idx="1"/>
          </p:nvPr>
        </p:nvPicPr>
        <p:blipFill>
          <a:blip r:embed="rId2"/>
          <a:stretch>
            <a:fillRect/>
          </a:stretch>
        </p:blipFill>
        <p:spPr>
          <a:xfrm>
            <a:off x="683288" y="457200"/>
            <a:ext cx="10822075" cy="5943600"/>
          </a:xfrm>
          <a:prstGeom prst="rect">
            <a:avLst/>
          </a:prstGeom>
        </p:spPr>
      </p:pic>
    </p:spTree>
    <p:extLst>
      <p:ext uri="{BB962C8B-B14F-4D97-AF65-F5344CB8AC3E}">
        <p14:creationId xmlns:p14="http://schemas.microsoft.com/office/powerpoint/2010/main" val="10450960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825BC7-369B-20F1-06F1-317C76EDFC8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DA4C06-54B0-1AF0-3B15-E232F2AE8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9EA755-0F4E-5211-C895-DE7211E18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21013D6-B057-49F3-6FB1-1E23CE48E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3CD6F4-065E-D93B-1502-A2479F30C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A63421FF-9658-9708-1F65-09B382B69A90}"/>
              </a:ext>
            </a:extLst>
          </p:cNvPr>
          <p:cNvPicPr>
            <a:picLocks noGrp="1" noChangeAspect="1"/>
          </p:cNvPicPr>
          <p:nvPr>
            <p:ph idx="1"/>
          </p:nvPr>
        </p:nvPicPr>
        <p:blipFill>
          <a:blip r:embed="rId2"/>
          <a:stretch>
            <a:fillRect/>
          </a:stretch>
        </p:blipFill>
        <p:spPr>
          <a:xfrm>
            <a:off x="502418" y="251209"/>
            <a:ext cx="11384781" cy="6229978"/>
          </a:xfrm>
        </p:spPr>
      </p:pic>
    </p:spTree>
    <p:extLst>
      <p:ext uri="{BB962C8B-B14F-4D97-AF65-F5344CB8AC3E}">
        <p14:creationId xmlns:p14="http://schemas.microsoft.com/office/powerpoint/2010/main" val="15362746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15432D-8FF1-0AD6-2C3C-8AD13F4FD2B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6395DC-4413-F3E4-FF07-C57170074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44A567-56E9-E4A5-E22C-DED54B9E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72C0A30-D3A1-441F-7882-2CCC0B1F4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A625770-397A-3126-A68B-8C4CD93981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FC6261F-73CE-9D42-8786-4DB59E1FD06A}"/>
              </a:ext>
            </a:extLst>
          </p:cNvPr>
          <p:cNvPicPr>
            <a:picLocks noGrp="1" noChangeAspect="1"/>
          </p:cNvPicPr>
          <p:nvPr>
            <p:ph idx="1"/>
          </p:nvPr>
        </p:nvPicPr>
        <p:blipFill>
          <a:blip r:embed="rId2"/>
          <a:stretch>
            <a:fillRect/>
          </a:stretch>
        </p:blipFill>
        <p:spPr>
          <a:xfrm>
            <a:off x="532563" y="221064"/>
            <a:ext cx="11304395" cy="6219929"/>
          </a:xfrm>
        </p:spPr>
      </p:pic>
    </p:spTree>
    <p:extLst>
      <p:ext uri="{BB962C8B-B14F-4D97-AF65-F5344CB8AC3E}">
        <p14:creationId xmlns:p14="http://schemas.microsoft.com/office/powerpoint/2010/main" val="24271079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E902C4-503E-D90C-9745-CF47C5562D5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8CB418-616F-D37D-5EDC-EFA682054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F5DF75B-D090-5C00-3B53-6A6549FC1E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FB6ACE0-1E1E-F81A-1387-5EC266FBB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18A9A12-4354-9A6C-C62E-1E6798301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4627B3B4-E785-5AA7-61ED-9D6B0A920D59}"/>
              </a:ext>
            </a:extLst>
          </p:cNvPr>
          <p:cNvPicPr>
            <a:picLocks noGrp="1" noChangeAspect="1"/>
          </p:cNvPicPr>
          <p:nvPr>
            <p:ph idx="1"/>
          </p:nvPr>
        </p:nvPicPr>
        <p:blipFill>
          <a:blip r:embed="rId2"/>
          <a:stretch>
            <a:fillRect/>
          </a:stretch>
        </p:blipFill>
        <p:spPr>
          <a:xfrm>
            <a:off x="331596" y="221064"/>
            <a:ext cx="11535507" cy="6350558"/>
          </a:xfrm>
        </p:spPr>
      </p:pic>
    </p:spTree>
    <p:extLst>
      <p:ext uri="{BB962C8B-B14F-4D97-AF65-F5344CB8AC3E}">
        <p14:creationId xmlns:p14="http://schemas.microsoft.com/office/powerpoint/2010/main" val="22654510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49535A-5048-2383-7B3A-BB9BE1272E2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0F0563-9E68-44A0-0AC6-9A6056972A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4333551-8AFF-D53C-5514-6D5545347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E064D87-2966-56B8-C957-3D329F412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0F5BF83-D579-62B2-6C30-322D8BB5F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2636303-B34F-B6B5-E565-B4E0A1E22CF7}"/>
              </a:ext>
            </a:extLst>
          </p:cNvPr>
          <p:cNvPicPr>
            <a:picLocks noGrp="1" noChangeAspect="1"/>
          </p:cNvPicPr>
          <p:nvPr>
            <p:ph idx="1"/>
          </p:nvPr>
        </p:nvPicPr>
        <p:blipFill>
          <a:blip r:embed="rId2"/>
          <a:stretch>
            <a:fillRect/>
          </a:stretch>
        </p:blipFill>
        <p:spPr>
          <a:xfrm>
            <a:off x="411982" y="251209"/>
            <a:ext cx="11555605" cy="6260123"/>
          </a:xfrm>
        </p:spPr>
      </p:pic>
    </p:spTree>
    <p:extLst>
      <p:ext uri="{BB962C8B-B14F-4D97-AF65-F5344CB8AC3E}">
        <p14:creationId xmlns:p14="http://schemas.microsoft.com/office/powerpoint/2010/main" val="7591813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BADA37-B5FE-0699-E27B-548B0C61BFE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0045CC9-441C-DDF2-22F6-0ACBF866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398AFA-6416-9D58-3DDB-B0CE7009C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154252C-CDF0-F09B-B5F6-DCFCDCCD0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E80F9-185E-5E0A-2D63-5D8B87A0E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241EC6F0-D1A2-FB2C-5405-9299950B4469}"/>
              </a:ext>
            </a:extLst>
          </p:cNvPr>
          <p:cNvPicPr>
            <a:picLocks noGrp="1" noChangeAspect="1"/>
          </p:cNvPicPr>
          <p:nvPr>
            <p:ph idx="1"/>
          </p:nvPr>
        </p:nvPicPr>
        <p:blipFill>
          <a:blip r:embed="rId2"/>
          <a:stretch>
            <a:fillRect/>
          </a:stretch>
        </p:blipFill>
        <p:spPr>
          <a:xfrm>
            <a:off x="341644" y="251208"/>
            <a:ext cx="11414927" cy="6270171"/>
          </a:xfrm>
        </p:spPr>
      </p:pic>
    </p:spTree>
    <p:extLst>
      <p:ext uri="{BB962C8B-B14F-4D97-AF65-F5344CB8AC3E}">
        <p14:creationId xmlns:p14="http://schemas.microsoft.com/office/powerpoint/2010/main" val="25194876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CCF058-ECED-EF87-8097-D0CB339B80C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AB4FBF-69C8-F39B-C46B-00ADABE81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97F3EA-D8CF-CF6A-E536-40CB41680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6F000B-DBD0-E260-0065-022D7A5AA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2F5992-6CB2-C513-B7B3-0439A3412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FA41BAE-F266-E84B-44DE-8C85886BE0AB}"/>
              </a:ext>
            </a:extLst>
          </p:cNvPr>
          <p:cNvPicPr>
            <a:picLocks noGrp="1" noChangeAspect="1"/>
          </p:cNvPicPr>
          <p:nvPr>
            <p:ph idx="1"/>
          </p:nvPr>
        </p:nvPicPr>
        <p:blipFill>
          <a:blip r:embed="rId2"/>
          <a:stretch>
            <a:fillRect/>
          </a:stretch>
        </p:blipFill>
        <p:spPr>
          <a:xfrm>
            <a:off x="241160" y="130628"/>
            <a:ext cx="11867104" cy="6219929"/>
          </a:xfrm>
        </p:spPr>
      </p:pic>
    </p:spTree>
    <p:extLst>
      <p:ext uri="{BB962C8B-B14F-4D97-AF65-F5344CB8AC3E}">
        <p14:creationId xmlns:p14="http://schemas.microsoft.com/office/powerpoint/2010/main" val="4136522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087DE7-50D5-0397-9920-B5ECDF24459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15FC5D-276C-7305-1D41-0DE8D4EAE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6AE62E-8F16-C301-B2CC-7EA38973C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685E3EB-6B8B-97EA-AD7F-B83FE94F8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224A40F-38F2-5243-9334-FCF9B1196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E07DAB7F-B376-DF45-D2E8-13D031087895}"/>
              </a:ext>
            </a:extLst>
          </p:cNvPr>
          <p:cNvPicPr>
            <a:picLocks noGrp="1" noChangeAspect="1"/>
          </p:cNvPicPr>
          <p:nvPr>
            <p:ph idx="1"/>
          </p:nvPr>
        </p:nvPicPr>
        <p:blipFill>
          <a:blip r:embed="rId2"/>
          <a:stretch>
            <a:fillRect/>
          </a:stretch>
        </p:blipFill>
        <p:spPr>
          <a:xfrm>
            <a:off x="341644" y="160774"/>
            <a:ext cx="11575701" cy="6310363"/>
          </a:xfrm>
        </p:spPr>
      </p:pic>
    </p:spTree>
    <p:extLst>
      <p:ext uri="{BB962C8B-B14F-4D97-AF65-F5344CB8AC3E}">
        <p14:creationId xmlns:p14="http://schemas.microsoft.com/office/powerpoint/2010/main" val="40390351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E70247-D4FF-3A0D-6727-8A9458864C1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EC9B9D6-615B-0E10-C18E-FBDDAF5F8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4176B-D489-2F6B-BCCE-C998BAD78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0C1256-E33D-157E-04EB-2F86855E7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93D014F-E522-01D9-0B06-126871302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1162272-3663-C099-95C1-89408E05A43F}"/>
              </a:ext>
            </a:extLst>
          </p:cNvPr>
          <p:cNvPicPr>
            <a:picLocks noGrp="1" noChangeAspect="1"/>
          </p:cNvPicPr>
          <p:nvPr>
            <p:ph idx="1"/>
          </p:nvPr>
        </p:nvPicPr>
        <p:blipFill>
          <a:blip r:embed="rId2"/>
          <a:stretch>
            <a:fillRect/>
          </a:stretch>
        </p:blipFill>
        <p:spPr>
          <a:xfrm>
            <a:off x="211016" y="321547"/>
            <a:ext cx="11726426" cy="6219930"/>
          </a:xfrm>
        </p:spPr>
      </p:pic>
    </p:spTree>
    <p:extLst>
      <p:ext uri="{BB962C8B-B14F-4D97-AF65-F5344CB8AC3E}">
        <p14:creationId xmlns:p14="http://schemas.microsoft.com/office/powerpoint/2010/main" val="18679002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A40E29-5AB3-5F88-55A1-A3DA30F2B0D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094986-C822-01CD-AC46-BD4E11E05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5EFEF1-C59D-8B7E-A12F-5F9ECF14A8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B1382AD-1E98-7373-25F8-74154F69A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DC1B79-1301-D9E5-4F03-BB06273D08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1FC14964-3A95-A269-AE23-AC93F6C95A6C}"/>
              </a:ext>
            </a:extLst>
          </p:cNvPr>
          <p:cNvPicPr>
            <a:picLocks noGrp="1" noChangeAspect="1"/>
          </p:cNvPicPr>
          <p:nvPr>
            <p:ph idx="1"/>
          </p:nvPr>
        </p:nvPicPr>
        <p:blipFill>
          <a:blip r:embed="rId2"/>
          <a:stretch>
            <a:fillRect/>
          </a:stretch>
        </p:blipFill>
        <p:spPr>
          <a:xfrm>
            <a:off x="512466" y="291403"/>
            <a:ext cx="11314444" cy="5968720"/>
          </a:xfrm>
        </p:spPr>
      </p:pic>
    </p:spTree>
    <p:extLst>
      <p:ext uri="{BB962C8B-B14F-4D97-AF65-F5344CB8AC3E}">
        <p14:creationId xmlns:p14="http://schemas.microsoft.com/office/powerpoint/2010/main" val="39840960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94C9A4-73AC-4234-C48C-79A8EA545B0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DF0E0-BF04-F9F6-4193-475504E68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7504D6-CFE9-315A-B89E-CDB40DB5F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D58E8F-07EF-2367-09C2-0159FC387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1141F1E-E1BC-9749-99F5-9784DFA640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4F95E8AB-1D25-DBD1-3248-F57DD3E59A6B}"/>
              </a:ext>
            </a:extLst>
          </p:cNvPr>
          <p:cNvPicPr>
            <a:picLocks noGrp="1" noChangeAspect="1"/>
          </p:cNvPicPr>
          <p:nvPr>
            <p:ph idx="1"/>
          </p:nvPr>
        </p:nvPicPr>
        <p:blipFill>
          <a:blip r:embed="rId2"/>
          <a:stretch>
            <a:fillRect/>
          </a:stretch>
        </p:blipFill>
        <p:spPr>
          <a:xfrm>
            <a:off x="341644" y="160774"/>
            <a:ext cx="11465169" cy="6461090"/>
          </a:xfrm>
        </p:spPr>
      </p:pic>
    </p:spTree>
    <p:extLst>
      <p:ext uri="{BB962C8B-B14F-4D97-AF65-F5344CB8AC3E}">
        <p14:creationId xmlns:p14="http://schemas.microsoft.com/office/powerpoint/2010/main" val="7711876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4261A3-FA7A-D910-D774-6D8D88A7A5F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C8EE1A-C73A-E50B-0F40-70BE78979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4EB8309-BDA7-2288-68FF-91235191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F5842A4-B6DF-209E-8036-B5F92A64C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2F412EF-C6D4-6704-CFCF-2F522A897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9D06021-59EC-E93D-3AE7-2E3B8CBDD728}"/>
              </a:ext>
            </a:extLst>
          </p:cNvPr>
          <p:cNvPicPr>
            <a:picLocks noGrp="1" noChangeAspect="1"/>
          </p:cNvPicPr>
          <p:nvPr>
            <p:ph idx="1"/>
          </p:nvPr>
        </p:nvPicPr>
        <p:blipFill>
          <a:blip r:embed="rId2"/>
          <a:stretch>
            <a:fillRect/>
          </a:stretch>
        </p:blipFill>
        <p:spPr>
          <a:xfrm>
            <a:off x="261258" y="251208"/>
            <a:ext cx="11676184" cy="6430945"/>
          </a:xfrm>
        </p:spPr>
      </p:pic>
    </p:spTree>
    <p:extLst>
      <p:ext uri="{BB962C8B-B14F-4D97-AF65-F5344CB8AC3E}">
        <p14:creationId xmlns:p14="http://schemas.microsoft.com/office/powerpoint/2010/main" val="1649466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3813492-A9D2-4DD6-B86D-7A264EAED17E}"/>
              </a:ext>
            </a:extLst>
          </p:cNvPr>
          <p:cNvSpPr>
            <a:spLocks noGrp="1"/>
          </p:cNvSpPr>
          <p:nvPr>
            <p:ph type="ftr" sz="quarter" idx="11"/>
          </p:nvPr>
        </p:nvSpPr>
        <p:spPr/>
        <p:txBody>
          <a:bodyPr/>
          <a:lstStyle/>
          <a:p>
            <a:r>
              <a:rPr lang="en-IN"/>
              <a:t>pkachare@gmail.com</a:t>
            </a:r>
          </a:p>
        </p:txBody>
      </p:sp>
      <p:pic>
        <p:nvPicPr>
          <p:cNvPr id="8" name="Picture 7">
            <a:extLst>
              <a:ext uri="{FF2B5EF4-FFF2-40B4-BE49-F238E27FC236}">
                <a16:creationId xmlns:a16="http://schemas.microsoft.com/office/drawing/2014/main" id="{F06313DC-CEB5-4BD5-A992-E577790576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 y="92441"/>
            <a:ext cx="10622280" cy="4028440"/>
          </a:xfrm>
          <a:prstGeom prst="rect">
            <a:avLst/>
          </a:prstGeom>
        </p:spPr>
      </p:pic>
      <p:pic>
        <p:nvPicPr>
          <p:cNvPr id="10" name="Picture 9">
            <a:extLst>
              <a:ext uri="{FF2B5EF4-FFF2-40B4-BE49-F238E27FC236}">
                <a16:creationId xmlns:a16="http://schemas.microsoft.com/office/drawing/2014/main" id="{CA511C65-1D44-48B1-920C-BF76B85EE3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 y="4120881"/>
            <a:ext cx="5269272" cy="2391679"/>
          </a:xfrm>
          <a:prstGeom prst="rect">
            <a:avLst/>
          </a:prstGeom>
        </p:spPr>
      </p:pic>
      <p:pic>
        <p:nvPicPr>
          <p:cNvPr id="14" name="Picture 13">
            <a:extLst>
              <a:ext uri="{FF2B5EF4-FFF2-40B4-BE49-F238E27FC236}">
                <a16:creationId xmlns:a16="http://schemas.microsoft.com/office/drawing/2014/main" id="{1CD92557-108E-4515-8420-C4702E69D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828" y="4132762"/>
            <a:ext cx="5533352" cy="2391679"/>
          </a:xfrm>
          <a:prstGeom prst="rect">
            <a:avLst/>
          </a:prstGeom>
        </p:spPr>
      </p:pic>
    </p:spTree>
    <p:extLst>
      <p:ext uri="{BB962C8B-B14F-4D97-AF65-F5344CB8AC3E}">
        <p14:creationId xmlns:p14="http://schemas.microsoft.com/office/powerpoint/2010/main" val="1105956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F824866-73FD-431C-B1F8-94E9DE7DCD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6096000" cy="6858000"/>
          </a:xfrm>
        </p:spPr>
      </p:pic>
      <p:pic>
        <p:nvPicPr>
          <p:cNvPr id="10" name="Picture 9">
            <a:extLst>
              <a:ext uri="{FF2B5EF4-FFF2-40B4-BE49-F238E27FC236}">
                <a16:creationId xmlns:a16="http://schemas.microsoft.com/office/drawing/2014/main" id="{5095CA58-EF91-44F4-AD00-27C874ABD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0"/>
            <a:ext cx="6096000" cy="6858000"/>
          </a:xfrm>
          <a:prstGeom prst="rect">
            <a:avLst/>
          </a:prstGeom>
        </p:spPr>
      </p:pic>
    </p:spTree>
    <p:extLst>
      <p:ext uri="{BB962C8B-B14F-4D97-AF65-F5344CB8AC3E}">
        <p14:creationId xmlns:p14="http://schemas.microsoft.com/office/powerpoint/2010/main" val="30374221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09E04F3-4DB1-4F65-AC50-4A68BE581D3F}"/>
              </a:ext>
            </a:extLst>
          </p:cNvPr>
          <p:cNvSpPr>
            <a:spLocks noGrp="1"/>
          </p:cNvSpPr>
          <p:nvPr>
            <p:ph type="ftr" sz="quarter" idx="11"/>
          </p:nvPr>
        </p:nvSpPr>
        <p:spPr/>
        <p:txBody>
          <a:bodyPr/>
          <a:lstStyle/>
          <a:p>
            <a:r>
              <a:rPr lang="en-IN"/>
              <a:t>pkachare@gmail.com</a:t>
            </a:r>
          </a:p>
        </p:txBody>
      </p:sp>
      <p:pic>
        <p:nvPicPr>
          <p:cNvPr id="9" name="Content Placeholder 8">
            <a:extLst>
              <a:ext uri="{FF2B5EF4-FFF2-40B4-BE49-F238E27FC236}">
                <a16:creationId xmlns:a16="http://schemas.microsoft.com/office/drawing/2014/main" id="{B06A4AC6-9940-4271-B12B-EAF5FF3B38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292" y="63799"/>
            <a:ext cx="5632788" cy="2079961"/>
          </a:xfrm>
        </p:spPr>
      </p:pic>
      <p:pic>
        <p:nvPicPr>
          <p:cNvPr id="11" name="Picture 10">
            <a:extLst>
              <a:ext uri="{FF2B5EF4-FFF2-40B4-BE49-F238E27FC236}">
                <a16:creationId xmlns:a16="http://schemas.microsoft.com/office/drawing/2014/main" id="{D261E148-AA0F-4263-8740-E4047DC86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8080" y="63799"/>
            <a:ext cx="6079599" cy="2679401"/>
          </a:xfrm>
          <a:prstGeom prst="rect">
            <a:avLst/>
          </a:prstGeom>
        </p:spPr>
      </p:pic>
      <p:pic>
        <p:nvPicPr>
          <p:cNvPr id="13" name="Picture 12">
            <a:extLst>
              <a:ext uri="{FF2B5EF4-FFF2-40B4-BE49-F238E27FC236}">
                <a16:creationId xmlns:a16="http://schemas.microsoft.com/office/drawing/2014/main" id="{F2D726F7-1934-4B23-AD37-3386B788E6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40" y="2143760"/>
            <a:ext cx="5283200" cy="4500880"/>
          </a:xfrm>
          <a:prstGeom prst="rect">
            <a:avLst/>
          </a:prstGeom>
        </p:spPr>
      </p:pic>
      <p:pic>
        <p:nvPicPr>
          <p:cNvPr id="15" name="Picture 14">
            <a:extLst>
              <a:ext uri="{FF2B5EF4-FFF2-40B4-BE49-F238E27FC236}">
                <a16:creationId xmlns:a16="http://schemas.microsoft.com/office/drawing/2014/main" id="{DF0121A9-5481-461F-9328-23E77DA812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8081" y="2743200"/>
            <a:ext cx="6197598" cy="3613150"/>
          </a:xfrm>
          <a:prstGeom prst="rect">
            <a:avLst/>
          </a:prstGeom>
        </p:spPr>
      </p:pic>
    </p:spTree>
    <p:extLst>
      <p:ext uri="{BB962C8B-B14F-4D97-AF65-F5344CB8AC3E}">
        <p14:creationId xmlns:p14="http://schemas.microsoft.com/office/powerpoint/2010/main" val="11947768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87BFA09-C86E-485C-ABFA-3815A4EE133E}"/>
              </a:ext>
            </a:extLst>
          </p:cNvPr>
          <p:cNvSpPr>
            <a:spLocks noGrp="1"/>
          </p:cNvSpPr>
          <p:nvPr>
            <p:ph type="ftr" sz="quarter" idx="11"/>
          </p:nvPr>
        </p:nvSpPr>
        <p:spPr/>
        <p:txBody>
          <a:bodyPr/>
          <a:lstStyle/>
          <a:p>
            <a:r>
              <a:rPr lang="en-IN"/>
              <a:t>pkachare@gmail.com</a:t>
            </a:r>
          </a:p>
        </p:txBody>
      </p:sp>
      <p:pic>
        <p:nvPicPr>
          <p:cNvPr id="10" name="Content Placeholder 9">
            <a:extLst>
              <a:ext uri="{FF2B5EF4-FFF2-40B4-BE49-F238E27FC236}">
                <a16:creationId xmlns:a16="http://schemas.microsoft.com/office/drawing/2014/main" id="{5989BD15-A157-4E73-AA76-EB95AACE27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373" y="0"/>
            <a:ext cx="4896533" cy="2718139"/>
          </a:xfrm>
        </p:spPr>
      </p:pic>
      <p:pic>
        <p:nvPicPr>
          <p:cNvPr id="12" name="Picture 11">
            <a:extLst>
              <a:ext uri="{FF2B5EF4-FFF2-40B4-BE49-F238E27FC236}">
                <a16:creationId xmlns:a16="http://schemas.microsoft.com/office/drawing/2014/main" id="{3A2EC6D7-BBB3-4D20-AC85-FBABA4649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35" y="2718140"/>
            <a:ext cx="5095285" cy="3921982"/>
          </a:xfrm>
          <a:prstGeom prst="rect">
            <a:avLst/>
          </a:prstGeom>
        </p:spPr>
      </p:pic>
      <p:pic>
        <p:nvPicPr>
          <p:cNvPr id="14" name="Picture 13">
            <a:extLst>
              <a:ext uri="{FF2B5EF4-FFF2-40B4-BE49-F238E27FC236}">
                <a16:creationId xmlns:a16="http://schemas.microsoft.com/office/drawing/2014/main" id="{A3B53A07-4DF4-4444-B4D6-CFFCEAFEA1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6678" y="1"/>
            <a:ext cx="6532949" cy="3718560"/>
          </a:xfrm>
          <a:prstGeom prst="rect">
            <a:avLst/>
          </a:prstGeom>
        </p:spPr>
      </p:pic>
      <p:pic>
        <p:nvPicPr>
          <p:cNvPr id="16" name="Picture 15">
            <a:extLst>
              <a:ext uri="{FF2B5EF4-FFF2-40B4-BE49-F238E27FC236}">
                <a16:creationId xmlns:a16="http://schemas.microsoft.com/office/drawing/2014/main" id="{2D416F7B-AD1E-425F-8E95-994D12C13C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9692" y="3576321"/>
            <a:ext cx="6238307" cy="2966720"/>
          </a:xfrm>
          <a:prstGeom prst="rect">
            <a:avLst/>
          </a:prstGeom>
        </p:spPr>
      </p:pic>
    </p:spTree>
    <p:extLst>
      <p:ext uri="{BB962C8B-B14F-4D97-AF65-F5344CB8AC3E}">
        <p14:creationId xmlns:p14="http://schemas.microsoft.com/office/powerpoint/2010/main" val="322940307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4FE84DD-19BD-45B9-8A5C-65E197FC1B65}"/>
              </a:ext>
            </a:extLst>
          </p:cNvPr>
          <p:cNvSpPr>
            <a:spLocks noGrp="1"/>
          </p:cNvSpPr>
          <p:nvPr>
            <p:ph type="ftr" sz="quarter" idx="11"/>
          </p:nvPr>
        </p:nvSpPr>
        <p:spPr/>
        <p:txBody>
          <a:bodyPr/>
          <a:lstStyle/>
          <a:p>
            <a:r>
              <a:rPr lang="en-IN"/>
              <a:t>pkachare@gmail.com</a:t>
            </a:r>
          </a:p>
        </p:txBody>
      </p:sp>
      <p:pic>
        <p:nvPicPr>
          <p:cNvPr id="6" name="Picture 5">
            <a:extLst>
              <a:ext uri="{FF2B5EF4-FFF2-40B4-BE49-F238E27FC236}">
                <a16:creationId xmlns:a16="http://schemas.microsoft.com/office/drawing/2014/main" id="{7879E397-C1B3-4C11-95E3-72AEFEC63F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7" y="-11978"/>
            <a:ext cx="5949444" cy="3305636"/>
          </a:xfrm>
          <a:prstGeom prst="rect">
            <a:avLst/>
          </a:prstGeom>
        </p:spPr>
      </p:pic>
      <p:pic>
        <p:nvPicPr>
          <p:cNvPr id="8" name="Picture 7">
            <a:extLst>
              <a:ext uri="{FF2B5EF4-FFF2-40B4-BE49-F238E27FC236}">
                <a16:creationId xmlns:a16="http://schemas.microsoft.com/office/drawing/2014/main" id="{D3DC737B-6DB8-4EA3-A592-D8D2EB5CA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1139" y="-879"/>
            <a:ext cx="5963482" cy="3429879"/>
          </a:xfrm>
          <a:prstGeom prst="rect">
            <a:avLst/>
          </a:prstGeom>
        </p:spPr>
      </p:pic>
      <p:pic>
        <p:nvPicPr>
          <p:cNvPr id="10" name="Picture 9">
            <a:extLst>
              <a:ext uri="{FF2B5EF4-FFF2-40B4-BE49-F238E27FC236}">
                <a16:creationId xmlns:a16="http://schemas.microsoft.com/office/drawing/2014/main" id="{D8F7EA95-D5C7-439E-9EDE-18C5BBBB2B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79" y="3454400"/>
            <a:ext cx="10850881" cy="3220720"/>
          </a:xfrm>
          <a:prstGeom prst="rect">
            <a:avLst/>
          </a:prstGeom>
        </p:spPr>
      </p:pic>
    </p:spTree>
    <p:extLst>
      <p:ext uri="{BB962C8B-B14F-4D97-AF65-F5344CB8AC3E}">
        <p14:creationId xmlns:p14="http://schemas.microsoft.com/office/powerpoint/2010/main" val="34426953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5497FFA-DFDA-15D3-DC5E-2BA93A304632}"/>
              </a:ext>
            </a:extLst>
          </p:cNvPr>
          <p:cNvPicPr>
            <a:picLocks noGrp="1" noChangeAspect="1"/>
          </p:cNvPicPr>
          <p:nvPr>
            <p:ph idx="1"/>
          </p:nvPr>
        </p:nvPicPr>
        <p:blipFill>
          <a:blip r:embed="rId3"/>
          <a:stretch>
            <a:fillRect/>
          </a:stretch>
        </p:blipFill>
        <p:spPr>
          <a:xfrm>
            <a:off x="108156" y="98322"/>
            <a:ext cx="11956026" cy="6597445"/>
          </a:xfrm>
        </p:spPr>
      </p:pic>
    </p:spTree>
    <p:extLst>
      <p:ext uri="{BB962C8B-B14F-4D97-AF65-F5344CB8AC3E}">
        <p14:creationId xmlns:p14="http://schemas.microsoft.com/office/powerpoint/2010/main" val="19033320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E215217-4118-4ED1-8518-B19BD4CFC1D0}"/>
              </a:ext>
            </a:extLst>
          </p:cNvPr>
          <p:cNvSpPr>
            <a:spLocks noGrp="1" noChangeArrowheads="1"/>
          </p:cNvSpPr>
          <p:nvPr>
            <p:ph type="title"/>
          </p:nvPr>
        </p:nvSpPr>
        <p:spPr>
          <a:xfrm>
            <a:off x="1981200" y="86360"/>
            <a:ext cx="8229600" cy="533400"/>
          </a:xfrm>
        </p:spPr>
        <p:txBody>
          <a:bodyPr/>
          <a:lstStyle/>
          <a:p>
            <a:pPr algn="ctr" eaLnBrk="1" hangingPunct="1"/>
            <a:r>
              <a:rPr lang="en-US" altLang="en-US" sz="2800" b="1" dirty="0">
                <a:latin typeface="Times New Roman" panose="02020603050405020304" pitchFamily="18" charset="0"/>
                <a:cs typeface="Times New Roman" panose="02020603050405020304" pitchFamily="18" charset="0"/>
              </a:rPr>
              <a:t>Life Cycle of Records</a:t>
            </a:r>
          </a:p>
        </p:txBody>
      </p:sp>
      <p:grpSp>
        <p:nvGrpSpPr>
          <p:cNvPr id="39939" name="Group 3">
            <a:extLst>
              <a:ext uri="{FF2B5EF4-FFF2-40B4-BE49-F238E27FC236}">
                <a16:creationId xmlns:a16="http://schemas.microsoft.com/office/drawing/2014/main" id="{3C3A3261-CC6F-4BD7-9596-D20EE390FC93}"/>
              </a:ext>
            </a:extLst>
          </p:cNvPr>
          <p:cNvGrpSpPr>
            <a:grpSpLocks noChangeAspect="1"/>
          </p:cNvGrpSpPr>
          <p:nvPr/>
        </p:nvGrpSpPr>
        <p:grpSpPr bwMode="auto">
          <a:xfrm>
            <a:off x="0" y="619760"/>
            <a:ext cx="12110720" cy="6085840"/>
            <a:chOff x="1800" y="4596"/>
            <a:chExt cx="8640" cy="4764"/>
          </a:xfrm>
        </p:grpSpPr>
        <p:sp>
          <p:nvSpPr>
            <p:cNvPr id="39940" name="AutoShape 4">
              <a:extLst>
                <a:ext uri="{FF2B5EF4-FFF2-40B4-BE49-F238E27FC236}">
                  <a16:creationId xmlns:a16="http://schemas.microsoft.com/office/drawing/2014/main" id="{D1E63E02-536C-48C1-AA8F-1DEDD14CA3B0}"/>
                </a:ext>
              </a:extLst>
            </p:cNvPr>
            <p:cNvSpPr>
              <a:spLocks noChangeAspect="1" noChangeArrowheads="1"/>
            </p:cNvSpPr>
            <p:nvPr/>
          </p:nvSpPr>
          <p:spPr bwMode="auto">
            <a:xfrm>
              <a:off x="1800" y="4596"/>
              <a:ext cx="8640" cy="4764"/>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39941" name="Text Box 5">
              <a:extLst>
                <a:ext uri="{FF2B5EF4-FFF2-40B4-BE49-F238E27FC236}">
                  <a16:creationId xmlns:a16="http://schemas.microsoft.com/office/drawing/2014/main" id="{383AC601-2225-4E17-84EA-7A0B5E216AC4}"/>
                </a:ext>
              </a:extLst>
            </p:cNvPr>
            <p:cNvSpPr txBox="1">
              <a:spLocks noChangeArrowheads="1"/>
            </p:cNvSpPr>
            <p:nvPr/>
          </p:nvSpPr>
          <p:spPr bwMode="auto">
            <a:xfrm>
              <a:off x="1800" y="5136"/>
              <a:ext cx="2092" cy="720"/>
            </a:xfrm>
            <a:prstGeom prst="rect">
              <a:avLst/>
            </a:prstGeom>
            <a:solidFill>
              <a:srgbClr val="3333FF"/>
            </a:solidFill>
            <a:ln w="9525">
              <a:solidFill>
                <a:srgbClr val="99CCFF"/>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dirty="0">
                  <a:solidFill>
                    <a:schemeClr val="bg1"/>
                  </a:solidFill>
                  <a:cs typeface="Times New Roman" panose="02020603050405020304" pitchFamily="18" charset="0"/>
                </a:rPr>
                <a:t>Receipt and Creation</a:t>
              </a:r>
            </a:p>
            <a:p>
              <a:pPr algn="ctr" eaLnBrk="1" hangingPunct="1"/>
              <a:r>
                <a:rPr lang="en-US" altLang="en-US" sz="2000" b="1" dirty="0">
                  <a:solidFill>
                    <a:schemeClr val="bg1"/>
                  </a:solidFill>
                  <a:cs typeface="Times New Roman" panose="02020603050405020304" pitchFamily="18" charset="0"/>
                </a:rPr>
                <a:t>(Stage I)</a:t>
              </a:r>
              <a:endParaRPr lang="en-US" altLang="en-US" sz="1400" b="1" dirty="0">
                <a:solidFill>
                  <a:schemeClr val="bg1"/>
                </a:solidFill>
                <a:cs typeface="Times New Roman" panose="02020603050405020304" pitchFamily="18" charset="0"/>
              </a:endParaRPr>
            </a:p>
          </p:txBody>
        </p:sp>
        <p:sp>
          <p:nvSpPr>
            <p:cNvPr id="39942" name="Text Box 6">
              <a:extLst>
                <a:ext uri="{FF2B5EF4-FFF2-40B4-BE49-F238E27FC236}">
                  <a16:creationId xmlns:a16="http://schemas.microsoft.com/office/drawing/2014/main" id="{6F85ACBA-332E-4181-B4C3-E19077B56CE2}"/>
                </a:ext>
              </a:extLst>
            </p:cNvPr>
            <p:cNvSpPr txBox="1">
              <a:spLocks noChangeArrowheads="1"/>
            </p:cNvSpPr>
            <p:nvPr/>
          </p:nvSpPr>
          <p:spPr bwMode="auto">
            <a:xfrm>
              <a:off x="5220" y="8280"/>
              <a:ext cx="1980" cy="721"/>
            </a:xfrm>
            <a:prstGeom prst="rect">
              <a:avLst/>
            </a:prstGeom>
            <a:solidFill>
              <a:srgbClr val="00CCFF"/>
            </a:solidFill>
            <a:ln w="9525">
              <a:solidFill>
                <a:srgbClr val="00CCFF"/>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b="1" dirty="0">
                  <a:cs typeface="Times New Roman" panose="02020603050405020304" pitchFamily="18" charset="0"/>
                </a:rPr>
                <a:t>Maintenance</a:t>
              </a:r>
            </a:p>
            <a:p>
              <a:pPr algn="ctr" eaLnBrk="1" hangingPunct="1"/>
              <a:r>
                <a:rPr lang="en-US" altLang="en-US" sz="2800" b="1" dirty="0">
                  <a:cs typeface="Times New Roman" panose="02020603050405020304" pitchFamily="18" charset="0"/>
                </a:rPr>
                <a:t>(Stage II)</a:t>
              </a:r>
              <a:endParaRPr lang="en-US" altLang="en-US" sz="1600" b="1" dirty="0">
                <a:cs typeface="Times New Roman" panose="02020603050405020304" pitchFamily="18" charset="0"/>
              </a:endParaRPr>
            </a:p>
          </p:txBody>
        </p:sp>
        <p:sp>
          <p:nvSpPr>
            <p:cNvPr id="39943" name="Text Box 7">
              <a:extLst>
                <a:ext uri="{FF2B5EF4-FFF2-40B4-BE49-F238E27FC236}">
                  <a16:creationId xmlns:a16="http://schemas.microsoft.com/office/drawing/2014/main" id="{50500153-1114-4114-99C5-2049F84D2951}"/>
                </a:ext>
              </a:extLst>
            </p:cNvPr>
            <p:cNvSpPr txBox="1">
              <a:spLocks noChangeArrowheads="1"/>
            </p:cNvSpPr>
            <p:nvPr/>
          </p:nvSpPr>
          <p:spPr bwMode="auto">
            <a:xfrm>
              <a:off x="8280" y="5136"/>
              <a:ext cx="2160" cy="720"/>
            </a:xfrm>
            <a:prstGeom prst="rect">
              <a:avLst/>
            </a:prstGeom>
            <a:solidFill>
              <a:srgbClr val="3366FF"/>
            </a:solidFill>
            <a:ln w="9525">
              <a:solidFill>
                <a:srgbClr val="3366FF"/>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dirty="0">
                  <a:solidFill>
                    <a:schemeClr val="bg1"/>
                  </a:solidFill>
                  <a:latin typeface="Arial" panose="020B0604020202020204" pitchFamily="34" charset="0"/>
                </a:rPr>
                <a:t>Destruction or Disposition</a:t>
              </a:r>
            </a:p>
            <a:p>
              <a:pPr algn="ctr" eaLnBrk="1" hangingPunct="1"/>
              <a:r>
                <a:rPr lang="en-US" altLang="en-US" sz="2000" b="1" dirty="0">
                  <a:solidFill>
                    <a:schemeClr val="bg1"/>
                  </a:solidFill>
                  <a:latin typeface="Arial" panose="020B0604020202020204" pitchFamily="34" charset="0"/>
                </a:rPr>
                <a:t>(Stage III)</a:t>
              </a:r>
            </a:p>
          </p:txBody>
        </p:sp>
        <p:sp>
          <p:nvSpPr>
            <p:cNvPr id="39944" name="Oval 8">
              <a:extLst>
                <a:ext uri="{FF2B5EF4-FFF2-40B4-BE49-F238E27FC236}">
                  <a16:creationId xmlns:a16="http://schemas.microsoft.com/office/drawing/2014/main" id="{6EEB8D6E-DD53-47C3-8FD7-507B85A880A2}"/>
                </a:ext>
              </a:extLst>
            </p:cNvPr>
            <p:cNvSpPr>
              <a:spLocks noChangeArrowheads="1"/>
            </p:cNvSpPr>
            <p:nvPr/>
          </p:nvSpPr>
          <p:spPr bwMode="auto">
            <a:xfrm>
              <a:off x="4680" y="5400"/>
              <a:ext cx="3060" cy="1799"/>
            </a:xfrm>
            <a:prstGeom prst="ellipse">
              <a:avLst/>
            </a:prstGeom>
            <a:solidFill>
              <a:srgbClr val="FF9900"/>
            </a:solidFill>
            <a:ln w="9525">
              <a:solidFill>
                <a:srgbClr val="FF9900"/>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39945" name="Text Box 9">
              <a:extLst>
                <a:ext uri="{FF2B5EF4-FFF2-40B4-BE49-F238E27FC236}">
                  <a16:creationId xmlns:a16="http://schemas.microsoft.com/office/drawing/2014/main" id="{712FB94A-8FD0-4DD7-8576-9CD1D021D3DA}"/>
                </a:ext>
              </a:extLst>
            </p:cNvPr>
            <p:cNvSpPr txBox="1">
              <a:spLocks noChangeArrowheads="1"/>
            </p:cNvSpPr>
            <p:nvPr/>
          </p:nvSpPr>
          <p:spPr bwMode="auto">
            <a:xfrm>
              <a:off x="5400" y="5940"/>
              <a:ext cx="1735" cy="721"/>
            </a:xfrm>
            <a:prstGeom prst="rect">
              <a:avLst/>
            </a:prstGeom>
            <a:solidFill>
              <a:srgbClr val="FF9900"/>
            </a:solidFill>
            <a:ln w="9525">
              <a:solidFill>
                <a:srgbClr val="FF9900"/>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b="1" dirty="0">
                  <a:latin typeface="Arial" panose="020B0604020202020204" pitchFamily="34" charset="0"/>
                </a:rPr>
                <a:t>Records Management</a:t>
              </a:r>
              <a:endParaRPr lang="en-US" altLang="en-US" sz="2800" dirty="0">
                <a:latin typeface="Arial" panose="020B0604020202020204" pitchFamily="34" charset="0"/>
              </a:endParaRPr>
            </a:p>
          </p:txBody>
        </p:sp>
        <p:sp>
          <p:nvSpPr>
            <p:cNvPr id="39946" name="Line 10">
              <a:extLst>
                <a:ext uri="{FF2B5EF4-FFF2-40B4-BE49-F238E27FC236}">
                  <a16:creationId xmlns:a16="http://schemas.microsoft.com/office/drawing/2014/main" id="{24FF87F9-A0F1-4677-9B97-BB7B5F14E321}"/>
                </a:ext>
              </a:extLst>
            </p:cNvPr>
            <p:cNvSpPr>
              <a:spLocks noChangeShapeType="1"/>
            </p:cNvSpPr>
            <p:nvPr/>
          </p:nvSpPr>
          <p:spPr bwMode="auto">
            <a:xfrm flipH="1" flipV="1">
              <a:off x="3870" y="5512"/>
              <a:ext cx="1080" cy="44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47" name="Line 11">
              <a:extLst>
                <a:ext uri="{FF2B5EF4-FFF2-40B4-BE49-F238E27FC236}">
                  <a16:creationId xmlns:a16="http://schemas.microsoft.com/office/drawing/2014/main" id="{FC9AA3B5-C60A-4EFB-92EA-0C2B1842EBF3}"/>
                </a:ext>
              </a:extLst>
            </p:cNvPr>
            <p:cNvSpPr>
              <a:spLocks noChangeShapeType="1"/>
            </p:cNvSpPr>
            <p:nvPr/>
          </p:nvSpPr>
          <p:spPr bwMode="auto">
            <a:xfrm flipV="1">
              <a:off x="7560" y="5496"/>
              <a:ext cx="718" cy="44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48" name="Line 12">
              <a:extLst>
                <a:ext uri="{FF2B5EF4-FFF2-40B4-BE49-F238E27FC236}">
                  <a16:creationId xmlns:a16="http://schemas.microsoft.com/office/drawing/2014/main" id="{D66432B8-CC6B-48B8-83B5-D26CDFEBF48D}"/>
                </a:ext>
              </a:extLst>
            </p:cNvPr>
            <p:cNvSpPr>
              <a:spLocks noChangeShapeType="1"/>
            </p:cNvSpPr>
            <p:nvPr/>
          </p:nvSpPr>
          <p:spPr bwMode="auto">
            <a:xfrm>
              <a:off x="6120" y="7200"/>
              <a:ext cx="1" cy="10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49" name="Line 13">
              <a:extLst>
                <a:ext uri="{FF2B5EF4-FFF2-40B4-BE49-F238E27FC236}">
                  <a16:creationId xmlns:a16="http://schemas.microsoft.com/office/drawing/2014/main" id="{875E4EDB-CB74-4459-A9D3-BC80BD5794A7}"/>
                </a:ext>
              </a:extLst>
            </p:cNvPr>
            <p:cNvSpPr>
              <a:spLocks noChangeShapeType="1"/>
            </p:cNvSpPr>
            <p:nvPr/>
          </p:nvSpPr>
          <p:spPr bwMode="auto">
            <a:xfrm>
              <a:off x="2700" y="5856"/>
              <a:ext cx="1" cy="278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9950" name="Line 14">
              <a:extLst>
                <a:ext uri="{FF2B5EF4-FFF2-40B4-BE49-F238E27FC236}">
                  <a16:creationId xmlns:a16="http://schemas.microsoft.com/office/drawing/2014/main" id="{68A3FF5C-ACBC-4C8D-9A4C-FC2F096311DD}"/>
                </a:ext>
              </a:extLst>
            </p:cNvPr>
            <p:cNvSpPr>
              <a:spLocks noChangeShapeType="1"/>
            </p:cNvSpPr>
            <p:nvPr/>
          </p:nvSpPr>
          <p:spPr bwMode="auto">
            <a:xfrm>
              <a:off x="2700" y="8639"/>
              <a:ext cx="252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51" name="Line 15">
              <a:extLst>
                <a:ext uri="{FF2B5EF4-FFF2-40B4-BE49-F238E27FC236}">
                  <a16:creationId xmlns:a16="http://schemas.microsoft.com/office/drawing/2014/main" id="{342BBDF9-2892-463D-BD86-3D27F45D1FA1}"/>
                </a:ext>
              </a:extLst>
            </p:cNvPr>
            <p:cNvSpPr>
              <a:spLocks noChangeShapeType="1"/>
            </p:cNvSpPr>
            <p:nvPr/>
          </p:nvSpPr>
          <p:spPr bwMode="auto">
            <a:xfrm>
              <a:off x="7200" y="8639"/>
              <a:ext cx="252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9952" name="Line 16">
              <a:extLst>
                <a:ext uri="{FF2B5EF4-FFF2-40B4-BE49-F238E27FC236}">
                  <a16:creationId xmlns:a16="http://schemas.microsoft.com/office/drawing/2014/main" id="{E044C541-E0F6-4E35-B91B-0C6DCDE87AA4}"/>
                </a:ext>
              </a:extLst>
            </p:cNvPr>
            <p:cNvSpPr>
              <a:spLocks noChangeShapeType="1"/>
            </p:cNvSpPr>
            <p:nvPr/>
          </p:nvSpPr>
          <p:spPr bwMode="auto">
            <a:xfrm flipV="1">
              <a:off x="9719" y="5856"/>
              <a:ext cx="1" cy="278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39953" name="Group 17">
              <a:extLst>
                <a:ext uri="{FF2B5EF4-FFF2-40B4-BE49-F238E27FC236}">
                  <a16:creationId xmlns:a16="http://schemas.microsoft.com/office/drawing/2014/main" id="{9C5D3DDD-5819-4CF5-A93A-AF152B379FC9}"/>
                </a:ext>
              </a:extLst>
            </p:cNvPr>
            <p:cNvGrpSpPr>
              <a:grpSpLocks/>
            </p:cNvGrpSpPr>
            <p:nvPr/>
          </p:nvGrpSpPr>
          <p:grpSpPr bwMode="auto">
            <a:xfrm>
              <a:off x="3060" y="6300"/>
              <a:ext cx="1080" cy="720"/>
              <a:chOff x="3060" y="6300"/>
              <a:chExt cx="1080" cy="900"/>
            </a:xfrm>
          </p:grpSpPr>
          <p:sp>
            <p:nvSpPr>
              <p:cNvPr id="39968" name="Oval 18">
                <a:extLst>
                  <a:ext uri="{FF2B5EF4-FFF2-40B4-BE49-F238E27FC236}">
                    <a16:creationId xmlns:a16="http://schemas.microsoft.com/office/drawing/2014/main" id="{372EF479-4299-4295-9213-80CEA710B647}"/>
                  </a:ext>
                </a:extLst>
              </p:cNvPr>
              <p:cNvSpPr>
                <a:spLocks noChangeArrowheads="1"/>
              </p:cNvSpPr>
              <p:nvPr/>
            </p:nvSpPr>
            <p:spPr bwMode="auto">
              <a:xfrm>
                <a:off x="3060" y="6300"/>
                <a:ext cx="1080" cy="900"/>
              </a:xfrm>
              <a:prstGeom prst="ellipse">
                <a:avLst/>
              </a:prstGeom>
              <a:solidFill>
                <a:srgbClr val="CCFFFF"/>
              </a:solidFill>
              <a:ln w="9525">
                <a:solidFill>
                  <a:srgbClr val="CCFFFF"/>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39969" name="Text Box 19">
                <a:extLst>
                  <a:ext uri="{FF2B5EF4-FFF2-40B4-BE49-F238E27FC236}">
                    <a16:creationId xmlns:a16="http://schemas.microsoft.com/office/drawing/2014/main" id="{8EFCC46B-7E98-4693-A64C-4C2A4ECE2CBE}"/>
                  </a:ext>
                </a:extLst>
              </p:cNvPr>
              <p:cNvSpPr txBox="1">
                <a:spLocks noChangeArrowheads="1"/>
              </p:cNvSpPr>
              <p:nvPr/>
            </p:nvSpPr>
            <p:spPr bwMode="auto">
              <a:xfrm>
                <a:off x="3240" y="6480"/>
                <a:ext cx="720" cy="540"/>
              </a:xfrm>
              <a:prstGeom prst="rect">
                <a:avLst/>
              </a:prstGeom>
              <a:solidFill>
                <a:srgbClr val="CCFFFF"/>
              </a:solidFill>
              <a:ln w="9525">
                <a:solidFill>
                  <a:srgbClr val="CCFFFF"/>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3200" b="1" dirty="0">
                    <a:cs typeface="Times New Roman" panose="02020603050405020304" pitchFamily="18" charset="0"/>
                  </a:rPr>
                  <a:t>Use</a:t>
                </a:r>
                <a:r>
                  <a:rPr lang="en-US" altLang="en-US" sz="1400" dirty="0">
                    <a:latin typeface="Arial" panose="020B0604020202020204" pitchFamily="34" charset="0"/>
                  </a:rPr>
                  <a:t> </a:t>
                </a:r>
              </a:p>
            </p:txBody>
          </p:sp>
        </p:grpSp>
        <p:grpSp>
          <p:nvGrpSpPr>
            <p:cNvPr id="39954" name="Group 20">
              <a:extLst>
                <a:ext uri="{FF2B5EF4-FFF2-40B4-BE49-F238E27FC236}">
                  <a16:creationId xmlns:a16="http://schemas.microsoft.com/office/drawing/2014/main" id="{872A43AF-7339-451D-8EDD-D634E1F5246B}"/>
                </a:ext>
              </a:extLst>
            </p:cNvPr>
            <p:cNvGrpSpPr>
              <a:grpSpLocks/>
            </p:cNvGrpSpPr>
            <p:nvPr/>
          </p:nvGrpSpPr>
          <p:grpSpPr bwMode="auto">
            <a:xfrm>
              <a:off x="3240" y="7380"/>
              <a:ext cx="1800" cy="900"/>
              <a:chOff x="3420" y="7380"/>
              <a:chExt cx="1620" cy="900"/>
            </a:xfrm>
          </p:grpSpPr>
          <p:sp>
            <p:nvSpPr>
              <p:cNvPr id="39966" name="Oval 21">
                <a:extLst>
                  <a:ext uri="{FF2B5EF4-FFF2-40B4-BE49-F238E27FC236}">
                    <a16:creationId xmlns:a16="http://schemas.microsoft.com/office/drawing/2014/main" id="{57E9CDB3-6455-4C2A-B381-70360B1B5F42}"/>
                  </a:ext>
                </a:extLst>
              </p:cNvPr>
              <p:cNvSpPr>
                <a:spLocks noChangeArrowheads="1"/>
              </p:cNvSpPr>
              <p:nvPr/>
            </p:nvSpPr>
            <p:spPr bwMode="auto">
              <a:xfrm>
                <a:off x="3420" y="7380"/>
                <a:ext cx="1620" cy="900"/>
              </a:xfrm>
              <a:prstGeom prst="ellipse">
                <a:avLst/>
              </a:prstGeom>
              <a:solidFill>
                <a:srgbClr val="C0C0C0"/>
              </a:solidFill>
              <a:ln w="9525">
                <a:solidFill>
                  <a:srgbClr val="C0C0C0"/>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dirty="0"/>
              </a:p>
            </p:txBody>
          </p:sp>
          <p:sp>
            <p:nvSpPr>
              <p:cNvPr id="39967" name="Text Box 22">
                <a:extLst>
                  <a:ext uri="{FF2B5EF4-FFF2-40B4-BE49-F238E27FC236}">
                    <a16:creationId xmlns:a16="http://schemas.microsoft.com/office/drawing/2014/main" id="{25BED6EB-48DF-4571-98A2-EA01AD5DEBA6}"/>
                  </a:ext>
                </a:extLst>
              </p:cNvPr>
              <p:cNvSpPr txBox="1">
                <a:spLocks noChangeArrowheads="1"/>
              </p:cNvSpPr>
              <p:nvPr/>
            </p:nvSpPr>
            <p:spPr bwMode="auto">
              <a:xfrm>
                <a:off x="3490" y="7560"/>
                <a:ext cx="1370" cy="540"/>
              </a:xfrm>
              <a:prstGeom prst="rect">
                <a:avLst/>
              </a:prstGeom>
              <a:solidFill>
                <a:srgbClr val="C0C0C0"/>
              </a:solidFill>
              <a:ln w="9525">
                <a:solidFill>
                  <a:srgbClr val="C0C0C0"/>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b="1" dirty="0">
                    <a:latin typeface="Arial" panose="020B0604020202020204" pitchFamily="34" charset="0"/>
                  </a:rPr>
                  <a:t>Storage</a:t>
                </a:r>
                <a:r>
                  <a:rPr lang="en-US" altLang="en-US" sz="3600" dirty="0">
                    <a:latin typeface="Arial" panose="020B0604020202020204" pitchFamily="34" charset="0"/>
                  </a:rPr>
                  <a:t> </a:t>
                </a:r>
              </a:p>
            </p:txBody>
          </p:sp>
        </p:grpSp>
        <p:grpSp>
          <p:nvGrpSpPr>
            <p:cNvPr id="39955" name="Group 23">
              <a:extLst>
                <a:ext uri="{FF2B5EF4-FFF2-40B4-BE49-F238E27FC236}">
                  <a16:creationId xmlns:a16="http://schemas.microsoft.com/office/drawing/2014/main" id="{C59A064E-63BF-46EF-A31F-6DA331D85D0B}"/>
                </a:ext>
              </a:extLst>
            </p:cNvPr>
            <p:cNvGrpSpPr>
              <a:grpSpLocks/>
            </p:cNvGrpSpPr>
            <p:nvPr/>
          </p:nvGrpSpPr>
          <p:grpSpPr bwMode="auto">
            <a:xfrm>
              <a:off x="7380" y="7338"/>
              <a:ext cx="1800" cy="1032"/>
              <a:chOff x="3420" y="7380"/>
              <a:chExt cx="1620" cy="1032"/>
            </a:xfrm>
          </p:grpSpPr>
          <p:sp>
            <p:nvSpPr>
              <p:cNvPr id="39964" name="Oval 24">
                <a:extLst>
                  <a:ext uri="{FF2B5EF4-FFF2-40B4-BE49-F238E27FC236}">
                    <a16:creationId xmlns:a16="http://schemas.microsoft.com/office/drawing/2014/main" id="{31C796D6-609D-4A3A-8EF3-784B8F3C52AC}"/>
                  </a:ext>
                </a:extLst>
              </p:cNvPr>
              <p:cNvSpPr>
                <a:spLocks noChangeArrowheads="1"/>
              </p:cNvSpPr>
              <p:nvPr/>
            </p:nvSpPr>
            <p:spPr bwMode="auto">
              <a:xfrm>
                <a:off x="3420" y="7380"/>
                <a:ext cx="1620" cy="1032"/>
              </a:xfrm>
              <a:prstGeom prst="ellipse">
                <a:avLst/>
              </a:prstGeom>
              <a:solidFill>
                <a:srgbClr val="C0C0C0"/>
              </a:solidFill>
              <a:ln w="9525">
                <a:solidFill>
                  <a:srgbClr val="C0C0C0"/>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39965" name="Text Box 25">
                <a:extLst>
                  <a:ext uri="{FF2B5EF4-FFF2-40B4-BE49-F238E27FC236}">
                    <a16:creationId xmlns:a16="http://schemas.microsoft.com/office/drawing/2014/main" id="{FC9A9487-6482-46FC-9CD2-EE7B4238F87C}"/>
                  </a:ext>
                </a:extLst>
              </p:cNvPr>
              <p:cNvSpPr txBox="1">
                <a:spLocks noChangeArrowheads="1"/>
              </p:cNvSpPr>
              <p:nvPr/>
            </p:nvSpPr>
            <p:spPr bwMode="auto">
              <a:xfrm>
                <a:off x="3630" y="7559"/>
                <a:ext cx="1161" cy="397"/>
              </a:xfrm>
              <a:prstGeom prst="rect">
                <a:avLst/>
              </a:prstGeom>
              <a:solidFill>
                <a:srgbClr val="C0C0C0"/>
              </a:solidFill>
              <a:ln w="9525">
                <a:solidFill>
                  <a:srgbClr val="C0C0C0"/>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3200" b="1" dirty="0">
                    <a:cs typeface="Times New Roman" panose="02020603050405020304" pitchFamily="18" charset="0"/>
                  </a:rPr>
                  <a:t>Retrieval Transfer </a:t>
                </a:r>
              </a:p>
            </p:txBody>
          </p:sp>
        </p:grpSp>
        <p:sp>
          <p:nvSpPr>
            <p:cNvPr id="39956" name="Oval 26">
              <a:extLst>
                <a:ext uri="{FF2B5EF4-FFF2-40B4-BE49-F238E27FC236}">
                  <a16:creationId xmlns:a16="http://schemas.microsoft.com/office/drawing/2014/main" id="{1490B31B-582C-4001-B1CB-AF7E0D1952E8}"/>
                </a:ext>
              </a:extLst>
            </p:cNvPr>
            <p:cNvSpPr>
              <a:spLocks noChangeArrowheads="1"/>
            </p:cNvSpPr>
            <p:nvPr/>
          </p:nvSpPr>
          <p:spPr bwMode="auto">
            <a:xfrm>
              <a:off x="7920" y="6215"/>
              <a:ext cx="1440" cy="805"/>
            </a:xfrm>
            <a:prstGeom prst="ellipse">
              <a:avLst/>
            </a:prstGeom>
            <a:solidFill>
              <a:srgbClr val="33CCCC"/>
            </a:solidFill>
            <a:ln w="9525">
              <a:solidFill>
                <a:srgbClr val="33CCCC"/>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39957" name="Text Box 27">
              <a:extLst>
                <a:ext uri="{FF2B5EF4-FFF2-40B4-BE49-F238E27FC236}">
                  <a16:creationId xmlns:a16="http://schemas.microsoft.com/office/drawing/2014/main" id="{BAF4895F-E334-4DB6-B6AB-0C5F5DBE4FD5}"/>
                </a:ext>
              </a:extLst>
            </p:cNvPr>
            <p:cNvSpPr txBox="1">
              <a:spLocks noChangeArrowheads="1"/>
            </p:cNvSpPr>
            <p:nvPr/>
          </p:nvSpPr>
          <p:spPr bwMode="auto">
            <a:xfrm>
              <a:off x="8041" y="6396"/>
              <a:ext cx="1197" cy="360"/>
            </a:xfrm>
            <a:prstGeom prst="rect">
              <a:avLst/>
            </a:prstGeom>
            <a:solidFill>
              <a:srgbClr val="33CCCC"/>
            </a:solidFill>
            <a:ln w="9525">
              <a:solidFill>
                <a:srgbClr val="33CCCC"/>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b="1" dirty="0">
                  <a:cs typeface="Times New Roman" panose="02020603050405020304" pitchFamily="18" charset="0"/>
                </a:rPr>
                <a:t>Appraisal/ Review </a:t>
              </a:r>
            </a:p>
          </p:txBody>
        </p:sp>
        <p:sp>
          <p:nvSpPr>
            <p:cNvPr id="39958" name="Line 28">
              <a:extLst>
                <a:ext uri="{FF2B5EF4-FFF2-40B4-BE49-F238E27FC236}">
                  <a16:creationId xmlns:a16="http://schemas.microsoft.com/office/drawing/2014/main" id="{41A07814-7542-48F3-B145-0C882CD00EDE}"/>
                </a:ext>
              </a:extLst>
            </p:cNvPr>
            <p:cNvSpPr>
              <a:spLocks noChangeShapeType="1"/>
            </p:cNvSpPr>
            <p:nvPr/>
          </p:nvSpPr>
          <p:spPr bwMode="auto">
            <a:xfrm flipH="1">
              <a:off x="2700" y="6660"/>
              <a:ext cx="36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59" name="Line 29">
              <a:extLst>
                <a:ext uri="{FF2B5EF4-FFF2-40B4-BE49-F238E27FC236}">
                  <a16:creationId xmlns:a16="http://schemas.microsoft.com/office/drawing/2014/main" id="{DB241727-EB1D-4F92-B260-EC7868BA6630}"/>
                </a:ext>
              </a:extLst>
            </p:cNvPr>
            <p:cNvSpPr>
              <a:spLocks noChangeShapeType="1"/>
            </p:cNvSpPr>
            <p:nvPr/>
          </p:nvSpPr>
          <p:spPr bwMode="auto">
            <a:xfrm>
              <a:off x="4140" y="8280"/>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60" name="Line 30">
              <a:extLst>
                <a:ext uri="{FF2B5EF4-FFF2-40B4-BE49-F238E27FC236}">
                  <a16:creationId xmlns:a16="http://schemas.microsoft.com/office/drawing/2014/main" id="{FF929BB4-7B19-4C15-B4F5-CB19CA59DEBD}"/>
                </a:ext>
              </a:extLst>
            </p:cNvPr>
            <p:cNvSpPr>
              <a:spLocks noChangeShapeType="1"/>
            </p:cNvSpPr>
            <p:nvPr/>
          </p:nvSpPr>
          <p:spPr bwMode="auto">
            <a:xfrm>
              <a:off x="3780" y="7020"/>
              <a:ext cx="180" cy="36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61" name="Line 31">
              <a:extLst>
                <a:ext uri="{FF2B5EF4-FFF2-40B4-BE49-F238E27FC236}">
                  <a16:creationId xmlns:a16="http://schemas.microsoft.com/office/drawing/2014/main" id="{65982035-A09B-4FE9-9AE4-992FB53F5F5A}"/>
                </a:ext>
              </a:extLst>
            </p:cNvPr>
            <p:cNvSpPr>
              <a:spLocks noChangeShapeType="1"/>
            </p:cNvSpPr>
            <p:nvPr/>
          </p:nvSpPr>
          <p:spPr bwMode="auto">
            <a:xfrm flipH="1">
              <a:off x="8460" y="7020"/>
              <a:ext cx="180" cy="36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62" name="Line 32">
              <a:extLst>
                <a:ext uri="{FF2B5EF4-FFF2-40B4-BE49-F238E27FC236}">
                  <a16:creationId xmlns:a16="http://schemas.microsoft.com/office/drawing/2014/main" id="{2743D295-6293-4869-8B98-648FDAAA3961}"/>
                </a:ext>
              </a:extLst>
            </p:cNvPr>
            <p:cNvSpPr>
              <a:spLocks noChangeShapeType="1"/>
            </p:cNvSpPr>
            <p:nvPr/>
          </p:nvSpPr>
          <p:spPr bwMode="auto">
            <a:xfrm>
              <a:off x="8280" y="8280"/>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9963" name="Line 33">
              <a:extLst>
                <a:ext uri="{FF2B5EF4-FFF2-40B4-BE49-F238E27FC236}">
                  <a16:creationId xmlns:a16="http://schemas.microsoft.com/office/drawing/2014/main" id="{0B9A5ECE-7234-414B-947C-8412E90546AB}"/>
                </a:ext>
              </a:extLst>
            </p:cNvPr>
            <p:cNvSpPr>
              <a:spLocks noChangeShapeType="1"/>
            </p:cNvSpPr>
            <p:nvPr/>
          </p:nvSpPr>
          <p:spPr bwMode="auto">
            <a:xfrm>
              <a:off x="9360" y="6660"/>
              <a:ext cx="36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4BEF21-782D-43F8-8EAB-8E61D13A07C1}"/>
              </a:ext>
            </a:extLst>
          </p:cNvPr>
          <p:cNvSpPr>
            <a:spLocks noGrp="1"/>
          </p:cNvSpPr>
          <p:nvPr>
            <p:ph type="ftr" sz="quarter" idx="11"/>
          </p:nvPr>
        </p:nvSpPr>
        <p:spPr/>
        <p:txBody>
          <a:bodyPr/>
          <a:lstStyle/>
          <a:p>
            <a:r>
              <a:rPr lang="en-IN"/>
              <a:t>pkachare@gmail.com</a:t>
            </a:r>
          </a:p>
        </p:txBody>
      </p:sp>
      <p:pic>
        <p:nvPicPr>
          <p:cNvPr id="3" name="Picture 2" descr="scan0014">
            <a:extLst>
              <a:ext uri="{FF2B5EF4-FFF2-40B4-BE49-F238E27FC236}">
                <a16:creationId xmlns:a16="http://schemas.microsoft.com/office/drawing/2014/main" id="{6B99D97C-8644-420C-8085-25E1A94D4F02}"/>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091" y="167640"/>
            <a:ext cx="2978309" cy="2743200"/>
          </a:xfrm>
          <a:prstGeom prst="rect">
            <a:avLst/>
          </a:prstGeom>
          <a:solidFill>
            <a:schemeClr val="tx1"/>
          </a:solidFill>
          <a:ln w="57150" cmpd="thinThick">
            <a:solidFill>
              <a:schemeClr val="tx1"/>
            </a:solidFill>
            <a:miter lim="800000"/>
            <a:headEnd/>
            <a:tailEnd/>
          </a:ln>
        </p:spPr>
      </p:pic>
      <p:pic>
        <p:nvPicPr>
          <p:cNvPr id="5" name="Picture 4" descr="IMG_3138">
            <a:extLst>
              <a:ext uri="{FF2B5EF4-FFF2-40B4-BE49-F238E27FC236}">
                <a16:creationId xmlns:a16="http://schemas.microsoft.com/office/drawing/2014/main" id="{49E5DE44-1B0B-4CCC-AFF3-494B0C45E625}"/>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6720" y="167640"/>
            <a:ext cx="2733041" cy="2743199"/>
          </a:xfrm>
          <a:prstGeom prst="rect">
            <a:avLst/>
          </a:prstGeom>
          <a:solidFill>
            <a:schemeClr val="tx1"/>
          </a:solidFill>
          <a:ln w="57150" cmpd="thinThick">
            <a:solidFill>
              <a:schemeClr val="tx1"/>
            </a:solidFill>
            <a:miter lim="800000"/>
            <a:headEnd/>
            <a:tailEnd/>
          </a:ln>
        </p:spPr>
      </p:pic>
      <p:pic>
        <p:nvPicPr>
          <p:cNvPr id="6" name="Picture 5">
            <a:extLst>
              <a:ext uri="{FF2B5EF4-FFF2-40B4-BE49-F238E27FC236}">
                <a16:creationId xmlns:a16="http://schemas.microsoft.com/office/drawing/2014/main" id="{FD8DF776-7312-4CF5-926C-25D84BBA609B}"/>
              </a:ext>
            </a:extLst>
          </p:cNvPr>
          <p:cNvPicPr>
            <a:picLocks noChangeAspect="1"/>
          </p:cNvPicPr>
          <p:nvPr/>
        </p:nvPicPr>
        <p:blipFill>
          <a:blip r:embed="rId4"/>
          <a:stretch>
            <a:fillRect/>
          </a:stretch>
        </p:blipFill>
        <p:spPr>
          <a:xfrm>
            <a:off x="222091" y="3100069"/>
            <a:ext cx="2206149" cy="3473451"/>
          </a:xfrm>
          <a:prstGeom prst="rect">
            <a:avLst/>
          </a:prstGeom>
        </p:spPr>
      </p:pic>
      <p:pic>
        <p:nvPicPr>
          <p:cNvPr id="7" name="Picture 3">
            <a:extLst>
              <a:ext uri="{FF2B5EF4-FFF2-40B4-BE49-F238E27FC236}">
                <a16:creationId xmlns:a16="http://schemas.microsoft.com/office/drawing/2014/main" id="{1D71D079-27C5-4B55-9165-06417B6321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7298" y="3058160"/>
            <a:ext cx="1942782"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a:extLst>
              <a:ext uri="{FF2B5EF4-FFF2-40B4-BE49-F238E27FC236}">
                <a16:creationId xmlns:a16="http://schemas.microsoft.com/office/drawing/2014/main" id="{C61BA95D-458D-4358-8B66-2E15C92890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4702" y="3100070"/>
            <a:ext cx="2365059"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23DF7C20-33ED-49DC-88F8-87D21E5BB7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9938" y="3100069"/>
            <a:ext cx="2486342" cy="343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1B09C22E-EFBF-481C-8FF2-DADBA3839F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0997" y="136525"/>
            <a:ext cx="2978310" cy="2773679"/>
          </a:xfrm>
          <a:prstGeom prst="rect">
            <a:avLst/>
          </a:prstGeom>
        </p:spPr>
      </p:pic>
      <p:pic>
        <p:nvPicPr>
          <p:cNvPr id="18" name="Picture 17">
            <a:extLst>
              <a:ext uri="{FF2B5EF4-FFF2-40B4-BE49-F238E27FC236}">
                <a16:creationId xmlns:a16="http://schemas.microsoft.com/office/drawing/2014/main" id="{0409515E-DE4B-4159-BEF8-E459BDF768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28503" y="2976880"/>
            <a:ext cx="2486342" cy="3554730"/>
          </a:xfrm>
          <a:prstGeom prst="rect">
            <a:avLst/>
          </a:prstGeom>
        </p:spPr>
      </p:pic>
      <p:pic>
        <p:nvPicPr>
          <p:cNvPr id="20" name="Picture 19">
            <a:extLst>
              <a:ext uri="{FF2B5EF4-FFF2-40B4-BE49-F238E27FC236}">
                <a16:creationId xmlns:a16="http://schemas.microsoft.com/office/drawing/2014/main" id="{25A2F31F-9D20-464C-B8C2-8C131941B04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99589" y="81280"/>
            <a:ext cx="2593611" cy="2895599"/>
          </a:xfrm>
          <a:prstGeom prst="rect">
            <a:avLst/>
          </a:prstGeom>
        </p:spPr>
      </p:pic>
    </p:spTree>
    <p:extLst>
      <p:ext uri="{BB962C8B-B14F-4D97-AF65-F5344CB8AC3E}">
        <p14:creationId xmlns:p14="http://schemas.microsoft.com/office/powerpoint/2010/main" val="73922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8DA584E-9EEF-4704-9285-54B0A55CE9D4}"/>
              </a:ext>
            </a:extLst>
          </p:cNvPr>
          <p:cNvSpPr>
            <a:spLocks noGrp="1"/>
          </p:cNvSpPr>
          <p:nvPr>
            <p:ph type="ftr" sz="quarter" idx="11"/>
          </p:nvPr>
        </p:nvSpPr>
        <p:spPr/>
        <p:txBody>
          <a:bodyPr/>
          <a:lstStyle/>
          <a:p>
            <a:r>
              <a:rPr lang="en-IN"/>
              <a:t>pkachare@gmail.com</a:t>
            </a:r>
          </a:p>
        </p:txBody>
      </p:sp>
      <p:pic>
        <p:nvPicPr>
          <p:cNvPr id="6" name="Picture 5">
            <a:extLst>
              <a:ext uri="{FF2B5EF4-FFF2-40B4-BE49-F238E27FC236}">
                <a16:creationId xmlns:a16="http://schemas.microsoft.com/office/drawing/2014/main" id="{EA1536BB-38D3-4D2F-91EC-FFEE49DDD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27876515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4D02FD9E-BC98-3A28-3734-81E9ED6FD229}"/>
              </a:ext>
            </a:extLst>
          </p:cNvPr>
          <p:cNvSpPr>
            <a:spLocks noGrp="1"/>
          </p:cNvSpPr>
          <p:nvPr>
            <p:ph type="title"/>
          </p:nvPr>
        </p:nvSpPr>
        <p:spPr>
          <a:xfrm>
            <a:off x="423863" y="136525"/>
            <a:ext cx="11522075" cy="609600"/>
          </a:xfrm>
          <a:solidFill>
            <a:srgbClr val="3333FF"/>
          </a:solidFill>
        </p:spPr>
        <p:txBody>
          <a:bodyPr rtlCol="0">
            <a:normAutofit fontScale="90000"/>
          </a:bodyPr>
          <a:lstStyle/>
          <a:p>
            <a:pPr algn="ctr" eaLnBrk="1" fontAlgn="auto" hangingPunct="1">
              <a:spcAft>
                <a:spcPts val="0"/>
              </a:spcAft>
              <a:defRPr/>
            </a:pPr>
            <a:r>
              <a:rPr lang="en-IN" altLang="en-US" b="1" dirty="0">
                <a:solidFill>
                  <a:schemeClr val="bg1"/>
                </a:solidFill>
                <a:latin typeface="Times New Roman" panose="02020603050405020304" pitchFamily="18" charset="0"/>
                <a:cs typeface="Times New Roman" panose="02020603050405020304" pitchFamily="18" charset="0"/>
              </a:rPr>
              <a:t>L</a:t>
            </a:r>
            <a:r>
              <a:rPr lang="en-US" altLang="en-US" b="1" dirty="0">
                <a:solidFill>
                  <a:schemeClr val="bg1"/>
                </a:solidFill>
                <a:latin typeface="Times New Roman" panose="02020603050405020304" pitchFamily="18" charset="0"/>
                <a:cs typeface="Times New Roman" panose="02020603050405020304" pitchFamily="18" charset="0"/>
              </a:rPr>
              <a:t>egal Requirements</a:t>
            </a:r>
          </a:p>
        </p:txBody>
      </p:sp>
      <p:sp>
        <p:nvSpPr>
          <p:cNvPr id="14339" name="Content Placeholder 2">
            <a:extLst>
              <a:ext uri="{FF2B5EF4-FFF2-40B4-BE49-F238E27FC236}">
                <a16:creationId xmlns:a16="http://schemas.microsoft.com/office/drawing/2014/main" id="{306659F0-EF25-1661-253D-727640C27CAC}"/>
              </a:ext>
            </a:extLst>
          </p:cNvPr>
          <p:cNvSpPr>
            <a:spLocks noGrp="1" noChangeArrowheads="1"/>
          </p:cNvSpPr>
          <p:nvPr>
            <p:ph idx="1"/>
          </p:nvPr>
        </p:nvSpPr>
        <p:spPr>
          <a:xfrm>
            <a:off x="423863" y="838200"/>
            <a:ext cx="11522075" cy="5791200"/>
          </a:xfrm>
          <a:solidFill>
            <a:srgbClr val="3333FF"/>
          </a:solidFill>
        </p:spPr>
        <p:txBody>
          <a:bodyPr/>
          <a:lstStyle/>
          <a:p>
            <a:pPr eaLnBrk="1" hangingPunct="1"/>
            <a:r>
              <a:rPr lang="en-US" altLang="en-US" b="1" dirty="0">
                <a:solidFill>
                  <a:schemeClr val="bg1"/>
                </a:solidFill>
                <a:latin typeface="Times New Roman" panose="02020603050405020304" pitchFamily="18" charset="0"/>
                <a:cs typeface="Times New Roman" panose="02020603050405020304" pitchFamily="18" charset="0"/>
              </a:rPr>
              <a:t>Effective Proactive Disclosure</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Wide scale Dissemination</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Retrieval Driven Record Management</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Dedicated PIO for </a:t>
            </a:r>
            <a:r>
              <a:rPr lang="en-US" altLang="en-US" b="1" dirty="0" err="1">
                <a:solidFill>
                  <a:schemeClr val="bg1"/>
                </a:solidFill>
                <a:latin typeface="Times New Roman" panose="02020603050405020304" pitchFamily="18" charset="0"/>
                <a:cs typeface="Times New Roman" panose="02020603050405020304" pitchFamily="18" charset="0"/>
              </a:rPr>
              <a:t>Updation</a:t>
            </a:r>
            <a:r>
              <a:rPr lang="en-US" altLang="en-US" b="1" dirty="0">
                <a:solidFill>
                  <a:schemeClr val="bg1"/>
                </a:solidFill>
                <a:latin typeface="Times New Roman" panose="02020603050405020304" pitchFamily="18" charset="0"/>
                <a:cs typeface="Times New Roman" panose="02020603050405020304" pitchFamily="18" charset="0"/>
              </a:rPr>
              <a:t> &amp; Records</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Training  &amp; Awareness</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Active partnership with all Stakeholders</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Need for Uniformity</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Grievance Redressal</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Strengthening Information Commissions</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Forward Linkages</a:t>
            </a:r>
          </a:p>
          <a:p>
            <a:pPr eaLnBrk="1" hangingPunct="1"/>
            <a:r>
              <a:rPr lang="en-US" altLang="en-US" b="1" dirty="0">
                <a:solidFill>
                  <a:schemeClr val="bg1"/>
                </a:solidFill>
                <a:latin typeface="Times New Roman" panose="02020603050405020304" pitchFamily="18" charset="0"/>
                <a:cs typeface="Times New Roman" panose="02020603050405020304" pitchFamily="18" charset="0"/>
              </a:rPr>
              <a:t>Impact on Public Service Delivery</a:t>
            </a:r>
          </a:p>
          <a:p>
            <a:pPr eaLnBrk="1" hangingPunct="1"/>
            <a:endParaRPr lang="en-US" altLang="en-US" dirty="0"/>
          </a:p>
          <a:p>
            <a:pPr eaLnBrk="1" hangingPunct="1"/>
            <a:endParaRPr lang="en-US" altLang="en-US" dirty="0"/>
          </a:p>
          <a:p>
            <a:pPr eaLnBrk="1" hangingPunct="1"/>
            <a:endParaRPr lang="en-US" altLang="en-US" dirty="0"/>
          </a:p>
        </p:txBody>
      </p:sp>
      <p:sp>
        <p:nvSpPr>
          <p:cNvPr id="14340" name="Footer Placeholder 3">
            <a:extLst>
              <a:ext uri="{FF2B5EF4-FFF2-40B4-BE49-F238E27FC236}">
                <a16:creationId xmlns:a16="http://schemas.microsoft.com/office/drawing/2014/main" id="{942642F7-35A0-BAB9-1017-FEA86E3B7A6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n-US" altLang="en-US" sz="1200">
                <a:solidFill>
                  <a:srgbClr val="898989"/>
                </a:solidFill>
                <a:cs typeface="Arial" panose="020B0604020202020204" pitchFamily="34" charset="0"/>
              </a:rPr>
              <a:t>pkachare@gmail.com</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B9AE9AB-852B-6300-847B-714D38089FC1}"/>
              </a:ext>
            </a:extLst>
          </p:cNvPr>
          <p:cNvSpPr>
            <a:spLocks noGrp="1" noChangeArrowheads="1"/>
          </p:cNvSpPr>
          <p:nvPr>
            <p:ph type="title" idx="4294967295"/>
          </p:nvPr>
        </p:nvSpPr>
        <p:spPr>
          <a:xfrm>
            <a:off x="2209800" y="76200"/>
            <a:ext cx="8382000" cy="533400"/>
          </a:xfrm>
        </p:spPr>
        <p:txBody>
          <a:bodyPr rtlCol="0">
            <a:normAutofit fontScale="90000"/>
          </a:bodyPr>
          <a:lstStyle/>
          <a:p>
            <a:pPr algn="ctr" eaLnBrk="1" fontAlgn="auto" hangingPunct="1">
              <a:spcAft>
                <a:spcPts val="0"/>
              </a:spcAft>
              <a:defRPr/>
            </a:pPr>
            <a:r>
              <a:rPr lang="en-US" altLang="en-US" sz="3600" dirty="0">
                <a:solidFill>
                  <a:srgbClr val="FC1828"/>
                </a:solidFill>
                <a:latin typeface="Times New Roman" panose="02020603050405020304" pitchFamily="18" charset="0"/>
                <a:cs typeface="Times New Roman" panose="02020603050405020304" pitchFamily="18" charset="0"/>
              </a:rPr>
              <a:t>RTI requests flooding Public Authorities</a:t>
            </a:r>
          </a:p>
        </p:txBody>
      </p:sp>
      <p:sp>
        <p:nvSpPr>
          <p:cNvPr id="15363" name="Oval 3">
            <a:extLst>
              <a:ext uri="{FF2B5EF4-FFF2-40B4-BE49-F238E27FC236}">
                <a16:creationId xmlns:a16="http://schemas.microsoft.com/office/drawing/2014/main" id="{49BEDC38-DC6D-C56A-30B1-130424664B1D}"/>
              </a:ext>
            </a:extLst>
          </p:cNvPr>
          <p:cNvSpPr>
            <a:spLocks noChangeArrowheads="1"/>
          </p:cNvSpPr>
          <p:nvPr/>
        </p:nvSpPr>
        <p:spPr bwMode="auto">
          <a:xfrm rot="21219521">
            <a:off x="4789488" y="2284413"/>
            <a:ext cx="2919412" cy="2381250"/>
          </a:xfrm>
          <a:prstGeom prst="ellipse">
            <a:avLst/>
          </a:prstGeom>
          <a:gradFill rotWithShape="0">
            <a:gsLst>
              <a:gs pos="0">
                <a:srgbClr val="FFEFD1"/>
              </a:gs>
              <a:gs pos="64999">
                <a:srgbClr val="F0EBD5"/>
              </a:gs>
              <a:gs pos="100000">
                <a:srgbClr val="D1C39F"/>
              </a:gs>
            </a:gsLst>
            <a:lin ang="18900000" scaled="0"/>
          </a:gradFill>
          <a:ln w="28575">
            <a:noFill/>
            <a:round/>
            <a:headEnd/>
            <a:tailEnd/>
          </a:ln>
          <a:effectLst>
            <a:outerShdw dist="107763" dir="2700000" algn="ctr" rotWithShape="0">
              <a:schemeClr val="tx2">
                <a:lumMod val="60000"/>
                <a:lumOff val="40000"/>
              </a:schemeClr>
            </a:outerShdw>
          </a:effectLst>
        </p:spPr>
        <p:txBody>
          <a:bodyPr anchor="ctr"/>
          <a:lstStyle/>
          <a:p>
            <a:pPr algn="ctr" eaLnBrk="1" fontAlgn="auto" hangingPunct="1">
              <a:spcBef>
                <a:spcPct val="50000"/>
              </a:spcBef>
              <a:spcAft>
                <a:spcPts val="0"/>
              </a:spcAft>
              <a:defRPr/>
            </a:pPr>
            <a:r>
              <a:rPr lang="en-US" b="1" dirty="0">
                <a:solidFill>
                  <a:srgbClr val="0000FF"/>
                </a:solidFill>
                <a:latin typeface="Arial" charset="0"/>
                <a:cs typeface="Arial" charset="0"/>
              </a:rPr>
              <a:t>Unclear and vague</a:t>
            </a:r>
          </a:p>
          <a:p>
            <a:pPr algn="ctr" eaLnBrk="1" fontAlgn="auto" hangingPunct="1">
              <a:spcBef>
                <a:spcPct val="50000"/>
              </a:spcBef>
              <a:spcAft>
                <a:spcPts val="0"/>
              </a:spcAft>
              <a:defRPr/>
            </a:pPr>
            <a:endParaRPr lang="en-US" sz="1600" b="1" dirty="0">
              <a:solidFill>
                <a:srgbClr val="0000FF"/>
              </a:solidFill>
              <a:latin typeface="Arial" charset="0"/>
              <a:cs typeface="Arial" charset="0"/>
            </a:endParaRPr>
          </a:p>
          <a:p>
            <a:pPr algn="ctr" eaLnBrk="1" fontAlgn="auto" hangingPunct="1">
              <a:spcBef>
                <a:spcPct val="50000"/>
              </a:spcBef>
              <a:spcAft>
                <a:spcPts val="0"/>
              </a:spcAft>
              <a:defRPr/>
            </a:pPr>
            <a:r>
              <a:rPr lang="en-US" sz="1600" b="1" dirty="0">
                <a:solidFill>
                  <a:srgbClr val="FF0000"/>
                </a:solidFill>
                <a:latin typeface="Arial" charset="0"/>
                <a:cs typeface="Arial" charset="0"/>
              </a:rPr>
              <a:t>Information seeking justification &amp; reasoning</a:t>
            </a:r>
            <a:endParaRPr lang="en-US" sz="2000" b="1" dirty="0">
              <a:solidFill>
                <a:srgbClr val="FF0000"/>
              </a:solidFill>
              <a:latin typeface="Arial" charset="0"/>
              <a:cs typeface="Arial" charset="0"/>
            </a:endParaRPr>
          </a:p>
        </p:txBody>
      </p:sp>
      <p:sp>
        <p:nvSpPr>
          <p:cNvPr id="15364" name="Oval 4">
            <a:extLst>
              <a:ext uri="{FF2B5EF4-FFF2-40B4-BE49-F238E27FC236}">
                <a16:creationId xmlns:a16="http://schemas.microsoft.com/office/drawing/2014/main" id="{54F8714A-7E19-38D7-54CB-1880F5AD9C7F}"/>
              </a:ext>
            </a:extLst>
          </p:cNvPr>
          <p:cNvSpPr>
            <a:spLocks noChangeArrowheads="1"/>
          </p:cNvSpPr>
          <p:nvPr/>
        </p:nvSpPr>
        <p:spPr bwMode="auto">
          <a:xfrm rot="21219521" flipH="1">
            <a:off x="6503988" y="574675"/>
            <a:ext cx="2209800" cy="1727200"/>
          </a:xfrm>
          <a:prstGeom prst="ellipse">
            <a:avLst/>
          </a:prstGeom>
          <a:gradFill rotWithShape="0">
            <a:gsLst>
              <a:gs pos="0">
                <a:srgbClr val="000076"/>
              </a:gs>
              <a:gs pos="50000">
                <a:srgbClr val="0000FF"/>
              </a:gs>
              <a:gs pos="100000">
                <a:srgbClr val="00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800" b="1">
                <a:solidFill>
                  <a:schemeClr val="bg1"/>
                </a:solidFill>
                <a:latin typeface="Arial" panose="020B0604020202020204" pitchFamily="34" charset="0"/>
                <a:cs typeface="Arial" panose="020B0604020202020204" pitchFamily="34" charset="0"/>
              </a:rPr>
              <a:t>Lengthy information </a:t>
            </a:r>
          </a:p>
        </p:txBody>
      </p:sp>
      <p:sp>
        <p:nvSpPr>
          <p:cNvPr id="15365" name="Oval 5">
            <a:extLst>
              <a:ext uri="{FF2B5EF4-FFF2-40B4-BE49-F238E27FC236}">
                <a16:creationId xmlns:a16="http://schemas.microsoft.com/office/drawing/2014/main" id="{8CD82A4A-5457-76AE-EDEF-AD89AF830A8A}"/>
              </a:ext>
            </a:extLst>
          </p:cNvPr>
          <p:cNvSpPr>
            <a:spLocks noChangeArrowheads="1"/>
          </p:cNvSpPr>
          <p:nvPr/>
        </p:nvSpPr>
        <p:spPr bwMode="auto">
          <a:xfrm rot="21219521" flipH="1">
            <a:off x="7778750" y="3762375"/>
            <a:ext cx="1981200" cy="1600200"/>
          </a:xfrm>
          <a:prstGeom prst="ellipse">
            <a:avLst/>
          </a:prstGeom>
          <a:gradFill rotWithShape="0">
            <a:gsLst>
              <a:gs pos="0">
                <a:srgbClr val="760076"/>
              </a:gs>
              <a:gs pos="50000">
                <a:srgbClr val="FF00FF"/>
              </a:gs>
              <a:gs pos="100000">
                <a:srgbClr val="7600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700" b="1">
                <a:solidFill>
                  <a:srgbClr val="001200"/>
                </a:solidFill>
                <a:latin typeface="Arial" panose="020B0604020202020204" pitchFamily="34" charset="0"/>
                <a:cs typeface="Arial" panose="020B0604020202020204" pitchFamily="34" charset="0"/>
              </a:rPr>
              <a:t>Information spanning long past years</a:t>
            </a:r>
          </a:p>
        </p:txBody>
      </p:sp>
      <p:sp>
        <p:nvSpPr>
          <p:cNvPr id="15366" name="Oval 6">
            <a:extLst>
              <a:ext uri="{FF2B5EF4-FFF2-40B4-BE49-F238E27FC236}">
                <a16:creationId xmlns:a16="http://schemas.microsoft.com/office/drawing/2014/main" id="{B1104CCB-8853-871F-89F8-6875607D7BCA}"/>
              </a:ext>
            </a:extLst>
          </p:cNvPr>
          <p:cNvSpPr>
            <a:spLocks noChangeArrowheads="1"/>
          </p:cNvSpPr>
          <p:nvPr/>
        </p:nvSpPr>
        <p:spPr bwMode="auto">
          <a:xfrm rot="21219521" flipH="1">
            <a:off x="7854950" y="2090738"/>
            <a:ext cx="2071688" cy="1600200"/>
          </a:xfrm>
          <a:prstGeom prst="ellipse">
            <a:avLst/>
          </a:prstGeom>
          <a:gradFill rotWithShape="0">
            <a:gsLst>
              <a:gs pos="0">
                <a:srgbClr val="3B003B"/>
              </a:gs>
              <a:gs pos="50000">
                <a:srgbClr val="800080"/>
              </a:gs>
              <a:gs pos="100000">
                <a:srgbClr val="3B003B"/>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700" b="1">
                <a:solidFill>
                  <a:srgbClr val="FFFF00"/>
                </a:solidFill>
                <a:latin typeface="Arial" panose="020B0604020202020204" pitchFamily="34" charset="0"/>
                <a:cs typeface="Arial" panose="020B0604020202020204" pitchFamily="34" charset="0"/>
              </a:rPr>
              <a:t>Seeking voluminous information</a:t>
            </a:r>
          </a:p>
        </p:txBody>
      </p:sp>
      <p:sp>
        <p:nvSpPr>
          <p:cNvPr id="15367" name="Oval 7">
            <a:extLst>
              <a:ext uri="{FF2B5EF4-FFF2-40B4-BE49-F238E27FC236}">
                <a16:creationId xmlns:a16="http://schemas.microsoft.com/office/drawing/2014/main" id="{51C63DF0-0DAD-85F7-72D2-A643429E0977}"/>
              </a:ext>
            </a:extLst>
          </p:cNvPr>
          <p:cNvSpPr>
            <a:spLocks noChangeArrowheads="1"/>
          </p:cNvSpPr>
          <p:nvPr/>
        </p:nvSpPr>
        <p:spPr bwMode="auto">
          <a:xfrm rot="-380479">
            <a:off x="6016625" y="4681538"/>
            <a:ext cx="2057400" cy="1447800"/>
          </a:xfrm>
          <a:prstGeom prst="ellipse">
            <a:avLst/>
          </a:prstGeom>
          <a:gradFill rotWithShape="0">
            <a:gsLst>
              <a:gs pos="0">
                <a:srgbClr val="760000"/>
              </a:gs>
              <a:gs pos="50000">
                <a:srgbClr val="FF0000"/>
              </a:gs>
              <a:gs pos="100000">
                <a:srgbClr val="7600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700" b="1">
                <a:solidFill>
                  <a:srgbClr val="001200"/>
                </a:solidFill>
                <a:latin typeface="Arial" panose="020B0604020202020204" pitchFamily="34" charset="0"/>
                <a:cs typeface="Arial" panose="020B0604020202020204" pitchFamily="34" charset="0"/>
              </a:rPr>
              <a:t>Information Seeking Help</a:t>
            </a:r>
          </a:p>
        </p:txBody>
      </p:sp>
      <p:sp>
        <p:nvSpPr>
          <p:cNvPr id="15368" name="Oval 8">
            <a:extLst>
              <a:ext uri="{FF2B5EF4-FFF2-40B4-BE49-F238E27FC236}">
                <a16:creationId xmlns:a16="http://schemas.microsoft.com/office/drawing/2014/main" id="{2EE2528A-B48B-4F42-3549-DCE9887E998D}"/>
              </a:ext>
            </a:extLst>
          </p:cNvPr>
          <p:cNvSpPr>
            <a:spLocks noChangeArrowheads="1"/>
          </p:cNvSpPr>
          <p:nvPr/>
        </p:nvSpPr>
        <p:spPr bwMode="auto">
          <a:xfrm rot="-380479">
            <a:off x="3729038" y="4689475"/>
            <a:ext cx="2209800" cy="1447800"/>
          </a:xfrm>
          <a:prstGeom prst="ellipse">
            <a:avLst/>
          </a:prstGeom>
          <a:gradFill rotWithShape="0">
            <a:gsLst>
              <a:gs pos="0">
                <a:srgbClr val="764700"/>
              </a:gs>
              <a:gs pos="50000">
                <a:srgbClr val="FF9900"/>
              </a:gs>
              <a:gs pos="100000">
                <a:srgbClr val="7647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700" b="1">
                <a:latin typeface="Arial" panose="020B0604020202020204" pitchFamily="34" charset="0"/>
                <a:cs typeface="Arial" panose="020B0604020202020204" pitchFamily="34" charset="0"/>
              </a:rPr>
              <a:t>Information Seeking remedy</a:t>
            </a:r>
          </a:p>
        </p:txBody>
      </p:sp>
      <p:sp>
        <p:nvSpPr>
          <p:cNvPr id="15369" name="Oval 9">
            <a:extLst>
              <a:ext uri="{FF2B5EF4-FFF2-40B4-BE49-F238E27FC236}">
                <a16:creationId xmlns:a16="http://schemas.microsoft.com/office/drawing/2014/main" id="{707A4B81-8D94-B857-E22C-B06D5CAC03BD}"/>
              </a:ext>
            </a:extLst>
          </p:cNvPr>
          <p:cNvSpPr>
            <a:spLocks noChangeArrowheads="1"/>
          </p:cNvSpPr>
          <p:nvPr/>
        </p:nvSpPr>
        <p:spPr bwMode="auto">
          <a:xfrm rot="-380479">
            <a:off x="2293938" y="3617913"/>
            <a:ext cx="2138362" cy="1524000"/>
          </a:xfrm>
          <a:prstGeom prst="ellipse">
            <a:avLst/>
          </a:prstGeom>
          <a:gradFill rotWithShape="0">
            <a:gsLst>
              <a:gs pos="0">
                <a:srgbClr val="767600"/>
              </a:gs>
              <a:gs pos="50000">
                <a:srgbClr val="FFFF00"/>
              </a:gs>
              <a:gs pos="100000">
                <a:srgbClr val="7676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700" b="1">
                <a:solidFill>
                  <a:srgbClr val="001200"/>
                </a:solidFill>
                <a:latin typeface="Arial" panose="020B0604020202020204" pitchFamily="34" charset="0"/>
                <a:cs typeface="Arial" panose="020B0604020202020204" pitchFamily="34" charset="0"/>
              </a:rPr>
              <a:t>Complaints &amp; grievances redress requests</a:t>
            </a:r>
          </a:p>
        </p:txBody>
      </p:sp>
      <p:sp>
        <p:nvSpPr>
          <p:cNvPr id="15370" name="Oval 10">
            <a:extLst>
              <a:ext uri="{FF2B5EF4-FFF2-40B4-BE49-F238E27FC236}">
                <a16:creationId xmlns:a16="http://schemas.microsoft.com/office/drawing/2014/main" id="{1E2CD5F3-E5DB-6B6A-4ACB-A4A7BA5DA642}"/>
              </a:ext>
            </a:extLst>
          </p:cNvPr>
          <p:cNvSpPr>
            <a:spLocks noChangeArrowheads="1"/>
          </p:cNvSpPr>
          <p:nvPr/>
        </p:nvSpPr>
        <p:spPr bwMode="auto">
          <a:xfrm rot="-380479">
            <a:off x="2654300" y="1789113"/>
            <a:ext cx="2133600" cy="1727200"/>
          </a:xfrm>
          <a:prstGeom prst="ellipse">
            <a:avLst/>
          </a:prstGeom>
          <a:gradFill rotWithShape="0">
            <a:gsLst>
              <a:gs pos="0">
                <a:srgbClr val="007600"/>
              </a:gs>
              <a:gs pos="50000">
                <a:srgbClr val="00FF00"/>
              </a:gs>
              <a:gs pos="100000">
                <a:srgbClr val="007600"/>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700" b="1">
                <a:solidFill>
                  <a:srgbClr val="001200"/>
                </a:solidFill>
                <a:latin typeface="Arial" panose="020B0604020202020204" pitchFamily="34" charset="0"/>
                <a:cs typeface="Arial" panose="020B0604020202020204" pitchFamily="34" charset="0"/>
              </a:rPr>
              <a:t>Information Infringing Privacy  </a:t>
            </a:r>
          </a:p>
        </p:txBody>
      </p:sp>
      <p:sp>
        <p:nvSpPr>
          <p:cNvPr id="15371" name="Oval 11">
            <a:extLst>
              <a:ext uri="{FF2B5EF4-FFF2-40B4-BE49-F238E27FC236}">
                <a16:creationId xmlns:a16="http://schemas.microsoft.com/office/drawing/2014/main" id="{9374F764-01B2-4347-F70E-FBDB7F6D2550}"/>
              </a:ext>
            </a:extLst>
          </p:cNvPr>
          <p:cNvSpPr>
            <a:spLocks noChangeArrowheads="1"/>
          </p:cNvSpPr>
          <p:nvPr/>
        </p:nvSpPr>
        <p:spPr bwMode="auto">
          <a:xfrm rot="-380479">
            <a:off x="4189413" y="650875"/>
            <a:ext cx="2209800" cy="1522413"/>
          </a:xfrm>
          <a:prstGeom prst="ellipse">
            <a:avLst/>
          </a:prstGeom>
          <a:gradFill rotWithShape="0">
            <a:gsLst>
              <a:gs pos="0">
                <a:srgbClr val="007676"/>
              </a:gs>
              <a:gs pos="50000">
                <a:srgbClr val="00FFFF"/>
              </a:gs>
              <a:gs pos="100000">
                <a:srgbClr val="007676"/>
              </a:gs>
            </a:gsLst>
            <a:lin ang="18900000" scaled="1"/>
          </a:gradFill>
          <a:ln>
            <a:noFill/>
          </a:ln>
          <a:effectLst>
            <a:outerShdw dist="107763" dir="2700000" algn="ctr" rotWithShape="0">
              <a:srgbClr val="00CCCC"/>
            </a:outerShdw>
          </a:effectLst>
          <a:extLst>
            <a:ext uri="{91240B29-F687-4F45-9708-019B960494DF}">
              <a14:hiddenLine xmlns:a14="http://schemas.microsoft.com/office/drawing/2010/main" w="2857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800" b="1">
                <a:solidFill>
                  <a:srgbClr val="FF0000"/>
                </a:solidFill>
                <a:latin typeface="Arial" panose="020B0604020202020204" pitchFamily="34" charset="0"/>
                <a:cs typeface="Arial" panose="020B0604020202020204" pitchFamily="34" charset="0"/>
              </a:rPr>
              <a:t>Public interest Information </a:t>
            </a:r>
          </a:p>
        </p:txBody>
      </p:sp>
      <p:sp>
        <p:nvSpPr>
          <p:cNvPr id="15372" name="Rectangle 12">
            <a:extLst>
              <a:ext uri="{FF2B5EF4-FFF2-40B4-BE49-F238E27FC236}">
                <a16:creationId xmlns:a16="http://schemas.microsoft.com/office/drawing/2014/main" id="{FF14E995-D511-7072-CE15-A97D6D1A88AA}"/>
              </a:ext>
            </a:extLst>
          </p:cNvPr>
          <p:cNvSpPr>
            <a:spLocks noChangeArrowheads="1"/>
          </p:cNvSpPr>
          <p:nvPr/>
        </p:nvSpPr>
        <p:spPr bwMode="auto">
          <a:xfrm>
            <a:off x="2971800" y="6248400"/>
            <a:ext cx="6172200" cy="457200"/>
          </a:xfrm>
          <a:prstGeom prst="rect">
            <a:avLst/>
          </a:prstGeom>
          <a:solidFill>
            <a:srgbClr val="7030A0"/>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endParaRPr lang="en-US" altLang="en-US" sz="1800" b="1">
              <a:solidFill>
                <a:srgbClr val="990033"/>
              </a:solidFill>
              <a:cs typeface="Arial" panose="020B0604020202020204" pitchFamily="34" charset="0"/>
            </a:endParaRPr>
          </a:p>
          <a:p>
            <a:pPr algn="ctr" eaLnBrk="1" hangingPunct="1">
              <a:lnSpc>
                <a:spcPct val="100000"/>
              </a:lnSpc>
              <a:spcBef>
                <a:spcPct val="50000"/>
              </a:spcBef>
              <a:buFontTx/>
              <a:buNone/>
            </a:pPr>
            <a:br>
              <a:rPr lang="en-US" altLang="en-US" sz="2000" b="1">
                <a:solidFill>
                  <a:srgbClr val="FF0000"/>
                </a:solidFill>
                <a:cs typeface="Arial" panose="020B0604020202020204" pitchFamily="34" charset="0"/>
              </a:rPr>
            </a:br>
            <a:r>
              <a:rPr lang="en-US" altLang="en-US" b="1">
                <a:solidFill>
                  <a:schemeClr val="bg1"/>
                </a:solidFill>
                <a:cs typeface="Arial" panose="020B0604020202020204" pitchFamily="34" charset="0"/>
              </a:rPr>
              <a:t>Repeated Requests for same info </a:t>
            </a:r>
            <a:endParaRPr lang="en-US" altLang="en-US" sz="2400" b="1">
              <a:solidFill>
                <a:schemeClr val="bg1"/>
              </a:solidFill>
              <a:cs typeface="Arial" panose="020B0604020202020204" pitchFamily="34" charset="0"/>
            </a:endParaRPr>
          </a:p>
          <a:p>
            <a:pPr algn="ctr" eaLnBrk="1" hangingPunct="1">
              <a:lnSpc>
                <a:spcPct val="100000"/>
              </a:lnSpc>
              <a:spcBef>
                <a:spcPct val="50000"/>
              </a:spcBef>
              <a:buFontTx/>
              <a:buNone/>
            </a:pPr>
            <a:endParaRPr lang="en-US" altLang="en-US" sz="2400" b="1">
              <a:cs typeface="Arial" panose="020B0604020202020204" pitchFamily="34" charset="0"/>
            </a:endParaRPr>
          </a:p>
          <a:p>
            <a:pPr algn="ctr" eaLnBrk="1" hangingPunct="1">
              <a:lnSpc>
                <a:spcPct val="100000"/>
              </a:lnSpc>
              <a:spcBef>
                <a:spcPct val="0"/>
              </a:spcBef>
              <a:buFontTx/>
              <a:buNone/>
            </a:pPr>
            <a:endParaRPr lang="en-US" altLang="en-US" sz="1800">
              <a:cs typeface="Arial" panose="020B0604020202020204" pitchFamily="34" charset="0"/>
            </a:endParaRPr>
          </a:p>
        </p:txBody>
      </p:sp>
      <p:sp>
        <p:nvSpPr>
          <p:cNvPr id="40973" name="Rectangle 13">
            <a:extLst>
              <a:ext uri="{FF2B5EF4-FFF2-40B4-BE49-F238E27FC236}">
                <a16:creationId xmlns:a16="http://schemas.microsoft.com/office/drawing/2014/main" id="{9D0689D2-11A8-286A-2276-79D735B3CB36}"/>
              </a:ext>
            </a:extLst>
          </p:cNvPr>
          <p:cNvSpPr>
            <a:spLocks noChangeArrowheads="1"/>
          </p:cNvSpPr>
          <p:nvPr/>
        </p:nvSpPr>
        <p:spPr bwMode="auto">
          <a:xfrm>
            <a:off x="1676400" y="1676400"/>
            <a:ext cx="533400" cy="4800600"/>
          </a:xfrm>
          <a:prstGeom prst="rect">
            <a:avLst/>
          </a:prstGeom>
          <a:solidFill>
            <a:schemeClr val="bg1">
              <a:lumMod val="85000"/>
            </a:schemeClr>
          </a:solidFill>
          <a:ln w="9525">
            <a:solidFill>
              <a:schemeClr val="tx1"/>
            </a:solidFill>
            <a:miter lim="800000"/>
            <a:headEnd/>
            <a:tailEnd/>
          </a:ln>
        </p:spPr>
        <p:txBody>
          <a:bodyPr wrap="none" anchorCtr="1"/>
          <a:lstStyle/>
          <a:p>
            <a:pPr algn="ctr" eaLnBrk="1" fontAlgn="auto" hangingPunct="1">
              <a:spcBef>
                <a:spcPts val="0"/>
              </a:spcBef>
              <a:spcAft>
                <a:spcPts val="0"/>
              </a:spcAft>
              <a:defRPr/>
            </a:pPr>
            <a:endParaRPr lang="en-US" sz="2400" b="1" dirty="0">
              <a:solidFill>
                <a:schemeClr val="bg1"/>
              </a:solidFill>
              <a:latin typeface="+mn-lt"/>
            </a:endParaRPr>
          </a:p>
          <a:p>
            <a:pPr algn="ctr" eaLnBrk="1" fontAlgn="auto" hangingPunct="1">
              <a:spcBef>
                <a:spcPts val="0"/>
              </a:spcBef>
              <a:spcAft>
                <a:spcPts val="0"/>
              </a:spcAft>
              <a:defRPr/>
            </a:pPr>
            <a:r>
              <a:rPr lang="en-US" sz="2800" b="1" dirty="0">
                <a:solidFill>
                  <a:srgbClr val="FF0000"/>
                </a:solidFill>
                <a:latin typeface="+mn-lt"/>
              </a:rPr>
              <a:t>V</a:t>
            </a:r>
          </a:p>
          <a:p>
            <a:pPr algn="ctr" eaLnBrk="1" fontAlgn="auto" hangingPunct="1">
              <a:spcBef>
                <a:spcPts val="0"/>
              </a:spcBef>
              <a:spcAft>
                <a:spcPts val="0"/>
              </a:spcAft>
              <a:defRPr/>
            </a:pPr>
            <a:r>
              <a:rPr lang="en-US" sz="2800" b="1" dirty="0">
                <a:solidFill>
                  <a:srgbClr val="FF0000"/>
                </a:solidFill>
                <a:latin typeface="+mn-lt"/>
              </a:rPr>
              <a:t>A</a:t>
            </a:r>
            <a:br>
              <a:rPr lang="en-US" sz="2800" b="1" dirty="0">
                <a:solidFill>
                  <a:srgbClr val="FF0000"/>
                </a:solidFill>
                <a:latin typeface="+mn-lt"/>
              </a:rPr>
            </a:br>
            <a:r>
              <a:rPr lang="en-US" sz="2800" b="1" dirty="0">
                <a:solidFill>
                  <a:srgbClr val="FF0000"/>
                </a:solidFill>
                <a:latin typeface="+mn-lt"/>
              </a:rPr>
              <a:t>X</a:t>
            </a:r>
            <a:br>
              <a:rPr lang="en-US" sz="2800" b="1" dirty="0">
                <a:solidFill>
                  <a:srgbClr val="FF0000"/>
                </a:solidFill>
                <a:latin typeface="+mn-lt"/>
              </a:rPr>
            </a:br>
            <a:r>
              <a:rPr lang="en-US" sz="2800" b="1" dirty="0">
                <a:solidFill>
                  <a:srgbClr val="FF0000"/>
                </a:solidFill>
                <a:latin typeface="+mn-lt"/>
              </a:rPr>
              <a:t>A</a:t>
            </a:r>
            <a:br>
              <a:rPr lang="en-US" sz="2800" b="1" dirty="0">
                <a:solidFill>
                  <a:srgbClr val="FF0000"/>
                </a:solidFill>
                <a:latin typeface="+mn-lt"/>
              </a:rPr>
            </a:br>
            <a:r>
              <a:rPr lang="en-US" sz="2800" b="1" dirty="0">
                <a:solidFill>
                  <a:srgbClr val="FF0000"/>
                </a:solidFill>
                <a:latin typeface="+mn-lt"/>
              </a:rPr>
              <a:t>T</a:t>
            </a:r>
            <a:br>
              <a:rPr lang="en-US" sz="2800" b="1" dirty="0">
                <a:solidFill>
                  <a:srgbClr val="FF0000"/>
                </a:solidFill>
                <a:latin typeface="+mn-lt"/>
              </a:rPr>
            </a:br>
            <a:r>
              <a:rPr lang="en-US" sz="2800" b="1" dirty="0">
                <a:solidFill>
                  <a:srgbClr val="FF0000"/>
                </a:solidFill>
                <a:latin typeface="+mn-lt"/>
              </a:rPr>
              <a:t>I</a:t>
            </a:r>
            <a:br>
              <a:rPr lang="en-US" sz="2800" b="1" dirty="0">
                <a:solidFill>
                  <a:srgbClr val="FF0000"/>
                </a:solidFill>
                <a:latin typeface="+mn-lt"/>
              </a:rPr>
            </a:br>
            <a:r>
              <a:rPr lang="en-US" sz="2800" b="1" dirty="0">
                <a:solidFill>
                  <a:srgbClr val="FF0000"/>
                </a:solidFill>
                <a:latin typeface="+mn-lt"/>
              </a:rPr>
              <a:t>O</a:t>
            </a:r>
            <a:br>
              <a:rPr lang="en-US" sz="2800" b="1" dirty="0">
                <a:solidFill>
                  <a:srgbClr val="FF0000"/>
                </a:solidFill>
                <a:latin typeface="+mn-lt"/>
              </a:rPr>
            </a:br>
            <a:r>
              <a:rPr lang="en-US" sz="2800" b="1" dirty="0">
                <a:solidFill>
                  <a:srgbClr val="FF0000"/>
                </a:solidFill>
                <a:latin typeface="+mn-lt"/>
              </a:rPr>
              <a:t>U</a:t>
            </a:r>
            <a:br>
              <a:rPr lang="en-US" sz="2800" b="1" dirty="0">
                <a:solidFill>
                  <a:srgbClr val="FF0000"/>
                </a:solidFill>
                <a:latin typeface="+mn-lt"/>
              </a:rPr>
            </a:br>
            <a:r>
              <a:rPr lang="en-US" sz="2800" b="1" dirty="0">
                <a:solidFill>
                  <a:srgbClr val="FF0000"/>
                </a:solidFill>
                <a:latin typeface="+mn-lt"/>
              </a:rPr>
              <a:t>S</a:t>
            </a:r>
            <a:br>
              <a:rPr lang="en-US" sz="2800" b="1" dirty="0">
                <a:solidFill>
                  <a:srgbClr val="FF0000"/>
                </a:solidFill>
                <a:latin typeface="+mn-lt"/>
              </a:rPr>
            </a:br>
            <a:endParaRPr lang="en-US" sz="2800" b="1" dirty="0">
              <a:solidFill>
                <a:srgbClr val="FF0000"/>
              </a:solidFill>
              <a:latin typeface="+mn-lt"/>
            </a:endParaRPr>
          </a:p>
        </p:txBody>
      </p:sp>
      <p:sp>
        <p:nvSpPr>
          <p:cNvPr id="40974" name="Rectangle 14">
            <a:extLst>
              <a:ext uri="{FF2B5EF4-FFF2-40B4-BE49-F238E27FC236}">
                <a16:creationId xmlns:a16="http://schemas.microsoft.com/office/drawing/2014/main" id="{7930522A-B5AF-FF2A-3F0A-5C38AF7C6C05}"/>
              </a:ext>
            </a:extLst>
          </p:cNvPr>
          <p:cNvSpPr>
            <a:spLocks noChangeArrowheads="1"/>
          </p:cNvSpPr>
          <p:nvPr/>
        </p:nvSpPr>
        <p:spPr bwMode="auto">
          <a:xfrm>
            <a:off x="10058400" y="1447800"/>
            <a:ext cx="533400" cy="5029200"/>
          </a:xfrm>
          <a:prstGeom prst="rect">
            <a:avLst/>
          </a:prstGeom>
          <a:solidFill>
            <a:schemeClr val="bg1">
              <a:lumMod val="85000"/>
            </a:schemeClr>
          </a:solidFill>
          <a:ln w="9525">
            <a:solidFill>
              <a:schemeClr val="tx1"/>
            </a:solidFill>
            <a:miter lim="800000"/>
            <a:headEnd/>
            <a:tailEnd/>
          </a:ln>
        </p:spPr>
        <p:txBody>
          <a:bodyPr wrap="none" anchorCtr="1"/>
          <a:lstStyle/>
          <a:p>
            <a:pPr algn="ctr" eaLnBrk="1" fontAlgn="auto" hangingPunct="1">
              <a:spcBef>
                <a:spcPts val="0"/>
              </a:spcBef>
              <a:spcAft>
                <a:spcPts val="0"/>
              </a:spcAft>
              <a:defRPr/>
            </a:pPr>
            <a:endParaRPr lang="en-US" sz="2800" b="1" dirty="0">
              <a:solidFill>
                <a:schemeClr val="bg1"/>
              </a:solidFill>
              <a:latin typeface="+mn-lt"/>
            </a:endParaRPr>
          </a:p>
          <a:p>
            <a:pPr algn="ctr" eaLnBrk="1" fontAlgn="auto" hangingPunct="1">
              <a:spcBef>
                <a:spcPts val="0"/>
              </a:spcBef>
              <a:spcAft>
                <a:spcPts val="0"/>
              </a:spcAft>
              <a:defRPr/>
            </a:pPr>
            <a:r>
              <a:rPr lang="en-US" sz="2800" b="1" dirty="0">
                <a:solidFill>
                  <a:srgbClr val="FF0000"/>
                </a:solidFill>
                <a:latin typeface="+mn-lt"/>
              </a:rPr>
              <a:t>F</a:t>
            </a:r>
            <a:br>
              <a:rPr lang="en-US" sz="2800" b="1" dirty="0">
                <a:solidFill>
                  <a:srgbClr val="FF0000"/>
                </a:solidFill>
                <a:latin typeface="+mn-lt"/>
              </a:rPr>
            </a:br>
            <a:r>
              <a:rPr lang="en-US" sz="2800" b="1" dirty="0">
                <a:solidFill>
                  <a:srgbClr val="FF0000"/>
                </a:solidFill>
                <a:latin typeface="+mn-lt"/>
              </a:rPr>
              <a:t>R</a:t>
            </a:r>
            <a:br>
              <a:rPr lang="en-US" sz="2800" b="1" dirty="0">
                <a:solidFill>
                  <a:srgbClr val="FF0000"/>
                </a:solidFill>
                <a:latin typeface="+mn-lt"/>
              </a:rPr>
            </a:br>
            <a:r>
              <a:rPr lang="en-US" sz="2800" b="1" dirty="0">
                <a:solidFill>
                  <a:srgbClr val="FF0000"/>
                </a:solidFill>
                <a:latin typeface="+mn-lt"/>
              </a:rPr>
              <a:t>I</a:t>
            </a:r>
            <a:br>
              <a:rPr lang="en-US" sz="2800" b="1" dirty="0">
                <a:solidFill>
                  <a:srgbClr val="FF0000"/>
                </a:solidFill>
                <a:latin typeface="+mn-lt"/>
              </a:rPr>
            </a:br>
            <a:r>
              <a:rPr lang="en-US" sz="2800" b="1" dirty="0">
                <a:solidFill>
                  <a:srgbClr val="FF0000"/>
                </a:solidFill>
                <a:latin typeface="+mn-lt"/>
              </a:rPr>
              <a:t>V</a:t>
            </a:r>
            <a:br>
              <a:rPr lang="en-US" sz="2800" b="1" dirty="0">
                <a:solidFill>
                  <a:srgbClr val="FF0000"/>
                </a:solidFill>
                <a:latin typeface="+mn-lt"/>
              </a:rPr>
            </a:br>
            <a:r>
              <a:rPr lang="en-US" sz="2800" b="1" dirty="0">
                <a:solidFill>
                  <a:srgbClr val="FF0000"/>
                </a:solidFill>
                <a:latin typeface="+mn-lt"/>
              </a:rPr>
              <a:t>U</a:t>
            </a:r>
            <a:br>
              <a:rPr lang="en-US" sz="2800" b="1" dirty="0">
                <a:solidFill>
                  <a:srgbClr val="FF0000"/>
                </a:solidFill>
                <a:latin typeface="+mn-lt"/>
              </a:rPr>
            </a:br>
            <a:r>
              <a:rPr lang="en-US" sz="2800" b="1" dirty="0">
                <a:solidFill>
                  <a:srgbClr val="FF0000"/>
                </a:solidFill>
                <a:latin typeface="+mn-lt"/>
              </a:rPr>
              <a:t>L</a:t>
            </a:r>
            <a:br>
              <a:rPr lang="en-US" sz="2800" b="1" dirty="0">
                <a:solidFill>
                  <a:srgbClr val="FF0000"/>
                </a:solidFill>
                <a:latin typeface="+mn-lt"/>
              </a:rPr>
            </a:br>
            <a:r>
              <a:rPr lang="en-US" sz="2800" b="1" dirty="0">
                <a:solidFill>
                  <a:srgbClr val="FF0000"/>
                </a:solidFill>
                <a:latin typeface="+mn-lt"/>
              </a:rPr>
              <a:t>O</a:t>
            </a:r>
            <a:br>
              <a:rPr lang="en-US" sz="2800" b="1" dirty="0">
                <a:solidFill>
                  <a:srgbClr val="FF0000"/>
                </a:solidFill>
                <a:latin typeface="+mn-lt"/>
              </a:rPr>
            </a:br>
            <a:r>
              <a:rPr lang="en-US" sz="2800" b="1" dirty="0">
                <a:solidFill>
                  <a:srgbClr val="FF0000"/>
                </a:solidFill>
                <a:latin typeface="+mn-lt"/>
              </a:rPr>
              <a:t>U</a:t>
            </a:r>
            <a:br>
              <a:rPr lang="en-US" sz="2800" b="1" dirty="0">
                <a:solidFill>
                  <a:srgbClr val="FF0000"/>
                </a:solidFill>
                <a:latin typeface="+mn-lt"/>
              </a:rPr>
            </a:br>
            <a:r>
              <a:rPr lang="en-US" sz="2800" b="1" dirty="0">
                <a:solidFill>
                  <a:srgbClr val="FF0000"/>
                </a:solidFill>
                <a:latin typeface="+mn-lt"/>
              </a:rPr>
              <a:t>S</a:t>
            </a:r>
          </a:p>
          <a:p>
            <a:pPr algn="ctr" eaLnBrk="1" fontAlgn="auto" hangingPunct="1">
              <a:spcBef>
                <a:spcPts val="0"/>
              </a:spcBef>
              <a:spcAft>
                <a:spcPts val="0"/>
              </a:spcAft>
              <a:defRPr/>
            </a:pPr>
            <a:endParaRPr lang="en-US" sz="1050" b="1" dirty="0">
              <a:solidFill>
                <a:schemeClr val="bg1"/>
              </a:solidFill>
              <a:latin typeface="+mn-lt"/>
            </a:endParaRPr>
          </a:p>
          <a:p>
            <a:pPr algn="ctr" eaLnBrk="1" fontAlgn="auto" hangingPunct="1">
              <a:spcBef>
                <a:spcPts val="0"/>
              </a:spcBef>
              <a:spcAft>
                <a:spcPts val="0"/>
              </a:spcAft>
              <a:defRPr/>
            </a:pPr>
            <a:endParaRPr lang="en-US" sz="2400" b="1" dirty="0">
              <a:solidFill>
                <a:schemeClr val="bg1"/>
              </a:solidFill>
              <a:latin typeface="+mn-lt"/>
            </a:endParaRPr>
          </a:p>
        </p:txBody>
      </p:sp>
      <p:sp>
        <p:nvSpPr>
          <p:cNvPr id="15375" name="Footer Placeholder 14">
            <a:extLst>
              <a:ext uri="{FF2B5EF4-FFF2-40B4-BE49-F238E27FC236}">
                <a16:creationId xmlns:a16="http://schemas.microsoft.com/office/drawing/2014/main" id="{1D376EF7-B9F6-4C4D-5DB4-07FA8BEBE2E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n-US" altLang="en-US" sz="1200">
                <a:solidFill>
                  <a:srgbClr val="898989"/>
                </a:solidFill>
                <a:cs typeface="Arial" panose="020B0604020202020204" pitchFamily="34" charset="0"/>
              </a:rPr>
              <a:t>pkachare@gmail.com</a:t>
            </a:r>
          </a:p>
        </p:txBody>
      </p:sp>
      <p:sp>
        <p:nvSpPr>
          <p:cNvPr id="16" name="Up-Down Arrow 15">
            <a:extLst>
              <a:ext uri="{FF2B5EF4-FFF2-40B4-BE49-F238E27FC236}">
                <a16:creationId xmlns:a16="http://schemas.microsoft.com/office/drawing/2014/main" id="{B95846C6-0A65-0169-25CF-71A93AE8D7DA}"/>
              </a:ext>
            </a:extLst>
          </p:cNvPr>
          <p:cNvSpPr/>
          <p:nvPr/>
        </p:nvSpPr>
        <p:spPr>
          <a:xfrm>
            <a:off x="4876800" y="3276600"/>
            <a:ext cx="2743200" cy="228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Oval 4">
            <a:extLst>
              <a:ext uri="{FF2B5EF4-FFF2-40B4-BE49-F238E27FC236}">
                <a16:creationId xmlns:a16="http://schemas.microsoft.com/office/drawing/2014/main" id="{66860860-C692-11BC-2375-290599A25AF3}"/>
              </a:ext>
            </a:extLst>
          </p:cNvPr>
          <p:cNvSpPr>
            <a:spLocks noChangeArrowheads="1"/>
          </p:cNvSpPr>
          <p:nvPr/>
        </p:nvSpPr>
        <p:spPr bwMode="auto">
          <a:xfrm>
            <a:off x="4419600" y="2895600"/>
            <a:ext cx="2971800" cy="1447800"/>
          </a:xfrm>
          <a:prstGeom prst="ellipse">
            <a:avLst/>
          </a:prstGeom>
          <a:solidFill>
            <a:srgbClr val="00B050"/>
          </a:solidFill>
          <a:ln w="9525">
            <a:solidFill>
              <a:schemeClr val="tx1"/>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3600" b="1">
                <a:solidFill>
                  <a:schemeClr val="bg1"/>
                </a:solidFill>
                <a:cs typeface="Arial" panose="020B0604020202020204" pitchFamily="34" charset="0"/>
              </a:rPr>
              <a:t>Capacity </a:t>
            </a:r>
          </a:p>
          <a:p>
            <a:pPr algn="ctr" eaLnBrk="1" hangingPunct="1">
              <a:lnSpc>
                <a:spcPct val="100000"/>
              </a:lnSpc>
              <a:spcBef>
                <a:spcPct val="0"/>
              </a:spcBef>
              <a:buFontTx/>
              <a:buNone/>
            </a:pPr>
            <a:r>
              <a:rPr lang="en-US" altLang="en-US" sz="3600" b="1">
                <a:solidFill>
                  <a:schemeClr val="bg1"/>
                </a:solidFill>
                <a:cs typeface="Arial" panose="020B0604020202020204" pitchFamily="34" charset="0"/>
              </a:rPr>
              <a:t>building</a:t>
            </a:r>
          </a:p>
        </p:txBody>
      </p:sp>
      <p:sp>
        <p:nvSpPr>
          <p:cNvPr id="17411" name="Oval 5">
            <a:extLst>
              <a:ext uri="{FF2B5EF4-FFF2-40B4-BE49-F238E27FC236}">
                <a16:creationId xmlns:a16="http://schemas.microsoft.com/office/drawing/2014/main" id="{FA5A1D5B-3682-DD67-0625-39C54EF33A55}"/>
              </a:ext>
            </a:extLst>
          </p:cNvPr>
          <p:cNvSpPr>
            <a:spLocks noChangeArrowheads="1"/>
          </p:cNvSpPr>
          <p:nvPr/>
        </p:nvSpPr>
        <p:spPr bwMode="auto">
          <a:xfrm>
            <a:off x="2133600" y="1828800"/>
            <a:ext cx="2286000" cy="1447800"/>
          </a:xfrm>
          <a:prstGeom prst="ellipse">
            <a:avLst/>
          </a:prstGeom>
          <a:solidFill>
            <a:srgbClr val="FFFF00"/>
          </a:solidFill>
          <a:ln w="9525">
            <a:solidFill>
              <a:schemeClr val="tx1"/>
            </a:solidFill>
            <a:round/>
            <a:headEnd/>
            <a:tailEnd/>
          </a:ln>
        </p:spPr>
        <p:txBody>
          <a:bodyPr wrap="none" anchor="ct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solidFill>
                  <a:srgbClr val="0000FF"/>
                </a:solidFill>
                <a:cs typeface="Arial" panose="020B0604020202020204" pitchFamily="34" charset="0"/>
              </a:rPr>
              <a:t>Mindset of </a:t>
            </a:r>
          </a:p>
          <a:p>
            <a:pPr algn="ctr" eaLnBrk="1" hangingPunct="1">
              <a:lnSpc>
                <a:spcPct val="100000"/>
              </a:lnSpc>
              <a:spcBef>
                <a:spcPct val="0"/>
              </a:spcBef>
              <a:buFontTx/>
              <a:buNone/>
            </a:pPr>
            <a:r>
              <a:rPr lang="en-US" altLang="en-US" sz="2400" b="1">
                <a:solidFill>
                  <a:srgbClr val="0000FF"/>
                </a:solidFill>
                <a:cs typeface="Arial" panose="020B0604020202020204" pitchFamily="34" charset="0"/>
              </a:rPr>
              <a:t>Govt Machinery</a:t>
            </a:r>
          </a:p>
        </p:txBody>
      </p:sp>
      <p:sp>
        <p:nvSpPr>
          <p:cNvPr id="17412" name="Oval 6">
            <a:extLst>
              <a:ext uri="{FF2B5EF4-FFF2-40B4-BE49-F238E27FC236}">
                <a16:creationId xmlns:a16="http://schemas.microsoft.com/office/drawing/2014/main" id="{48FB69FD-1C0A-6DFC-ECBF-9A358A1ED323}"/>
              </a:ext>
            </a:extLst>
          </p:cNvPr>
          <p:cNvSpPr>
            <a:spLocks noChangeArrowheads="1"/>
          </p:cNvSpPr>
          <p:nvPr/>
        </p:nvSpPr>
        <p:spPr bwMode="auto">
          <a:xfrm>
            <a:off x="4419600" y="914400"/>
            <a:ext cx="3124200" cy="1447800"/>
          </a:xfrm>
          <a:prstGeom prst="ellipse">
            <a:avLst/>
          </a:prstGeom>
          <a:solidFill>
            <a:srgbClr val="0000FF"/>
          </a:solidFill>
          <a:ln w="9525">
            <a:solidFill>
              <a:schemeClr val="tx1"/>
            </a:solidFill>
            <a:round/>
            <a:headEnd/>
            <a:tailEnd/>
          </a:ln>
        </p:spPr>
        <p:txBody>
          <a:bodyPr wrap="none" anchor="ct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b="1">
                <a:solidFill>
                  <a:schemeClr val="bg1"/>
                </a:solidFill>
                <a:cs typeface="Arial" panose="020B0604020202020204" pitchFamily="34" charset="0"/>
              </a:rPr>
              <a:t>Very poor</a:t>
            </a:r>
          </a:p>
          <a:p>
            <a:pPr algn="ctr" eaLnBrk="1" hangingPunct="1">
              <a:lnSpc>
                <a:spcPct val="100000"/>
              </a:lnSpc>
              <a:spcBef>
                <a:spcPct val="0"/>
              </a:spcBef>
              <a:buFontTx/>
              <a:buNone/>
            </a:pPr>
            <a:r>
              <a:rPr lang="en-US" altLang="en-US" b="1">
                <a:solidFill>
                  <a:schemeClr val="bg1"/>
                </a:solidFill>
                <a:cs typeface="Arial" panose="020B0604020202020204" pitchFamily="34" charset="0"/>
              </a:rPr>
              <a:t> Record Keeping </a:t>
            </a:r>
          </a:p>
        </p:txBody>
      </p:sp>
      <p:sp>
        <p:nvSpPr>
          <p:cNvPr id="17413" name="Oval 7">
            <a:extLst>
              <a:ext uri="{FF2B5EF4-FFF2-40B4-BE49-F238E27FC236}">
                <a16:creationId xmlns:a16="http://schemas.microsoft.com/office/drawing/2014/main" id="{835AD1AB-94A1-860A-5DA2-E134CA899B9B}"/>
              </a:ext>
            </a:extLst>
          </p:cNvPr>
          <p:cNvSpPr>
            <a:spLocks noChangeArrowheads="1"/>
          </p:cNvSpPr>
          <p:nvPr/>
        </p:nvSpPr>
        <p:spPr bwMode="auto">
          <a:xfrm>
            <a:off x="7315200" y="2133600"/>
            <a:ext cx="2895600" cy="1447800"/>
          </a:xfrm>
          <a:prstGeom prst="ellipse">
            <a:avLst/>
          </a:prstGeom>
          <a:solidFill>
            <a:srgbClr val="FA82D8"/>
          </a:solidFill>
          <a:ln w="9525">
            <a:solidFill>
              <a:schemeClr val="tx1"/>
            </a:solidFill>
            <a:round/>
            <a:headEnd/>
            <a:tailEnd/>
          </a:ln>
        </p:spPr>
        <p:txBody>
          <a:bodyPr wrap="none" anchor="ct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b="1">
                <a:solidFill>
                  <a:schemeClr val="bg1"/>
                </a:solidFill>
                <a:cs typeface="Arial" panose="020B0604020202020204" pitchFamily="34" charset="0"/>
              </a:rPr>
              <a:t>Resource </a:t>
            </a:r>
          </a:p>
          <a:p>
            <a:pPr algn="ctr" eaLnBrk="1" hangingPunct="1">
              <a:lnSpc>
                <a:spcPct val="100000"/>
              </a:lnSpc>
              <a:spcBef>
                <a:spcPct val="0"/>
              </a:spcBef>
              <a:buFontTx/>
              <a:buNone/>
            </a:pPr>
            <a:r>
              <a:rPr lang="en-US" altLang="en-US" b="1">
                <a:solidFill>
                  <a:schemeClr val="bg1"/>
                </a:solidFill>
                <a:cs typeface="Arial" panose="020B0604020202020204" pitchFamily="34" charset="0"/>
              </a:rPr>
              <a:t>crunch</a:t>
            </a:r>
          </a:p>
        </p:txBody>
      </p:sp>
      <p:sp>
        <p:nvSpPr>
          <p:cNvPr id="32774" name="Oval 8">
            <a:extLst>
              <a:ext uri="{FF2B5EF4-FFF2-40B4-BE49-F238E27FC236}">
                <a16:creationId xmlns:a16="http://schemas.microsoft.com/office/drawing/2014/main" id="{BC9AF7FF-9095-CB5B-0666-9A2E2CE7096B}"/>
              </a:ext>
            </a:extLst>
          </p:cNvPr>
          <p:cNvSpPr>
            <a:spLocks noChangeArrowheads="1"/>
          </p:cNvSpPr>
          <p:nvPr/>
        </p:nvSpPr>
        <p:spPr bwMode="auto">
          <a:xfrm>
            <a:off x="2057400" y="4343400"/>
            <a:ext cx="3048000" cy="1447800"/>
          </a:xfrm>
          <a:prstGeom prst="ellipse">
            <a:avLst/>
          </a:prstGeom>
          <a:solidFill>
            <a:schemeClr val="accent6">
              <a:lumMod val="75000"/>
            </a:schemeClr>
          </a:solidFill>
          <a:ln w="9525">
            <a:solidFill>
              <a:schemeClr val="tx1"/>
            </a:solidFill>
            <a:round/>
            <a:headEnd/>
            <a:tailEnd/>
          </a:ln>
        </p:spPr>
        <p:txBody>
          <a:bodyPr wrap="none" anchor="ctr"/>
          <a:lstStyle/>
          <a:p>
            <a:pPr algn="ctr" eaLnBrk="1" fontAlgn="auto" hangingPunct="1">
              <a:spcBef>
                <a:spcPts val="0"/>
              </a:spcBef>
              <a:spcAft>
                <a:spcPts val="0"/>
              </a:spcAft>
              <a:defRPr/>
            </a:pPr>
            <a:r>
              <a:rPr lang="en-US" sz="2400" b="1" dirty="0">
                <a:solidFill>
                  <a:schemeClr val="bg1"/>
                </a:solidFill>
                <a:latin typeface="+mn-lt"/>
              </a:rPr>
              <a:t>Volume of work </a:t>
            </a:r>
          </a:p>
          <a:p>
            <a:pPr algn="ctr" eaLnBrk="1" fontAlgn="auto" hangingPunct="1">
              <a:spcBef>
                <a:spcPts val="0"/>
              </a:spcBef>
              <a:spcAft>
                <a:spcPts val="0"/>
              </a:spcAft>
              <a:defRPr/>
            </a:pPr>
            <a:r>
              <a:rPr lang="en-US" sz="2400" b="1" dirty="0">
                <a:solidFill>
                  <a:schemeClr val="bg1"/>
                </a:solidFill>
                <a:latin typeface="+mn-lt"/>
              </a:rPr>
              <a:t>&amp; less use of IT</a:t>
            </a:r>
            <a:endParaRPr lang="en-US" sz="3200" b="1" dirty="0">
              <a:solidFill>
                <a:schemeClr val="bg1"/>
              </a:solidFill>
              <a:latin typeface="+mn-lt"/>
            </a:endParaRPr>
          </a:p>
        </p:txBody>
      </p:sp>
      <p:sp>
        <p:nvSpPr>
          <p:cNvPr id="17415" name="Oval 9">
            <a:extLst>
              <a:ext uri="{FF2B5EF4-FFF2-40B4-BE49-F238E27FC236}">
                <a16:creationId xmlns:a16="http://schemas.microsoft.com/office/drawing/2014/main" id="{5E4E6E74-AE79-F5C6-6B24-7CC08D1EFB1D}"/>
              </a:ext>
            </a:extLst>
          </p:cNvPr>
          <p:cNvSpPr>
            <a:spLocks noChangeArrowheads="1"/>
          </p:cNvSpPr>
          <p:nvPr/>
        </p:nvSpPr>
        <p:spPr bwMode="auto">
          <a:xfrm>
            <a:off x="6324600" y="4495800"/>
            <a:ext cx="3276600" cy="1524000"/>
          </a:xfrm>
          <a:prstGeom prst="ellipse">
            <a:avLst/>
          </a:prstGeom>
          <a:solidFill>
            <a:srgbClr val="FF0000"/>
          </a:solidFill>
          <a:ln w="9525">
            <a:solidFill>
              <a:schemeClr val="tx1"/>
            </a:solidFill>
            <a:round/>
            <a:headEnd/>
            <a:tailEnd/>
          </a:ln>
        </p:spPr>
        <p:txBody>
          <a:bodyPr wrap="none" anchor="ct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b="1">
                <a:solidFill>
                  <a:schemeClr val="bg1"/>
                </a:solidFill>
                <a:cs typeface="Arial" panose="020B0604020202020204" pitchFamily="34" charset="0"/>
              </a:rPr>
              <a:t>Deficit of </a:t>
            </a:r>
          </a:p>
          <a:p>
            <a:pPr algn="ctr" eaLnBrk="1" hangingPunct="1">
              <a:lnSpc>
                <a:spcPct val="100000"/>
              </a:lnSpc>
              <a:spcBef>
                <a:spcPct val="0"/>
              </a:spcBef>
              <a:buFontTx/>
              <a:buNone/>
            </a:pPr>
            <a:r>
              <a:rPr lang="en-US" altLang="en-US" b="1">
                <a:solidFill>
                  <a:schemeClr val="bg1"/>
                </a:solidFill>
                <a:cs typeface="Arial" panose="020B0604020202020204" pitchFamily="34" charset="0"/>
              </a:rPr>
              <a:t>Proactive Info</a:t>
            </a:r>
          </a:p>
        </p:txBody>
      </p:sp>
      <p:sp>
        <p:nvSpPr>
          <p:cNvPr id="17416" name="Line 10">
            <a:extLst>
              <a:ext uri="{FF2B5EF4-FFF2-40B4-BE49-F238E27FC236}">
                <a16:creationId xmlns:a16="http://schemas.microsoft.com/office/drawing/2014/main" id="{B3B60DE8-030A-B031-F094-17C4E93186BD}"/>
              </a:ext>
            </a:extLst>
          </p:cNvPr>
          <p:cNvSpPr>
            <a:spLocks noChangeShapeType="1"/>
          </p:cNvSpPr>
          <p:nvPr/>
        </p:nvSpPr>
        <p:spPr bwMode="auto">
          <a:xfrm flipV="1">
            <a:off x="5943600" y="2133600"/>
            <a:ext cx="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7" name="Line 11">
            <a:extLst>
              <a:ext uri="{FF2B5EF4-FFF2-40B4-BE49-F238E27FC236}">
                <a16:creationId xmlns:a16="http://schemas.microsoft.com/office/drawing/2014/main" id="{751EF776-48E2-4037-3BD9-F87830F44D07}"/>
              </a:ext>
            </a:extLst>
          </p:cNvPr>
          <p:cNvSpPr>
            <a:spLocks noChangeShapeType="1"/>
          </p:cNvSpPr>
          <p:nvPr/>
        </p:nvSpPr>
        <p:spPr bwMode="auto">
          <a:xfrm flipV="1">
            <a:off x="6781800" y="2819400"/>
            <a:ext cx="6096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8" name="Line 12">
            <a:extLst>
              <a:ext uri="{FF2B5EF4-FFF2-40B4-BE49-F238E27FC236}">
                <a16:creationId xmlns:a16="http://schemas.microsoft.com/office/drawing/2014/main" id="{C2372F52-CB72-E156-20E9-EACD6B7DD72D}"/>
              </a:ext>
            </a:extLst>
          </p:cNvPr>
          <p:cNvSpPr>
            <a:spLocks noChangeShapeType="1"/>
          </p:cNvSpPr>
          <p:nvPr/>
        </p:nvSpPr>
        <p:spPr bwMode="auto">
          <a:xfrm>
            <a:off x="6934200" y="4114800"/>
            <a:ext cx="609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9" name="Line 13">
            <a:extLst>
              <a:ext uri="{FF2B5EF4-FFF2-40B4-BE49-F238E27FC236}">
                <a16:creationId xmlns:a16="http://schemas.microsoft.com/office/drawing/2014/main" id="{632C24EF-40D7-D8D4-11C6-DB48800D27B9}"/>
              </a:ext>
            </a:extLst>
          </p:cNvPr>
          <p:cNvSpPr>
            <a:spLocks noChangeShapeType="1"/>
          </p:cNvSpPr>
          <p:nvPr/>
        </p:nvSpPr>
        <p:spPr bwMode="auto">
          <a:xfrm flipH="1">
            <a:off x="4343400" y="4114800"/>
            <a:ext cx="3810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20" name="Line 14">
            <a:extLst>
              <a:ext uri="{FF2B5EF4-FFF2-40B4-BE49-F238E27FC236}">
                <a16:creationId xmlns:a16="http://schemas.microsoft.com/office/drawing/2014/main" id="{E15170F3-A846-33AE-5C25-14477DEA50FF}"/>
              </a:ext>
            </a:extLst>
          </p:cNvPr>
          <p:cNvSpPr>
            <a:spLocks noChangeShapeType="1"/>
          </p:cNvSpPr>
          <p:nvPr/>
        </p:nvSpPr>
        <p:spPr bwMode="auto">
          <a:xfrm flipH="1" flipV="1">
            <a:off x="4343400" y="2743200"/>
            <a:ext cx="4572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21" name="TextBox 12">
            <a:extLst>
              <a:ext uri="{FF2B5EF4-FFF2-40B4-BE49-F238E27FC236}">
                <a16:creationId xmlns:a16="http://schemas.microsoft.com/office/drawing/2014/main" id="{A0D1D39F-8577-C366-33EA-53A352F5E182}"/>
              </a:ext>
            </a:extLst>
          </p:cNvPr>
          <p:cNvSpPr txBox="1">
            <a:spLocks noChangeArrowheads="1"/>
          </p:cNvSpPr>
          <p:nvPr/>
        </p:nvSpPr>
        <p:spPr bwMode="auto">
          <a:xfrm>
            <a:off x="2743200" y="76200"/>
            <a:ext cx="6705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4400" b="1">
                <a:solidFill>
                  <a:srgbClr val="FF0000"/>
                </a:solidFill>
                <a:latin typeface="Times New Roman" panose="02020603050405020304" pitchFamily="18" charset="0"/>
                <a:cs typeface="Times New Roman" panose="02020603050405020304" pitchFamily="18" charset="0"/>
              </a:rPr>
              <a:t>Areas of Concern </a:t>
            </a:r>
          </a:p>
        </p:txBody>
      </p:sp>
      <p:sp>
        <p:nvSpPr>
          <p:cNvPr id="17422" name="Footer Placeholder 13">
            <a:extLst>
              <a:ext uri="{FF2B5EF4-FFF2-40B4-BE49-F238E27FC236}">
                <a16:creationId xmlns:a16="http://schemas.microsoft.com/office/drawing/2014/main" id="{5EABEDFD-5202-2BBF-C778-769DB2F827E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n-US" altLang="en-US" sz="1200">
                <a:solidFill>
                  <a:srgbClr val="898989"/>
                </a:solidFill>
                <a:cs typeface="Arial" panose="020B0604020202020204" pitchFamily="34" charset="0"/>
              </a:rPr>
              <a:t>pkachare@gmail.com</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249" y="1148707"/>
            <a:ext cx="5905500" cy="3581400"/>
          </a:xfrm>
          <a:prstGeom prst="rect">
            <a:avLst/>
          </a:prstGeom>
        </p:spPr>
      </p:pic>
      <p:sp>
        <p:nvSpPr>
          <p:cNvPr id="2" name="Title 1"/>
          <p:cNvSpPr>
            <a:spLocks noGrp="1"/>
          </p:cNvSpPr>
          <p:nvPr>
            <p:ph type="title"/>
          </p:nvPr>
        </p:nvSpPr>
        <p:spPr>
          <a:xfrm>
            <a:off x="4963886" y="705924"/>
            <a:ext cx="3668591" cy="1497507"/>
          </a:xfrm>
        </p:spPr>
        <p:txBody>
          <a:bodyPr/>
          <a:lstStyle/>
          <a:p>
            <a:pPr algn="ctr"/>
            <a:r>
              <a:rPr lang="en-IN" b="1" dirty="0"/>
              <a:t>Thank you!</a:t>
            </a:r>
          </a:p>
        </p:txBody>
      </p:sp>
      <p:sp>
        <p:nvSpPr>
          <p:cNvPr id="3" name="Footer Placeholder 2">
            <a:extLst>
              <a:ext uri="{FF2B5EF4-FFF2-40B4-BE49-F238E27FC236}">
                <a16:creationId xmlns:a16="http://schemas.microsoft.com/office/drawing/2014/main" id="{838DD2C4-4305-F9B0-87DF-DD490BE872DF}"/>
              </a:ext>
            </a:extLst>
          </p:cNvPr>
          <p:cNvSpPr>
            <a:spLocks noGrp="1"/>
          </p:cNvSpPr>
          <p:nvPr>
            <p:ph type="ftr" sz="quarter" idx="11"/>
          </p:nvPr>
        </p:nvSpPr>
        <p:spPr/>
        <p:txBody>
          <a:bodyPr/>
          <a:lstStyle/>
          <a:p>
            <a:r>
              <a:rPr lang="en-US"/>
              <a:t>pkachare@gmail.com</a:t>
            </a:r>
          </a:p>
        </p:txBody>
      </p:sp>
    </p:spTree>
    <p:extLst>
      <p:ext uri="{BB962C8B-B14F-4D97-AF65-F5344CB8AC3E}">
        <p14:creationId xmlns:p14="http://schemas.microsoft.com/office/powerpoint/2010/main" val="2176480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659</TotalTime>
  <Words>6506</Words>
  <Application>Microsoft Office PowerPoint</Application>
  <PresentationFormat>Widescreen</PresentationFormat>
  <Paragraphs>991</Paragraphs>
  <Slides>113</Slides>
  <Notes>16</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Office Theme</vt:lpstr>
      <vt:lpstr>Welcome   Legal Framework of Good Governance in Cooperative Sector, Maharashtra    </vt:lpstr>
      <vt:lpstr>Legal Framework for Good Governance in Maharashtra</vt:lpstr>
      <vt:lpstr>PowerPoint Presentation</vt:lpstr>
      <vt:lpstr>National Historical Perspective</vt:lpstr>
      <vt:lpstr>The Beginning…</vt:lpstr>
      <vt:lpstr>PowerPoint Presentation</vt:lpstr>
      <vt:lpstr>Basic Tenets</vt:lpstr>
      <vt:lpstr>PARADIGM SHIFT</vt:lpstr>
      <vt:lpstr>Important shift</vt:lpstr>
      <vt:lpstr>Chapter 1 Preliminary</vt:lpstr>
      <vt:lpstr>Eco System of RTI in Maharashtra</vt:lpstr>
      <vt:lpstr>State Information Commission</vt:lpstr>
      <vt:lpstr>Section 1: Short title, extent and commencement </vt:lpstr>
      <vt:lpstr>Section 2 : Definitions i.e. Important Concepts</vt:lpstr>
      <vt:lpstr>Section 2(j) : Right to Information</vt:lpstr>
      <vt:lpstr>PowerPoint Presentation</vt:lpstr>
      <vt:lpstr>PowerPoint Presentation</vt:lpstr>
      <vt:lpstr>Is a Co-operative Society – Public Authority under RTI Act ?</vt:lpstr>
      <vt:lpstr> SCI - Thalappalam Service Cooperative Bank Ltd. &amp; Ors. v. State of Kerala &amp; Ors </vt:lpstr>
      <vt:lpstr>Section 2(f): “Information"</vt:lpstr>
      <vt:lpstr> BHC Aurangabad Bench   Jalgoan Jilha Urban Co-Op Banks ... vs The State Of Maharashtra And Ors on 13 February, 2017 </vt:lpstr>
      <vt:lpstr>Key Information  Rights of Members </vt:lpstr>
      <vt:lpstr>Key Information  Rights of Members </vt:lpstr>
      <vt:lpstr>How the right to information of members is operationalized </vt:lpstr>
      <vt:lpstr>Section 154B(8) of the Maharashtra Cooperative Societies Act, 1960</vt:lpstr>
      <vt:lpstr>Section 154B(8) of the Maharashtra Cooperative Societies Act, 1960</vt:lpstr>
      <vt:lpstr>Section 83 : Inquiry by Registrar </vt:lpstr>
      <vt:lpstr>The President, Z.B.70, Madhanam Primary Agricultural, Co-op Credit Society vs. SIC Chennai, Jt. Registrar Co-op, DDR, Mr. K. Jeeva. </vt:lpstr>
      <vt:lpstr>Positive Implications of the Judgement</vt:lpstr>
      <vt:lpstr>Negative Implications</vt:lpstr>
      <vt:lpstr>Rights of Members of Cooperative Society</vt:lpstr>
      <vt:lpstr>Records maintained by cooperative society</vt:lpstr>
      <vt:lpstr>Records maintained by cooperative society</vt:lpstr>
      <vt:lpstr>Right to Information of a member of cooperative society</vt:lpstr>
      <vt:lpstr>The Maharashtra Cooperative Societies Rules, 1961 Rule 27: Supply of copies of documents by societies and fees therefore</vt:lpstr>
      <vt:lpstr>The Maharashtra Cooperative Societies Rules, 1961 Rule 27: Supply of copies of documents by societies and fees therefore</vt:lpstr>
      <vt:lpstr>30. Inspection of documents in the Registrar's office by members of societies and the scale of fees for supply of copies of documents</vt:lpstr>
      <vt:lpstr>Kerala HC : The Muppathadam Co-operative Bank Ltd  vs. SCI, Jt. Registrar, PIO &amp; P. R. Ramchandran   WP(C) NO. 30694 OF 2024 Dated 29th NOV. 2024 </vt:lpstr>
      <vt:lpstr>Kerala HC : The Muppathadam Co-operative Bank Ltd  vs. SCI, Jt. Registrar, PIO &amp; P. R. Ramchandran   WP(C) NO. 30694 OF 2024 Dated 29th NOV. 2024 </vt:lpstr>
      <vt:lpstr>Kerala HC : The Muppathadam Co-operative Bank Ltd  vs. SCI, Jt. Registrar, PIO &amp; P. R. Ramchandran   WP(C) NO. 30694 OF 2024 Dated 29th NOV. 2024 </vt:lpstr>
      <vt:lpstr>Kerala HC : The Muppathadam Co-operative Bank Ltd  vs. SCI, Jt. Registrar, PIO &amp; P. R. Ramchandran   WP(C) NO. 30694 OF 2024 Dated 29th NOV. 2024 </vt:lpstr>
      <vt:lpstr>PowerPoint Presentation</vt:lpstr>
      <vt:lpstr>Chapter 2</vt:lpstr>
      <vt:lpstr>Chapter – 2  3. Right to Information and obligations of public authorities</vt:lpstr>
      <vt:lpstr>   DoPT Guidelines as to obligations of Public Authority</vt:lpstr>
      <vt:lpstr> DoPT Guidelines as to obligations of Public Authority</vt:lpstr>
      <vt:lpstr>Types of Information in RTI Act</vt:lpstr>
      <vt:lpstr>PowerPoint Presentation</vt:lpstr>
      <vt:lpstr>Proactive Disclosure</vt:lpstr>
      <vt:lpstr>Proactive Disclosure</vt:lpstr>
      <vt:lpstr> Proactive Disclosure </vt:lpstr>
      <vt:lpstr> Pro-active Disclosure </vt:lpstr>
      <vt:lpstr>Proactive Disclosure</vt:lpstr>
      <vt:lpstr>PowerPoint Presentation</vt:lpstr>
      <vt:lpstr>Section 7: Short title, extent and commencement </vt:lpstr>
      <vt:lpstr> Rule 3 : Fee for information</vt:lpstr>
      <vt:lpstr>Section 7: Short title, extent and commencement </vt:lpstr>
      <vt:lpstr>PowerPoint Presentation</vt:lpstr>
      <vt:lpstr>Section 8: . Exemption from disclosure of information.</vt:lpstr>
      <vt:lpstr>Section 8(1)(j)</vt:lpstr>
      <vt:lpstr>Give info if public interest outweighs </vt:lpstr>
      <vt:lpstr>Section 9: . . Grounds for rejection to access in certain cases.</vt:lpstr>
      <vt:lpstr>Chapter 2</vt:lpstr>
      <vt:lpstr>Section 10: . Severability</vt:lpstr>
      <vt:lpstr>Flowchart Third Party Consultation Process</vt:lpstr>
      <vt:lpstr>PowerPoint Presentation</vt:lpstr>
      <vt:lpstr>Right to Information Act and Question Why</vt:lpstr>
      <vt:lpstr>Bombay High Court,Goa Bench :  Observations</vt:lpstr>
      <vt:lpstr>PowerPoint Presentation</vt:lpstr>
      <vt:lpstr>PowerPoint Presentation</vt:lpstr>
      <vt:lpstr>PowerPoint Presentation</vt:lpstr>
      <vt:lpstr> Citizen can ask Questions </vt:lpstr>
      <vt:lpstr> Section 8(1)(a)  Reserve Bank of India v. Jayantilal N. Mistry </vt:lpstr>
      <vt:lpstr> Section 8(1)(a)  . Yashwant Sinha Vs. CBI Section 8(1)(a) </vt:lpstr>
      <vt:lpstr>Chapter 3  The Central Information Commission</vt:lpstr>
      <vt:lpstr>Chapter 4  The State Information commission</vt:lpstr>
      <vt:lpstr>Right to Information Act 2019</vt:lpstr>
      <vt:lpstr> Amendments  through other Legislations</vt:lpstr>
      <vt:lpstr>The rights of data subjects under the Digital Personal Data Protection Act, 2023</vt:lpstr>
      <vt:lpstr> SWOT Analysis of RTI Act 2005</vt:lpstr>
      <vt:lpstr>Chapter 5 Powers and functions of the Information Commissions, appeal and penalties</vt:lpstr>
      <vt:lpstr>Chapter 6 Miscellaneous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Life Cycle of Records</vt:lpstr>
      <vt:lpstr>PowerPoint Presentation</vt:lpstr>
      <vt:lpstr>PowerPoint Presentation</vt:lpstr>
      <vt:lpstr>Legal Requirements</vt:lpstr>
      <vt:lpstr>RTI requests flooding Public Authorities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Legal Framework of Good Governance in Cooperative Sector, Maharashtra    </dc:title>
  <dc:creator>Pralhad Kachare 22/04/2022</dc:creator>
  <cp:lastModifiedBy>Pralhad Kachare</cp:lastModifiedBy>
  <cp:revision>112</cp:revision>
  <dcterms:created xsi:type="dcterms:W3CDTF">2024-06-12T13:43:03Z</dcterms:created>
  <dcterms:modified xsi:type="dcterms:W3CDTF">2025-01-10T08:15:05Z</dcterms:modified>
</cp:coreProperties>
</file>